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5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96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39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543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323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562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457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822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41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6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14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1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94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6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5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50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15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16376" y="404664"/>
            <a:ext cx="1787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latin typeface="+mj-lt"/>
              </a:rPr>
              <a:t>Тема:</a:t>
            </a:r>
            <a:endParaRPr lang="uk-UA" sz="5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3" y="1327994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chemeClr val="accent2"/>
                </a:solidFill>
              </a:rPr>
              <a:t>Дія ділення. </a:t>
            </a:r>
            <a:endParaRPr lang="uk-UA" sz="3600" b="1" dirty="0" smtClean="0">
              <a:solidFill>
                <a:schemeClr val="accent2"/>
              </a:solidFill>
            </a:endParaRPr>
          </a:p>
          <a:p>
            <a:pPr algn="ctr"/>
            <a:r>
              <a:rPr lang="uk-UA" sz="3600" b="1" dirty="0" smtClean="0">
                <a:solidFill>
                  <a:schemeClr val="accent2"/>
                </a:solidFill>
              </a:rPr>
              <a:t>Задачі </a:t>
            </a:r>
            <a:r>
              <a:rPr lang="uk-UA" sz="3600" b="1" dirty="0">
                <a:solidFill>
                  <a:schemeClr val="accent2"/>
                </a:solidFill>
              </a:rPr>
              <a:t>на ділення на рівні частини </a:t>
            </a:r>
            <a:endParaRPr lang="uk-UA" sz="36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78" y="1741247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806" y="1434847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34" y="1032704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860" y="603124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06" y="1000833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981" y="1261212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62" y="862407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Вчитель\AppData\Local\Microsoft\Windows\INetCache\IE\DE91A8L3\USSR_EWCS_№37_Soviet_stamped_envelope_sp.cancell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41247"/>
            <a:ext cx="13544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9250" y="2348880"/>
            <a:ext cx="69330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dirty="0" smtClean="0">
              <a:solidFill>
                <a:srgbClr val="FF0000"/>
              </a:solidFill>
            </a:endParaRPr>
          </a:p>
          <a:p>
            <a:endParaRPr lang="uk-UA" sz="3200" dirty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Пояснення</a:t>
            </a:r>
            <a:r>
              <a:rPr lang="uk-UA" sz="3200" dirty="0" smtClean="0">
                <a:solidFill>
                  <a:srgbClr val="FF0000"/>
                </a:solidFill>
              </a:rPr>
              <a:t>. </a:t>
            </a:r>
            <a:r>
              <a:rPr lang="uk-UA" sz="2400" i="1" dirty="0" smtClean="0">
                <a:solidFill>
                  <a:srgbClr val="002060"/>
                </a:solidFill>
              </a:rPr>
              <a:t>Листоноша </a:t>
            </a:r>
            <a:r>
              <a:rPr lang="uk-UA" sz="2400" i="1" dirty="0" smtClean="0">
                <a:solidFill>
                  <a:srgbClr val="002060"/>
                </a:solidFill>
              </a:rPr>
              <a:t>поклала  8 листів </a:t>
            </a:r>
            <a:r>
              <a:rPr lang="uk-UA" sz="2400" i="1" dirty="0" smtClean="0"/>
              <a:t>у </a:t>
            </a:r>
            <a:r>
              <a:rPr lang="uk-UA" sz="2400" i="1" dirty="0" smtClean="0"/>
              <a:t>скриньки</a:t>
            </a:r>
            <a:r>
              <a:rPr lang="uk-UA" sz="2400" i="1" dirty="0" smtClean="0"/>
              <a:t>, </a:t>
            </a:r>
            <a:r>
              <a:rPr lang="uk-UA" sz="2400" i="1" dirty="0" smtClean="0">
                <a:solidFill>
                  <a:srgbClr val="002060"/>
                </a:solidFill>
              </a:rPr>
              <a:t>по 2 листівки в </a:t>
            </a:r>
            <a:r>
              <a:rPr lang="uk-UA" sz="2400" i="1" dirty="0" smtClean="0">
                <a:solidFill>
                  <a:srgbClr val="002060"/>
                </a:solidFill>
              </a:rPr>
              <a:t>кожну</a:t>
            </a:r>
            <a:r>
              <a:rPr lang="uk-UA" sz="2400" i="1" dirty="0" smtClean="0"/>
              <a:t>. </a:t>
            </a:r>
            <a:r>
              <a:rPr lang="uk-UA" sz="2400" i="1" dirty="0" smtClean="0"/>
              <a:t>Тобто </a:t>
            </a:r>
            <a:endParaRPr lang="uk-UA" sz="2400" i="1" dirty="0" smtClean="0"/>
          </a:p>
          <a:p>
            <a:r>
              <a:rPr lang="uk-UA" sz="2400" i="1" dirty="0" smtClean="0">
                <a:solidFill>
                  <a:srgbClr val="002060"/>
                </a:solidFill>
              </a:rPr>
              <a:t>4 </a:t>
            </a:r>
            <a:r>
              <a:rPr lang="uk-UA" sz="2400" i="1" dirty="0" smtClean="0">
                <a:solidFill>
                  <a:srgbClr val="002060"/>
                </a:solidFill>
              </a:rPr>
              <a:t>людей  </a:t>
            </a:r>
            <a:r>
              <a:rPr lang="uk-UA" sz="2400" i="1" dirty="0" smtClean="0"/>
              <a:t>отримали </a:t>
            </a:r>
            <a:r>
              <a:rPr lang="uk-UA" sz="2400" i="1" dirty="0" smtClean="0">
                <a:solidFill>
                  <a:srgbClr val="002060"/>
                </a:solidFill>
              </a:rPr>
              <a:t>по 2 листівки.</a:t>
            </a:r>
            <a:r>
              <a:rPr lang="uk-UA" sz="2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uk-UA" sz="2400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uk-UA" sz="3200" dirty="0">
                <a:solidFill>
                  <a:srgbClr val="FF0000"/>
                </a:solidFill>
              </a:rPr>
              <a:t>Перевірка.</a:t>
            </a:r>
            <a:r>
              <a:rPr lang="uk-UA" sz="2400" i="1" dirty="0" smtClean="0">
                <a:solidFill>
                  <a:srgbClr val="FF0000"/>
                </a:solidFill>
              </a:rPr>
              <a:t> </a:t>
            </a:r>
            <a:r>
              <a:rPr lang="uk-UA" sz="2400" i="1" dirty="0" smtClean="0"/>
              <a:t>8 : 2 = 4 (людей</a:t>
            </a:r>
            <a:r>
              <a:rPr lang="uk-UA" sz="2400" i="1" dirty="0" smtClean="0"/>
              <a:t>).</a:t>
            </a:r>
            <a:endParaRPr lang="uk-UA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6316" y="294798"/>
            <a:ext cx="422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solidFill>
                  <a:schemeClr val="accent1">
                    <a:lumMod val="75000"/>
                  </a:schemeClr>
                </a:solidFill>
              </a:rPr>
              <a:t>Вивчаємо ділення на рівні частини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74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323364"/>
            <a:ext cx="802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solidFill>
                  <a:schemeClr val="accent1">
                    <a:lumMod val="75000"/>
                  </a:schemeClr>
                </a:solidFill>
              </a:rPr>
              <a:t>Вивчаємо правила порядку виконання дій у виразах</a:t>
            </a:r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6575" y="1243499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17- 9</a:t>
            </a:r>
            <a:endParaRPr lang="uk-U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57504" y="963021"/>
            <a:ext cx="31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.</a:t>
            </a:r>
            <a:endParaRPr lang="uk-UA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161650" y="12092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=</a:t>
            </a:r>
            <a:endParaRPr lang="uk-U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68594" y="12434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1</a:t>
            </a:r>
            <a:endParaRPr lang="uk-UA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27312" y="1024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45489" y="1024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6940" y="1243499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17 – 9 = 8</a:t>
            </a:r>
            <a:endParaRPr lang="uk-UA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2060848"/>
            <a:ext cx="3530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27 + 0 : 35 – 18 =  </a:t>
            </a:r>
            <a:endParaRPr lang="uk-UA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75650" y="1876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9427" y="1876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45254" y="1876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3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18376" y="2060847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3717032"/>
            <a:ext cx="79208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i="1" dirty="0" smtClean="0"/>
              <a:t>У виразах без дужок спочатку виконують дії </a:t>
            </a:r>
            <a:r>
              <a:rPr lang="uk-UA" sz="4000" i="1" dirty="0" smtClean="0">
                <a:solidFill>
                  <a:srgbClr val="FF0000"/>
                </a:solidFill>
              </a:rPr>
              <a:t>множення </a:t>
            </a:r>
            <a:r>
              <a:rPr lang="uk-UA" sz="4000" i="1" dirty="0" smtClean="0"/>
              <a:t>або</a:t>
            </a:r>
            <a:r>
              <a:rPr lang="uk-UA" sz="4000" i="1" dirty="0" smtClean="0">
                <a:solidFill>
                  <a:srgbClr val="FF0000"/>
                </a:solidFill>
              </a:rPr>
              <a:t> ділення, </a:t>
            </a:r>
            <a:r>
              <a:rPr lang="uk-UA" sz="4000" i="1" dirty="0" smtClean="0"/>
              <a:t>а потім додавання або віднімання.</a:t>
            </a:r>
            <a:endParaRPr lang="uk-UA" sz="4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122315" y="2852936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Пам’ятка</a:t>
            </a:r>
            <a:endParaRPr lang="uk-UA" sz="36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80583" y="732189"/>
            <a:ext cx="173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tx2"/>
                </a:solidFill>
              </a:rPr>
              <a:t>Вирази 1</a:t>
            </a:r>
            <a:endParaRPr lang="uk-UA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9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3121" y="692696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tx2"/>
                </a:solidFill>
              </a:rPr>
              <a:t>Вирази 2</a:t>
            </a: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215916"/>
            <a:ext cx="83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Визнач, </a:t>
            </a:r>
            <a:r>
              <a:rPr lang="uk-UA" dirty="0" smtClean="0"/>
              <a:t>чи правильний порядок </a:t>
            </a:r>
            <a:r>
              <a:rPr lang="uk-UA" dirty="0" smtClean="0"/>
              <a:t>дій, </a:t>
            </a:r>
            <a:r>
              <a:rPr lang="uk-UA" dirty="0" smtClean="0"/>
              <a:t>та знайди значення виразів.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23 : 23   6 = </a:t>
            </a:r>
            <a:endParaRPr lang="uk-U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97657" y="1844824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74041" y="17381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1245" y="17678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9902" y="1988840"/>
            <a:ext cx="438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6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2791649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40 : ( 10   1)= </a:t>
            </a:r>
            <a:endParaRPr lang="uk-UA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35119" y="2636912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42088" y="25736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4041" y="2630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0584" y="2791648"/>
            <a:ext cx="61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4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1986355"/>
            <a:ext cx="2869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50 : ( 38 - 28 ) = </a:t>
            </a:r>
            <a:endParaRPr lang="uk-UA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50864" y="17678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0072" y="17381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55790" y="2045273"/>
            <a:ext cx="333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5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47623" y="2814714"/>
            <a:ext cx="2908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90 – 29 : 29   1 =</a:t>
            </a:r>
            <a:endParaRPr lang="uk-UA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876256" y="2683928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150864" y="265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63432" y="2606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85779" y="2683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3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56376" y="282384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89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544" y="4352349"/>
            <a:ext cx="856895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   Пам’ятка</a:t>
            </a:r>
            <a:endParaRPr lang="uk-UA" sz="3600" b="1" i="1" dirty="0">
              <a:solidFill>
                <a:srgbClr val="FF0000"/>
              </a:solidFill>
            </a:endParaRPr>
          </a:p>
          <a:p>
            <a:endParaRPr lang="uk-UA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uk-UA" sz="4000" i="1" dirty="0"/>
              <a:t>У  виразах з дужками спочатку виконують дії в дужках.</a:t>
            </a:r>
          </a:p>
        </p:txBody>
      </p:sp>
    </p:spTree>
    <p:extLst>
      <p:ext uri="{BB962C8B-B14F-4D97-AF65-F5344CB8AC3E}">
        <p14:creationId xmlns:p14="http://schemas.microsoft.com/office/powerpoint/2010/main" val="186959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/>
      <p:bldP spid="16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1875" y="510423"/>
            <a:ext cx="60681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Обчисли вирази </a:t>
            </a:r>
            <a:r>
              <a:rPr lang="uk-UA" sz="2800" dirty="0" smtClean="0">
                <a:solidFill>
                  <a:srgbClr val="7030A0"/>
                </a:solidFill>
              </a:rPr>
              <a:t>й </a:t>
            </a:r>
            <a:r>
              <a:rPr lang="uk-UA" sz="2800" dirty="0" err="1">
                <a:solidFill>
                  <a:srgbClr val="7030A0"/>
                </a:solidFill>
              </a:rPr>
              <a:t>запиши</a:t>
            </a:r>
            <a:r>
              <a:rPr lang="uk-UA" sz="2800" dirty="0">
                <a:solidFill>
                  <a:srgbClr val="7030A0"/>
                </a:solidFill>
              </a:rPr>
              <a:t> </a:t>
            </a:r>
            <a:endParaRPr lang="uk-UA" sz="2800" dirty="0" smtClean="0">
              <a:solidFill>
                <a:srgbClr val="7030A0"/>
              </a:solidFill>
            </a:endParaRPr>
          </a:p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в </a:t>
            </a:r>
            <a:r>
              <a:rPr lang="uk-UA" sz="2800" dirty="0">
                <a:solidFill>
                  <a:srgbClr val="7030A0"/>
                </a:solidFill>
              </a:rPr>
              <a:t>робочий зошит.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789984"/>
            <a:ext cx="155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10 : 5 =</a:t>
            </a:r>
            <a:endParaRPr lang="uk-U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72694" y="1789984"/>
            <a:ext cx="38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2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0667" y="2440891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8 : 4 =</a:t>
            </a:r>
            <a:endParaRPr lang="uk-UA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036979" y="2440892"/>
            <a:ext cx="41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2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8370" y="3087223"/>
            <a:ext cx="1786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40 : 10 =</a:t>
            </a:r>
            <a:endParaRPr lang="uk-UA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55684" y="3087222"/>
            <a:ext cx="468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4320" y="1804590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4 : 4 =</a:t>
            </a:r>
            <a:endParaRPr lang="uk-UA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86348" y="1804590"/>
            <a:ext cx="533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1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4320" y="2453489"/>
            <a:ext cx="155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10 : 2 =</a:t>
            </a:r>
            <a:endParaRPr lang="uk-UA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32862" y="2529770"/>
            <a:ext cx="38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5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1339" y="3176101"/>
            <a:ext cx="1317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6 : 2 =</a:t>
            </a:r>
            <a:endParaRPr lang="uk-UA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515843" y="3145783"/>
            <a:ext cx="33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3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8370" y="4026619"/>
            <a:ext cx="5527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7030A0"/>
                </a:solidFill>
              </a:rPr>
              <a:t>Визнач порядок дій та обчисли</a:t>
            </a:r>
            <a:r>
              <a:rPr lang="uk-UA" sz="36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uk-UA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8370" y="5229200"/>
            <a:ext cx="4522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56 – ( 24 – 12 ) + 8: 4 = </a:t>
            </a:r>
            <a:endParaRPr lang="uk-UA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351540" y="5025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9470" y="5025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9662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3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65749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4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23679" y="5269850"/>
            <a:ext cx="719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46</a:t>
            </a:r>
            <a:endParaRPr lang="uk-U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2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0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2492896"/>
            <a:ext cx="7654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 smtClean="0">
                <a:solidFill>
                  <a:srgbClr val="FFC000"/>
                </a:solidFill>
              </a:rPr>
              <a:t>Дякую за увагу !</a:t>
            </a:r>
            <a:endParaRPr lang="uk-UA" sz="66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512</TotalTime>
  <Words>232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Вчитель</dc:creator>
  <cp:lastModifiedBy>Alla Kravchenko</cp:lastModifiedBy>
  <cp:revision>44</cp:revision>
  <dcterms:created xsi:type="dcterms:W3CDTF">2020-03-29T09:51:57Z</dcterms:created>
  <dcterms:modified xsi:type="dcterms:W3CDTF">2020-09-03T12:18:35Z</dcterms:modified>
</cp:coreProperties>
</file>