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3" r:id="rId2"/>
    <p:sldId id="272" r:id="rId3"/>
    <p:sldId id="287" r:id="rId4"/>
    <p:sldId id="288" r:id="rId5"/>
    <p:sldId id="346" r:id="rId6"/>
    <p:sldId id="362" r:id="rId7"/>
    <p:sldId id="299" r:id="rId8"/>
    <p:sldId id="298" r:id="rId9"/>
    <p:sldId id="300" r:id="rId10"/>
    <p:sldId id="301" r:id="rId11"/>
    <p:sldId id="309" r:id="rId12"/>
    <p:sldId id="302" r:id="rId13"/>
    <p:sldId id="317" r:id="rId14"/>
    <p:sldId id="303" r:id="rId15"/>
    <p:sldId id="311" r:id="rId16"/>
    <p:sldId id="315" r:id="rId17"/>
    <p:sldId id="312" r:id="rId18"/>
    <p:sldId id="316" r:id="rId19"/>
    <p:sldId id="313" r:id="rId20"/>
    <p:sldId id="314" r:id="rId21"/>
    <p:sldId id="308" r:id="rId22"/>
    <p:sldId id="296" r:id="rId23"/>
    <p:sldId id="297" r:id="rId24"/>
    <p:sldId id="258" r:id="rId25"/>
    <p:sldId id="321" r:id="rId26"/>
    <p:sldId id="257" r:id="rId27"/>
    <p:sldId id="260" r:id="rId28"/>
    <p:sldId id="318" r:id="rId29"/>
    <p:sldId id="259" r:id="rId30"/>
    <p:sldId id="320" r:id="rId31"/>
    <p:sldId id="319" r:id="rId32"/>
    <p:sldId id="324" r:id="rId33"/>
    <p:sldId id="322" r:id="rId34"/>
    <p:sldId id="323" r:id="rId35"/>
    <p:sldId id="261" r:id="rId36"/>
    <p:sldId id="280" r:id="rId37"/>
    <p:sldId id="277" r:id="rId38"/>
    <p:sldId id="338" r:id="rId39"/>
    <p:sldId id="351" r:id="rId40"/>
    <p:sldId id="340" r:id="rId41"/>
    <p:sldId id="345" r:id="rId42"/>
    <p:sldId id="343" r:id="rId4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66"/>
    <a:srgbClr val="008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880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956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5358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7601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756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434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1895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0322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277C-52A6-4BDB-8DB7-A798860AC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35758"/>
      </p:ext>
    </p:extLst>
  </p:cSld>
  <p:clrMapOvr>
    <a:masterClrMapping/>
  </p:clrMapOvr>
  <p:transition advClick="0">
    <p:newsflash/>
    <p:sndAc>
      <p:stSnd>
        <p:snd r:embed="rId1" name="coi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98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4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548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71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2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1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9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02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75DD-D359-4839-969F-BAF2E2C8A0EB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35D3AC-F1FF-49CE-BE3B-755FB15EB9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53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1928802"/>
            <a:ext cx="71677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Тема:</a:t>
            </a:r>
          </a:p>
          <a:p>
            <a:pPr algn="ctr"/>
            <a:r>
              <a:rPr lang="uk-UA" sz="4400" b="1" dirty="0" smtClean="0">
                <a:solidFill>
                  <a:srgbClr val="00B050"/>
                </a:solidFill>
              </a:rPr>
              <a:t>Вправи </a:t>
            </a:r>
            <a:r>
              <a:rPr lang="uk-UA" sz="4400" b="1" dirty="0" smtClean="0">
                <a:solidFill>
                  <a:srgbClr val="00B050"/>
                </a:solidFill>
              </a:rPr>
              <a:t>і задачі </a:t>
            </a:r>
            <a:endParaRPr lang="uk-UA" sz="4400" b="1" dirty="0" smtClean="0">
              <a:solidFill>
                <a:srgbClr val="00B050"/>
              </a:solidFill>
            </a:endParaRPr>
          </a:p>
          <a:p>
            <a:pPr algn="ctr"/>
            <a:r>
              <a:rPr lang="uk-UA" sz="4400" b="1" dirty="0" smtClean="0">
                <a:solidFill>
                  <a:srgbClr val="00B050"/>
                </a:solidFill>
              </a:rPr>
              <a:t>на </a:t>
            </a:r>
            <a:r>
              <a:rPr lang="uk-UA" sz="4400" b="1" dirty="0" smtClean="0">
                <a:solidFill>
                  <a:srgbClr val="00B050"/>
                </a:solidFill>
              </a:rPr>
              <a:t>закріплення таблиць множення числа 2</a:t>
            </a:r>
          </a:p>
          <a:p>
            <a:pPr algn="ctr"/>
            <a:r>
              <a:rPr lang="uk-UA" sz="4400" b="1" dirty="0" smtClean="0">
                <a:solidFill>
                  <a:srgbClr val="00B050"/>
                </a:solidFill>
              </a:rPr>
              <a:t> та ділення на 2</a:t>
            </a:r>
            <a:endParaRPr lang="uk-UA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1</a:t>
            </a:r>
            <a:r>
              <a:rPr lang="ru-RU" sz="5400" i="0" dirty="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9220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922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922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922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922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922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922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922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922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7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3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5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1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8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9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 smtClean="0">
                <a:solidFill>
                  <a:schemeClr val="tx2">
                    <a:lumMod val="75000"/>
                  </a:schemeClr>
                </a:solidFill>
              </a:rPr>
              <a:t>16 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 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0244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024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024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1024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024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024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025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025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025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7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3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5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1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8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9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 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14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126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1127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1127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127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127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127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127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14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11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1275" name="AutoShape 11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7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3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0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5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357826"/>
            <a:ext cx="838200" cy="814374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1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8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9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 smtClean="0">
                <a:solidFill>
                  <a:schemeClr val="tx2">
                    <a:lumMod val="75000"/>
                  </a:schemeClr>
                </a:solidFill>
              </a:rPr>
              <a:t>8 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 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14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11270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1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7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3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5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1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8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9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 smtClean="0">
                <a:solidFill>
                  <a:schemeClr val="tx2">
                    <a:lumMod val="75000"/>
                  </a:schemeClr>
                </a:solidFill>
              </a:rPr>
              <a:t>6 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 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14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11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1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214554"/>
            <a:ext cx="8244408" cy="3819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Щоб усе прекрасно знати,</a:t>
            </a:r>
            <a:b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800" b="1" i="0" u="none" strike="noStrike" kern="1200" spc="50" normalizeH="0" baseline="0" noProof="0" dirty="0" err="1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Будем</a:t>
            </a:r>
            <a: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добре міркувати,</a:t>
            </a:r>
            <a:b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Додавати, віднімати</a:t>
            </a:r>
            <a:b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800" b="1" i="0" u="none" strike="noStrike" kern="1200" spc="50" normalizeH="0" baseline="0" noProof="0" dirty="0" smtClean="0">
                <a:ln w="11430"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 свій розум розвивати!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557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7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3668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2050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3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32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814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5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719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28662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5400" i="0" dirty="0" smtClean="0">
                <a:solidFill>
                  <a:srgbClr val="339933"/>
                </a:solidFill>
              </a:rPr>
              <a:t>1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055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8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5" name="AutoShape 11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43768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9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1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24" y="5429264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 smtClean="0">
                <a:solidFill>
                  <a:schemeClr val="tx2">
                    <a:lumMod val="75000"/>
                  </a:schemeClr>
                </a:solidFill>
              </a:rPr>
              <a:t>18 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 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14356"/>
            <a:ext cx="8572560" cy="6000752"/>
          </a:xfrm>
          <a:prstGeom prst="round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Вітаю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, 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ви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запам’ятали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таблицю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множення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 числа 2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та 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ділення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 на 2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!</a:t>
            </a:r>
            <a:endParaRPr lang="ru-RU" sz="6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 Stout" pitchFamily="18" charset="0"/>
            </a:endParaRPr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785794"/>
            <a:ext cx="157460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785794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9600" b="1" spc="50" dirty="0">
              <a:ln w="11430">
                <a:solidFill>
                  <a:srgbClr val="008000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857232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857232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857232"/>
            <a:ext cx="18573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071678"/>
            <a:ext cx="157460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2000240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2214554"/>
            <a:ext cx="7429520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6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перший </a:t>
            </a: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множник</a:t>
            </a:r>
            <a:endParaRPr lang="ru-RU" sz="6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071810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3000372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3328801"/>
            <a:ext cx="7215238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другий</a:t>
            </a:r>
            <a:r>
              <a:rPr lang="ru-RU" sz="6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множник</a:t>
            </a:r>
            <a:endParaRPr lang="ru-RU" sz="6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143380"/>
            <a:ext cx="18573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4143380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4357694"/>
            <a:ext cx="4143404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добуток</a:t>
            </a:r>
            <a:endParaRPr lang="ru-RU" sz="6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857232"/>
            <a:ext cx="157460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785794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9600" b="1" spc="50" dirty="0">
              <a:ln w="11430">
                <a:solidFill>
                  <a:srgbClr val="008000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857232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857232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857232"/>
            <a:ext cx="18573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143116"/>
            <a:ext cx="157460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2143116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2428868"/>
            <a:ext cx="4071966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ділене</a:t>
            </a:r>
            <a:endParaRPr lang="ru-RU" sz="6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28794" y="3286124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3214686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3429000"/>
            <a:ext cx="4143404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дільник</a:t>
            </a:r>
            <a:endParaRPr lang="ru-RU" sz="6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4500570"/>
            <a:ext cx="18573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86050" y="4357694"/>
            <a:ext cx="128588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4572008"/>
            <a:ext cx="3714776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 err="1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частка</a:t>
            </a:r>
            <a:endParaRPr lang="ru-RU" sz="6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285992"/>
            <a:ext cx="185738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221455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4049" y="4286256"/>
            <a:ext cx="3054466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864" y="2304952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285992"/>
            <a:ext cx="221457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221455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2285992"/>
            <a:ext cx="1928826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2135" y="4357694"/>
            <a:ext cx="372089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дільник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543175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4257" y="2255504"/>
            <a:ext cx="1000132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93761" y="2351706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50951" y="2424214"/>
            <a:ext cx="2785792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944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286256"/>
            <a:ext cx="4430315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доданок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1" y="2514606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285992"/>
            <a:ext cx="1928826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69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10846" y="2143116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68036" y="2355100"/>
            <a:ext cx="2806431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42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143116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4286256"/>
            <a:ext cx="540885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en-US" sz="8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ru-RU" sz="80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ємник</a:t>
            </a:r>
            <a:r>
              <a:rPr lang="ru-RU" sz="8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96" y="2233514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058" y="2267032"/>
            <a:ext cx="1000132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05683" y="2424208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214554"/>
            <a:ext cx="3071834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2404198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4702" y="4286256"/>
            <a:ext cx="440947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множник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52" y="2357430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285992"/>
            <a:ext cx="221457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221455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2285992"/>
            <a:ext cx="1928826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357694"/>
            <a:ext cx="4430315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доданок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340016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00042"/>
            <a:ext cx="7749259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Каліграфічна</a:t>
            </a:r>
            <a:r>
              <a:rPr lang="ru-RU" sz="72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72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хвилинка</a:t>
            </a:r>
            <a:endParaRPr lang="ru-RU" sz="72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071810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3071810"/>
            <a:ext cx="1217415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3071810"/>
            <a:ext cx="1571636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071810"/>
            <a:ext cx="1714512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3071810"/>
            <a:ext cx="1714512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 smtClean="0">
                <a:ln w="11430">
                  <a:solidFill>
                    <a:srgbClr val="008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</a:t>
            </a:r>
            <a:endParaRPr lang="ru-RU" sz="9600" b="1" spc="50" dirty="0">
              <a:ln w="11430">
                <a:solidFill>
                  <a:srgbClr val="008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2285992"/>
            <a:ext cx="1643074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21455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2214554"/>
            <a:ext cx="185738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071678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286256"/>
            <a:ext cx="3166252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ділене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99" y="2376390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285992"/>
            <a:ext cx="221457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221455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2285992"/>
            <a:ext cx="1928826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7842" y="4357694"/>
            <a:ext cx="440947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множник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543175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285992"/>
            <a:ext cx="2320786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221455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31545" y="4286256"/>
            <a:ext cx="302339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частка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16" y="2259753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285992"/>
            <a:ext cx="185738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2285992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357694"/>
            <a:ext cx="3796040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добуток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61" y="2132856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5751" y="2285992"/>
            <a:ext cx="1857388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>
                  <a:solidFill>
                    <a:schemeClr val="accent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1500" b="1" spc="50" dirty="0">
              <a:ln w="11430">
                <a:solidFill>
                  <a:schemeClr val="accent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2261" y="230122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03621" y="2331704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46587" y="2301224"/>
            <a:ext cx="928694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4286256"/>
            <a:ext cx="364234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різниця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17" y="2409534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4540" y="2214554"/>
            <a:ext cx="1643074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15214" y="2219308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259742"/>
            <a:ext cx="3735777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26</a:t>
            </a:r>
            <a:endParaRPr lang="ru-RU" sz="11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77383" y="2304930"/>
            <a:ext cx="71438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286256"/>
            <a:ext cx="642137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зменшуване</a:t>
            </a:r>
            <a:endParaRPr lang="ru-RU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04952"/>
            <a:ext cx="1771650" cy="177165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357430"/>
            <a:ext cx="81027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ФІЗКУЛЬТХВИЛИНКА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3568" y="1916832"/>
            <a:ext cx="76328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4800" b="1" dirty="0" smtClean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just">
              <a:defRPr/>
            </a:pPr>
            <a:endParaRPr lang="ru-RU" sz="48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ru-RU" sz="4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РОБОТА З ПІДРУЧНИКОМ</a:t>
            </a:r>
            <a:endParaRPr lang="ru-RU" sz="4800" b="1" dirty="0" smtClean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хороши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3438" y="2938817"/>
            <a:ext cx="35770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</a:t>
            </a:r>
            <a:r>
              <a:rPr lang="ru-RU" sz="6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1071546"/>
            <a:ext cx="45005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+ 4 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44291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12 - 1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24544" y="3000372"/>
            <a:ext cx="496798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+ 12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29124" y="2857496"/>
            <a:ext cx="39290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</a:t>
            </a:r>
            <a:r>
              <a:rPr lang="ru-RU" sz="6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1071546"/>
            <a:ext cx="45005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+ 4 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44291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12 - 1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000372"/>
            <a:ext cx="46434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+ 12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714356"/>
            <a:ext cx="671517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err="1" smtClean="0">
                <a:ln w="10541" cmpd="sng">
                  <a:solidFill>
                    <a:srgbClr val="008000"/>
                  </a:solidFill>
                  <a:prstDash val="solid"/>
                </a:ln>
              </a:rPr>
              <a:t>Таблиця</a:t>
            </a:r>
            <a:r>
              <a:rPr lang="ru-RU" sz="8000" b="1" dirty="0" smtClean="0">
                <a:ln w="10541" cmpd="sng">
                  <a:solidFill>
                    <a:srgbClr val="008000"/>
                  </a:solidFill>
                  <a:prstDash val="solid"/>
                </a:ln>
              </a:rPr>
              <a:t> </a:t>
            </a:r>
            <a:r>
              <a:rPr lang="ru-RU" sz="8000" b="1" dirty="0" err="1" smtClean="0">
                <a:ln w="10541" cmpd="sng">
                  <a:solidFill>
                    <a:srgbClr val="008000"/>
                  </a:solidFill>
                  <a:prstDash val="solid"/>
                </a:ln>
              </a:rPr>
              <a:t>множення</a:t>
            </a:r>
            <a:r>
              <a:rPr lang="ru-RU" sz="8000" b="1" dirty="0" smtClean="0">
                <a:ln w="10541" cmpd="sng">
                  <a:solidFill>
                    <a:srgbClr val="008000"/>
                  </a:solidFill>
                  <a:prstDash val="solid"/>
                </a:ln>
              </a:rPr>
              <a:t> </a:t>
            </a:r>
          </a:p>
          <a:p>
            <a:pPr algn="ctr">
              <a:defRPr/>
            </a:pPr>
            <a:r>
              <a:rPr lang="ru-RU" sz="8000" b="1" dirty="0" smtClean="0">
                <a:ln w="10541" cmpd="sng">
                  <a:solidFill>
                    <a:srgbClr val="008000"/>
                  </a:solidFill>
                  <a:prstDash val="solid"/>
                </a:ln>
              </a:rPr>
              <a:t>числа </a:t>
            </a:r>
            <a:r>
              <a:rPr lang="ru-RU" sz="8800" b="1" dirty="0" smtClean="0">
                <a:ln w="10541" cmpd="sng">
                  <a:solidFill>
                    <a:srgbClr val="008000"/>
                  </a:solidFill>
                  <a:prstDash val="solid"/>
                </a:ln>
              </a:rPr>
              <a:t>2</a:t>
            </a:r>
            <a:endParaRPr lang="ru-RU" sz="8000" b="1" dirty="0">
              <a:ln w="10541" cmpd="sng">
                <a:solidFill>
                  <a:srgbClr val="008000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0166" y="2143116"/>
            <a:ext cx="635798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: 2 + 4 </a:t>
            </a:r>
            <a:endParaRPr lang="ru-RU" sz="8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2786050" y="571480"/>
            <a:ext cx="5786478" cy="3000396"/>
          </a:xfrm>
          <a:prstGeom prst="cloudCallout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357298"/>
            <a:ext cx="48577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молодці</a:t>
            </a:r>
            <a:r>
              <a:rPr lang="ru-RU" sz="7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7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14414" y="285728"/>
            <a:ext cx="671517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Домашнє</a:t>
            </a:r>
            <a:r>
              <a:rPr lang="ru-RU" sz="8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ru-RU" sz="8000" b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завдання</a:t>
            </a:r>
            <a:endParaRPr lang="ru-RU" sz="8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5000628" y="0"/>
            <a:ext cx="350046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Прямоугольник 24"/>
          <p:cNvSpPr/>
          <p:nvPr/>
        </p:nvSpPr>
        <p:spPr>
          <a:xfrm>
            <a:off x="857224" y="0"/>
            <a:ext cx="350046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85794"/>
            <a:ext cx="435774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4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= 6</a:t>
            </a:r>
            <a:endParaRPr lang="ru-RU" sz="7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71612"/>
            <a:ext cx="47863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66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357430"/>
            <a:ext cx="47863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10</a:t>
            </a:r>
            <a:endParaRPr lang="ru-RU" sz="66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214686"/>
            <a:ext cx="47863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12</a:t>
            </a:r>
            <a:endParaRPr lang="ru-RU" sz="66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000504"/>
            <a:ext cx="47863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ru-RU" sz="66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857760"/>
            <a:ext cx="47863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</a:t>
            </a:r>
            <a:endParaRPr lang="ru-RU" sz="66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750004"/>
            <a:ext cx="47863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ru-RU" sz="66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0"/>
            <a:ext cx="435771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</a:t>
            </a:r>
            <a:r>
              <a:rPr lang="ru-RU" sz="48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4</a:t>
            </a:r>
            <a:endParaRPr lang="ru-RU" sz="80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0"/>
            <a:ext cx="414340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2</a:t>
            </a:r>
            <a:endParaRPr lang="ru-RU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785794"/>
            <a:ext cx="47863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3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6248" y="1500174"/>
            <a:ext cx="44291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4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2285992"/>
            <a:ext cx="44291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5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3071810"/>
            <a:ext cx="44291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6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3929066"/>
            <a:ext cx="44291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7 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4714884"/>
            <a:ext cx="44291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8 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5657671"/>
            <a:ext cx="44291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 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9 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43608" y="1772816"/>
            <a:ext cx="7749259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Гра</a:t>
            </a:r>
            <a:r>
              <a:rPr lang="ru-RU" sz="7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 «</a:t>
            </a:r>
            <a:r>
              <a:rPr lang="ru-RU" sz="7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Швидко</a:t>
            </a:r>
            <a:r>
              <a:rPr lang="ru-RU" sz="7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7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міркуй</a:t>
            </a:r>
            <a:r>
              <a:rPr lang="ru-RU" sz="7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7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>
                <a:solidFill>
                  <a:schemeClr val="tx2">
                    <a:lumMod val="75000"/>
                  </a:schemeClr>
                </a:solidFill>
              </a:rPr>
              <a:t>·5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7172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95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717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133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717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971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717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717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648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717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86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717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24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717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162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718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01000" y="5410200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214414" y="5429264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6148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 dirty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614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615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8</a:t>
            </a:r>
          </a:p>
        </p:txBody>
      </p:sp>
      <p:sp>
        <p:nvSpPr>
          <p:cNvPr id="615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615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615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615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615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615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rgbClr val="339933"/>
                </a:solidFill>
              </a:rPr>
              <a:t>20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457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95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2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133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3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971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4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5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200" name="AutoShape 8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648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6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86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7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324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8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9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8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folHlink"/>
          </a:solidFill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rgbClr val="339933"/>
                </a:solidFill>
              </a:rPr>
              <a:t>10</a:t>
            </a:r>
            <a:endParaRPr lang="ru-RU" sz="5400" i="0" dirty="0">
              <a:solidFill>
                <a:srgbClr val="339933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71802" y="1571612"/>
            <a:ext cx="4429156" cy="2486036"/>
          </a:xfrm>
          <a:prstGeom prst="rect">
            <a:avLst/>
          </a:prstGeom>
          <a:solidFill>
            <a:srgbClr val="CCFF99">
              <a:alpha val="90980"/>
            </a:srgbClr>
          </a:solidFill>
          <a:ln w="9525">
            <a:solidFill>
              <a:srgbClr val="CCFF99">
                <a:alpha val="81176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i="0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sz="12900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12900" i="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sz="12900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1254</TotalTime>
  <Words>443</Words>
  <Application>Microsoft Office PowerPoint</Application>
  <PresentationFormat>Экран (4:3)</PresentationFormat>
  <Paragraphs>289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Goudy Stout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Вітаю, ви запам’ятали таблицю множення числа 2 та ділення на 2!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Alla Kravchenko</cp:lastModifiedBy>
  <cp:revision>108</cp:revision>
  <dcterms:created xsi:type="dcterms:W3CDTF">2010-02-15T19:14:16Z</dcterms:created>
  <dcterms:modified xsi:type="dcterms:W3CDTF">2020-09-03T12:50:24Z</dcterms:modified>
</cp:coreProperties>
</file>