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6" r:id="rId5"/>
    <p:sldId id="261" r:id="rId6"/>
    <p:sldId id="262" r:id="rId7"/>
    <p:sldId id="263" r:id="rId8"/>
    <p:sldId id="264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4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5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9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4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4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5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8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3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4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5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7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5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40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9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8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69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226E37-F5A7-4319-8931-284360E9A2ED}" type="datetimeFigureOut">
              <a:rPr lang="uk-UA" smtClean="0"/>
              <a:t>04.09.2020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BFFC6-F2AD-4776-99AA-86E5293190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830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794480"/>
            <a:ext cx="8825658" cy="2263514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ТЕМА: Задачі </a:t>
            </a:r>
            <a:r>
              <a:rPr lang="uk-U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 вік</a:t>
            </a:r>
            <a:r>
              <a:rPr lang="uk-U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uk-U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Дії з іменованими числами</a:t>
            </a:r>
            <a:endParaRPr lang="uk-UA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509667"/>
            <a:ext cx="8825657" cy="71952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Підсумок уроку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54955" y="1229193"/>
            <a:ext cx="8825658" cy="4408588"/>
          </a:xfrm>
        </p:spPr>
        <p:txBody>
          <a:bodyPr>
            <a:normAutofit/>
          </a:bodyPr>
          <a:lstStyle/>
          <a:p>
            <a:r>
              <a:rPr lang="uk-UA" sz="2800" cap="non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Продовж речення :</a:t>
            </a:r>
          </a:p>
          <a:p>
            <a:r>
              <a:rPr lang="uk-UA" sz="2800" i="1" cap="non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Сьогодні мені було </a:t>
            </a:r>
            <a:r>
              <a:rPr lang="uk-UA" sz="2800" i="1" cap="non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важко…</a:t>
            </a:r>
            <a:endParaRPr lang="uk-UA" sz="2800" i="1" cap="none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uk-UA" sz="2800" i="1" cap="non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Сьогодні мені найкраще вдалося…</a:t>
            </a:r>
          </a:p>
          <a:p>
            <a:r>
              <a:rPr lang="uk-UA" sz="2800" i="1" cap="non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Тепер я </a:t>
            </a:r>
            <a:r>
              <a:rPr lang="uk-UA" sz="2800" i="1" cap="non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знаю…</a:t>
            </a:r>
            <a:endParaRPr lang="uk-UA" sz="2800" i="1" cap="none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 уроку «два півни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65" y="10652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142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Тренувальні вправи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72456" r="8130" b="20266"/>
          <a:stretch/>
        </p:blipFill>
        <p:spPr>
          <a:xfrm>
            <a:off x="646111" y="1304144"/>
            <a:ext cx="11106178" cy="2248525"/>
          </a:xfrm>
        </p:spPr>
      </p:pic>
    </p:spTree>
    <p:extLst>
      <p:ext uri="{BB962C8B-B14F-4D97-AF65-F5344CB8AC3E}">
        <p14:creationId xmlns:p14="http://schemas.microsoft.com/office/powerpoint/2010/main" val="31216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1525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Математичне дослідження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82688" r="14486" b="7307"/>
          <a:stretch/>
        </p:blipFill>
        <p:spPr>
          <a:xfrm>
            <a:off x="646111" y="1154243"/>
            <a:ext cx="9404723" cy="215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5464" r="6138" b="84320"/>
          <a:stretch/>
        </p:blipFill>
        <p:spPr>
          <a:xfrm>
            <a:off x="1155777" y="3147934"/>
            <a:ext cx="9981915" cy="313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1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6475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Робимо висновок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22705" r="7232" b="67440"/>
          <a:stretch/>
        </p:blipFill>
        <p:spPr>
          <a:xfrm>
            <a:off x="646111" y="1079292"/>
            <a:ext cx="9667122" cy="2053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37660" r="8731" b="50819"/>
          <a:stretch/>
        </p:blipFill>
        <p:spPr>
          <a:xfrm>
            <a:off x="646111" y="3342807"/>
            <a:ext cx="8467909" cy="2638269"/>
          </a:xfrm>
          <a:prstGeom prst="rect">
            <a:avLst/>
          </a:prstGeom>
        </p:spPr>
      </p:pic>
      <p:sp>
        <p:nvSpPr>
          <p:cNvPr id="7" name="Округлений прямокутник 6"/>
          <p:cNvSpPr/>
          <p:nvPr/>
        </p:nvSpPr>
        <p:spPr>
          <a:xfrm>
            <a:off x="9488774" y="2578308"/>
            <a:ext cx="2248524" cy="347771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У скільки разів у кожному ряді синіх фігур більше, ніж рожевих?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783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54891" r="5962" b="36160"/>
          <a:stretch/>
        </p:blipFill>
        <p:spPr>
          <a:xfrm>
            <a:off x="3852471" y="764499"/>
            <a:ext cx="7120329" cy="1993692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54954" y="2083634"/>
            <a:ext cx="2697517" cy="394124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Зроби короткий запис та </a:t>
            </a:r>
            <a:r>
              <a:rPr lang="uk-UA" sz="2800" dirty="0" err="1" smtClean="0">
                <a:solidFill>
                  <a:srgbClr val="FF0000"/>
                </a:solidFill>
              </a:rPr>
              <a:t>розв</a:t>
            </a:r>
            <a:r>
              <a:rPr lang="en-US" sz="2800" dirty="0" smtClean="0">
                <a:solidFill>
                  <a:srgbClr val="FF0000"/>
                </a:solidFill>
              </a:rPr>
              <a:t>’</a:t>
            </a:r>
            <a:r>
              <a:rPr lang="uk-UA" sz="2800" dirty="0" err="1" smtClean="0">
                <a:solidFill>
                  <a:srgbClr val="FF0000"/>
                </a:solidFill>
              </a:rPr>
              <a:t>яжи</a:t>
            </a:r>
            <a:r>
              <a:rPr lang="uk-UA" sz="2800" dirty="0" smtClean="0">
                <a:solidFill>
                  <a:srgbClr val="FF0000"/>
                </a:solidFill>
              </a:rPr>
              <a:t> задачу.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852471" y="2938074"/>
            <a:ext cx="3972395" cy="17988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err="1" smtClean="0"/>
              <a:t>Оп</a:t>
            </a:r>
            <a:r>
              <a:rPr lang="uk-UA" sz="2800" dirty="0" smtClean="0"/>
              <a:t>. – 2 </a:t>
            </a:r>
            <a:r>
              <a:rPr lang="uk-UA" sz="2800" dirty="0" err="1" smtClean="0"/>
              <a:t>зб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В. – 6 </a:t>
            </a:r>
            <a:r>
              <a:rPr lang="uk-UA" sz="2800" dirty="0" err="1" smtClean="0"/>
              <a:t>зб</a:t>
            </a:r>
            <a:r>
              <a:rPr lang="uk-UA" sz="2800" dirty="0" smtClean="0"/>
              <a:t>. </a:t>
            </a:r>
            <a:endParaRPr lang="uk-UA" sz="2800" dirty="0"/>
          </a:p>
        </p:txBody>
      </p:sp>
      <p:sp>
        <p:nvSpPr>
          <p:cNvPr id="7" name="Вигнута вправо стрілка 6"/>
          <p:cNvSpPr/>
          <p:nvPr/>
        </p:nvSpPr>
        <p:spPr>
          <a:xfrm>
            <a:off x="5771213" y="3627620"/>
            <a:ext cx="119921" cy="5696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026046" y="3627620"/>
            <a:ext cx="1386589" cy="426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</a:t>
            </a:r>
            <a:r>
              <a:rPr lang="ru-RU" sz="2800" dirty="0" smtClean="0"/>
              <a:t> </a:t>
            </a:r>
            <a:r>
              <a:rPr lang="uk-UA" sz="2800" dirty="0" smtClean="0"/>
              <a:t>? р. </a:t>
            </a:r>
            <a:r>
              <a:rPr lang="en-US" sz="2800" dirty="0" smtClean="0"/>
              <a:t>&gt;</a:t>
            </a:r>
            <a:endParaRPr lang="uk-UA" sz="2800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852471" y="5021705"/>
            <a:ext cx="3972395" cy="83944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6 : 2 = 3 (р.)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032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54955" y="1079292"/>
            <a:ext cx="2502646" cy="4945587"/>
          </a:xfrm>
        </p:spPr>
        <p:txBody>
          <a:bodyPr>
            <a:normAutofit/>
          </a:bodyPr>
          <a:lstStyle/>
          <a:p>
            <a:r>
              <a:rPr lang="uk-UA" sz="2800" dirty="0" err="1" smtClean="0">
                <a:solidFill>
                  <a:srgbClr val="FF0000"/>
                </a:solidFill>
              </a:rPr>
              <a:t>Запиши</a:t>
            </a:r>
            <a:r>
              <a:rPr lang="uk-UA" sz="2800" dirty="0" smtClean="0">
                <a:solidFill>
                  <a:srgbClr val="FF0000"/>
                </a:solidFill>
              </a:rPr>
              <a:t> умову задачі </a:t>
            </a:r>
            <a:r>
              <a:rPr lang="uk-UA" sz="2800" dirty="0" smtClean="0">
                <a:solidFill>
                  <a:srgbClr val="FF0000"/>
                </a:solidFill>
              </a:rPr>
              <a:t>та </a:t>
            </a:r>
            <a:r>
              <a:rPr lang="uk-UA" sz="2800" dirty="0" err="1" smtClean="0">
                <a:solidFill>
                  <a:srgbClr val="FF0000"/>
                </a:solidFill>
              </a:rPr>
              <a:t>розв</a:t>
            </a:r>
            <a:r>
              <a:rPr lang="en-US" sz="2800" dirty="0" smtClean="0">
                <a:solidFill>
                  <a:srgbClr val="FF0000"/>
                </a:solidFill>
              </a:rPr>
              <a:t>’</a:t>
            </a:r>
            <a:r>
              <a:rPr lang="ru-RU" sz="2800" dirty="0" err="1" smtClean="0">
                <a:solidFill>
                  <a:srgbClr val="FF0000"/>
                </a:solidFill>
              </a:rPr>
              <a:t>яжи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її.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749046" y="372256"/>
            <a:ext cx="5231567" cy="2151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У відрі вміщується 15 л води</a:t>
            </a:r>
            <a:r>
              <a:rPr lang="uk-UA" sz="2800" dirty="0" smtClean="0"/>
              <a:t>,</a:t>
            </a:r>
          </a:p>
          <a:p>
            <a:r>
              <a:rPr lang="uk-UA" sz="2800" dirty="0" smtClean="0"/>
              <a:t> </a:t>
            </a:r>
            <a:r>
              <a:rPr lang="uk-UA" sz="2800" dirty="0" smtClean="0"/>
              <a:t>а в каструлі – 5 л. У скільки разів менше вміщується води в каструлі, ніж у відрі?</a:t>
            </a:r>
            <a:endParaRPr lang="uk-UA" sz="28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931763" y="2893102"/>
            <a:ext cx="3552669" cy="1439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В. – 15 л</a:t>
            </a:r>
          </a:p>
          <a:p>
            <a:r>
              <a:rPr lang="uk-UA" sz="2800" dirty="0" smtClean="0"/>
              <a:t>К. – 5 л</a:t>
            </a:r>
            <a:endParaRPr lang="uk-UA" sz="2800" dirty="0"/>
          </a:p>
        </p:txBody>
      </p:sp>
      <p:sp>
        <p:nvSpPr>
          <p:cNvPr id="11" name="Вигнута вправо стрілка 10"/>
          <p:cNvSpPr/>
          <p:nvPr/>
        </p:nvSpPr>
        <p:spPr>
          <a:xfrm>
            <a:off x="6520721" y="3327816"/>
            <a:ext cx="134912" cy="6145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05535" y="3327816"/>
            <a:ext cx="1439056" cy="4796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</a:t>
            </a:r>
            <a:r>
              <a:rPr lang="uk-UA" sz="2800" dirty="0" smtClean="0"/>
              <a:t> ? р. </a:t>
            </a:r>
            <a:r>
              <a:rPr lang="en-US" sz="2800" dirty="0" smtClean="0"/>
              <a:t>&lt;</a:t>
            </a:r>
            <a:endParaRPr lang="uk-UA" sz="28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4931763" y="4676931"/>
            <a:ext cx="3552669" cy="8094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15 : 5 = 3 (р.)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9855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6515"/>
          </a:xfrm>
        </p:spPr>
        <p:txBody>
          <a:bodyPr/>
          <a:lstStyle/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Розв</a:t>
            </a:r>
            <a:r>
              <a:rPr lang="en-US" sz="3200" dirty="0" smtClean="0">
                <a:solidFill>
                  <a:srgbClr val="FF0000"/>
                </a:solidFill>
              </a:rPr>
              <a:t>’</a:t>
            </a:r>
            <a:r>
              <a:rPr lang="uk-UA" sz="3200" dirty="0" err="1" smtClean="0">
                <a:solidFill>
                  <a:srgbClr val="FF0000"/>
                </a:solidFill>
              </a:rPr>
              <a:t>язуємо</a:t>
            </a:r>
            <a:r>
              <a:rPr lang="uk-UA" sz="3200" dirty="0" smtClean="0">
                <a:solidFill>
                  <a:srgbClr val="FF0000"/>
                </a:solidFill>
              </a:rPr>
              <a:t> задачі про вік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1103312" y="989352"/>
            <a:ext cx="8946541" cy="5259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Татові 32 роки, а мама – на 4 роки молодша від нього. Скільки років сину, якщо він у 4 рази </a:t>
            </a:r>
            <a:r>
              <a:rPr lang="uk-UA" sz="2800" dirty="0" smtClean="0"/>
              <a:t>молодший </a:t>
            </a:r>
            <a:r>
              <a:rPr lang="uk-UA" sz="2800" dirty="0" smtClean="0"/>
              <a:t>від мами?</a:t>
            </a:r>
            <a:endParaRPr lang="uk-UA" sz="28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1103313" y="1064302"/>
            <a:ext cx="8947522" cy="1289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103313" y="2485355"/>
            <a:ext cx="7336149" cy="7345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Чим ця задача відрізняється від попередньої? </a:t>
            </a:r>
            <a:endParaRPr lang="uk-UA" sz="2800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38814" y="3411733"/>
            <a:ext cx="3288806" cy="6895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Як записати умову? </a:t>
            </a:r>
            <a:endParaRPr lang="uk-UA" sz="2800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084821" y="3411732"/>
            <a:ext cx="7607507" cy="6895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За допомогою яких дій будемо її </a:t>
            </a:r>
            <a:r>
              <a:rPr lang="uk-UA" sz="2800" dirty="0" err="1" smtClean="0"/>
              <a:t>розв</a:t>
            </a:r>
            <a:r>
              <a:rPr lang="en-US" sz="2800" dirty="0" smtClean="0"/>
              <a:t>’</a:t>
            </a:r>
            <a:r>
              <a:rPr lang="ru-RU" sz="2800" dirty="0" err="1" smtClean="0"/>
              <a:t>язувати</a:t>
            </a:r>
            <a:r>
              <a:rPr lang="ru-RU" sz="2800" dirty="0" smtClean="0"/>
              <a:t>?</a:t>
            </a:r>
            <a:endParaRPr lang="uk-UA" sz="28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102329" y="4383078"/>
            <a:ext cx="4638904" cy="14930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Тато – 32 р.</a:t>
            </a:r>
          </a:p>
          <a:p>
            <a:r>
              <a:rPr lang="uk-UA" sz="2800" dirty="0" smtClean="0"/>
              <a:t>Мама - ? на 4 р. </a:t>
            </a:r>
            <a:r>
              <a:rPr lang="en-US" sz="2800" dirty="0" smtClean="0"/>
              <a:t>&lt;</a:t>
            </a:r>
          </a:p>
          <a:p>
            <a:r>
              <a:rPr lang="en-US" sz="2800" dirty="0" smtClean="0"/>
              <a:t>C</a:t>
            </a:r>
            <a:r>
              <a:rPr lang="uk-UA" sz="2800" dirty="0" err="1" smtClean="0"/>
              <a:t>ин</a:t>
            </a:r>
            <a:r>
              <a:rPr lang="en-US" sz="2800" dirty="0" smtClean="0"/>
              <a:t> - ? </a:t>
            </a:r>
            <a:r>
              <a:rPr lang="uk-UA" sz="2800" dirty="0"/>
              <a:t>у</a:t>
            </a:r>
            <a:r>
              <a:rPr lang="uk-UA" sz="2800" dirty="0" smtClean="0"/>
              <a:t> 4 рази </a:t>
            </a:r>
            <a:r>
              <a:rPr lang="en-US" sz="2800" dirty="0" smtClean="0"/>
              <a:t>&lt;</a:t>
            </a:r>
            <a:endParaRPr lang="uk-UA" sz="2800" dirty="0"/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3957403" y="5111646"/>
            <a:ext cx="374754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 flipV="1">
            <a:off x="4332157" y="4691921"/>
            <a:ext cx="0" cy="4197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 flipH="1" flipV="1">
            <a:off x="3627621" y="4676931"/>
            <a:ext cx="704536" cy="149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>
            <a:off x="4440836" y="5531370"/>
            <a:ext cx="7120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/>
          <p:nvPr/>
        </p:nvCxnSpPr>
        <p:spPr>
          <a:xfrm flipV="1">
            <a:off x="5152867" y="5111646"/>
            <a:ext cx="14990" cy="4197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 flipH="1">
            <a:off x="4618845" y="5129610"/>
            <a:ext cx="53402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кутник 27"/>
          <p:cNvSpPr/>
          <p:nvPr/>
        </p:nvSpPr>
        <p:spPr>
          <a:xfrm>
            <a:off x="6275255" y="4383078"/>
            <a:ext cx="4231799" cy="14930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arenR"/>
            </a:pPr>
            <a:r>
              <a:rPr lang="uk-UA" sz="2800" dirty="0" smtClean="0"/>
              <a:t>32 – 4 = 28 (р.) – мамі</a:t>
            </a:r>
          </a:p>
          <a:p>
            <a:pPr marL="514350" indent="-514350" algn="ctr">
              <a:buAutoNum type="arabicParenR"/>
            </a:pPr>
            <a:r>
              <a:rPr lang="uk-UA" sz="2800" dirty="0" smtClean="0"/>
              <a:t>28 : 4 = 7 (р.) - синові</a:t>
            </a:r>
          </a:p>
        </p:txBody>
      </p:sp>
    </p:spTree>
    <p:extLst>
      <p:ext uri="{BB962C8B-B14F-4D97-AF65-F5344CB8AC3E}">
        <p14:creationId xmlns:p14="http://schemas.microsoft.com/office/powerpoint/2010/main" val="39910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54955" y="1289154"/>
            <a:ext cx="8825658" cy="4348627"/>
          </a:xfrm>
        </p:spPr>
        <p:txBody>
          <a:bodyPr>
            <a:normAutofit/>
          </a:bodyPr>
          <a:lstStyle/>
          <a:p>
            <a:r>
              <a:rPr lang="uk-UA" sz="2800" cap="none" dirty="0" smtClean="0">
                <a:solidFill>
                  <a:schemeClr val="tx2">
                    <a:lumMod val="25000"/>
                  </a:schemeClr>
                </a:solidFill>
              </a:rPr>
              <a:t>Коли мамі буде 41 рік, дочці виповниться 11 років. Нині мамі 33 роки. Скільки нині років дочці?</a:t>
            </a:r>
          </a:p>
          <a:p>
            <a:endParaRPr lang="uk-UA" sz="2800" cap="none" dirty="0" smtClean="0"/>
          </a:p>
          <a:p>
            <a:endParaRPr lang="uk-UA" sz="2800" cap="none" dirty="0"/>
          </a:p>
        </p:txBody>
      </p:sp>
      <p:sp>
        <p:nvSpPr>
          <p:cNvPr id="6" name="Прямокутник 5"/>
          <p:cNvSpPr/>
          <p:nvPr/>
        </p:nvSpPr>
        <p:spPr>
          <a:xfrm>
            <a:off x="1154956" y="2398426"/>
            <a:ext cx="8825657" cy="7944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Міркуємо так: якщо мамі зараз 33, а буде 41, то спершу необхідно знайти різницю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її віці. Тобто 41 – 33.</a:t>
            </a:r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154956" y="4302177"/>
            <a:ext cx="8825657" cy="7944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Коли мине 8 років, то дочці буде 11. Як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дізнатися,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скільки їй років зараз?</a:t>
            </a:r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154955" y="3463467"/>
            <a:ext cx="3192193" cy="6288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</a:rPr>
              <a:t>Отже, мине 8 років.</a:t>
            </a:r>
            <a:endParaRPr lang="uk-UA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154955" y="5381469"/>
            <a:ext cx="3192193" cy="6445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 – 8 = 3</a:t>
            </a:r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374755"/>
            <a:ext cx="8825657" cy="794478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Дії з іменованими числами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54955" y="1169233"/>
            <a:ext cx="8825658" cy="4468548"/>
          </a:xfrm>
        </p:spPr>
        <p:txBody>
          <a:bodyPr>
            <a:normAutofit/>
          </a:bodyPr>
          <a:lstStyle/>
          <a:p>
            <a:pPr algn="ctr"/>
            <a:r>
              <a:rPr lang="uk-UA" sz="2800" cap="non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Пригадай одиниці вимірювання </a:t>
            </a:r>
            <a:r>
              <a:rPr lang="uk-UA" sz="2800" cap="non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часу.</a:t>
            </a:r>
            <a:endParaRPr lang="uk-UA" sz="2800" cap="none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800" cap="none" dirty="0"/>
          </a:p>
        </p:txBody>
      </p:sp>
      <p:sp>
        <p:nvSpPr>
          <p:cNvPr id="4" name="Прямокутник 3"/>
          <p:cNvSpPr/>
          <p:nvPr/>
        </p:nvSpPr>
        <p:spPr>
          <a:xfrm>
            <a:off x="1154954" y="1813810"/>
            <a:ext cx="3746117" cy="21885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 рік = 12 місяців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 місяць = 30 (31) днів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 тиждень = 7 днів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531370" y="1813810"/>
            <a:ext cx="3867463" cy="21885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 доба = 24 години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 година = 60 хвилин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 хвилина = 60 секунд</a:t>
            </a:r>
            <a:endParaRPr lang="uk-UA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304144" y="4287187"/>
            <a:ext cx="3447738" cy="18138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Порівняй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 роки 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&gt;</a:t>
            </a:r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18 місяців</a:t>
            </a: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 </a:t>
            </a:r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тижні   =  21 день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 місяці 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  </a:t>
            </a:r>
            <a:r>
              <a:rPr lang="uk-UA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72 дня</a:t>
            </a:r>
            <a:endParaRPr lang="uk-UA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637556" y="4760535"/>
            <a:ext cx="359764" cy="3844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2817438" y="5234992"/>
            <a:ext cx="359764" cy="3634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2997320" y="5657308"/>
            <a:ext cx="359764" cy="3874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216578" y="4287187"/>
            <a:ext cx="6308022" cy="17575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Виконай дії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1 рік 2 місяці + 2 роки 3 місяці =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2 год 25 хв – 1 год 15 хв =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3 год 17 хв + 4 год 22 хв =</a:t>
            </a:r>
            <a:endParaRPr lang="uk-UA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Настроювані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995</TotalTime>
  <Words>399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 3</vt:lpstr>
      <vt:lpstr>Іон</vt:lpstr>
      <vt:lpstr>ТЕМА: Задачі про вік.  Дії з іменованими числами</vt:lpstr>
      <vt:lpstr>Тренувальні вправи</vt:lpstr>
      <vt:lpstr>Математичне дослідження</vt:lpstr>
      <vt:lpstr>Робимо висновок</vt:lpstr>
      <vt:lpstr>Презентация PowerPoint</vt:lpstr>
      <vt:lpstr>Презентация PowerPoint</vt:lpstr>
      <vt:lpstr>Розв’язуємо задачі про вік</vt:lpstr>
      <vt:lpstr>Презентация PowerPoint</vt:lpstr>
      <vt:lpstr>Дії з іменованими числами</vt:lpstr>
      <vt:lpstr>Підсумок уроку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Дистанційний урок математики: «Кратне порівняння величин і чисел. Задачі про вік. Дії з іменованими числами»</dc:title>
  <dc:creator>Користувач Windows</dc:creator>
  <cp:lastModifiedBy>Alla Kravchenko</cp:lastModifiedBy>
  <cp:revision>26</cp:revision>
  <dcterms:created xsi:type="dcterms:W3CDTF">2020-05-05T20:26:54Z</dcterms:created>
  <dcterms:modified xsi:type="dcterms:W3CDTF">2020-09-04T11:05:31Z</dcterms:modified>
</cp:coreProperties>
</file>