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74" r:id="rId4"/>
    <p:sldId id="282" r:id="rId5"/>
    <p:sldId id="276" r:id="rId6"/>
    <p:sldId id="279" r:id="rId7"/>
    <p:sldId id="290" r:id="rId8"/>
    <p:sldId id="291" r:id="rId9"/>
    <p:sldId id="292" r:id="rId10"/>
    <p:sldId id="293" r:id="rId11"/>
    <p:sldId id="294" r:id="rId12"/>
    <p:sldId id="295" r:id="rId13"/>
    <p:sldId id="283" r:id="rId14"/>
    <p:sldId id="284" r:id="rId15"/>
    <p:sldId id="296" r:id="rId16"/>
    <p:sldId id="288" r:id="rId17"/>
    <p:sldId id="285" r:id="rId18"/>
    <p:sldId id="287" r:id="rId19"/>
    <p:sldId id="299" r:id="rId20"/>
    <p:sldId id="300" r:id="rId21"/>
    <p:sldId id="28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BA02"/>
    <a:srgbClr val="06931A"/>
    <a:srgbClr val="FF9900"/>
    <a:srgbClr val="F7A723"/>
    <a:srgbClr val="FBB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2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learningapps.org/watch?v=pcamehqha24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s://learningapps.org/watch?v=p6y35crit24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buki.com.ua/news/vivcajemo-nauku-cikavo-eksperimenti-dlya-ditei-riznogo-vik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s://learningapps.org/watch?v=pcjx1tj1n24" TargetMode="Externa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F6A7532-F101-9ED8-BDC9-F4B5D31960E2}"/>
              </a:ext>
            </a:extLst>
          </p:cNvPr>
          <p:cNvSpPr txBox="1"/>
          <p:nvPr/>
        </p:nvSpPr>
        <p:spPr>
          <a:xfrm>
            <a:off x="6252633" y="5853513"/>
            <a:ext cx="4413576" cy="646986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Йосиф Ривкінд  </a:t>
            </a:r>
            <a:r>
              <a:rPr lang="uk-UA" sz="1600" b="1" dirty="0"/>
              <a:t>/</a:t>
            </a:r>
            <a:r>
              <a:rPr lang="uk-UA" sz="1600" b="1" dirty="0">
                <a:solidFill>
                  <a:schemeClr val="bg1"/>
                </a:solidFill>
              </a:rPr>
              <a:t>  Тетяна Лисенко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Людмила Чернікова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Віктор Шакотько</a:t>
            </a:r>
          </a:p>
        </p:txBody>
      </p:sp>
      <p:pic>
        <p:nvPicPr>
          <p:cNvPr id="3" name="Рисунок 2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33BBCDDD-14C9-1DA2-1780-03932B7D65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520" y="431312"/>
            <a:ext cx="1133475" cy="51435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47F1C09-CE34-CCB9-1485-9F3F6FE26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5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B42EEEDF-E866-C938-7D9C-85F581975E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821" y="5256886"/>
            <a:ext cx="457200" cy="4572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E19266B-C0BC-B52F-5357-BF32A1FF511F}"/>
              </a:ext>
            </a:extLst>
          </p:cNvPr>
          <p:cNvSpPr txBox="1"/>
          <p:nvPr/>
        </p:nvSpPr>
        <p:spPr>
          <a:xfrm>
            <a:off x="5462067" y="2121016"/>
            <a:ext cx="5947287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400" b="1" dirty="0">
                <a:latin typeface="Aptos Narrow"/>
                <a:ea typeface="+mn-lt"/>
                <a:cs typeface="+mn-lt"/>
              </a:rPr>
              <a:t>Комп</a:t>
            </a:r>
            <a:r>
              <a:rPr lang="uk-UA" sz="4400" b="1" dirty="0">
                <a:latin typeface="Aptos Narrow"/>
                <a:ea typeface="+mn-lt"/>
                <a:cs typeface="+mn-lt"/>
              </a:rPr>
              <a:t>’</a:t>
            </a:r>
            <a:r>
              <a:rPr lang="ru-RU" sz="4400" b="1" dirty="0" err="1">
                <a:latin typeface="Aptos Narrow"/>
                <a:ea typeface="+mn-lt"/>
                <a:cs typeface="+mn-lt"/>
              </a:rPr>
              <a:t>ютерні</a:t>
            </a:r>
            <a:r>
              <a:rPr lang="ru-RU" sz="4400" b="1" dirty="0">
                <a:latin typeface="Aptos Narrow"/>
                <a:ea typeface="+mn-lt"/>
                <a:cs typeface="+mn-lt"/>
              </a:rPr>
              <a:t> </a:t>
            </a:r>
            <a:r>
              <a:rPr lang="ru-RU" sz="4400" b="1" dirty="0" err="1">
                <a:latin typeface="Aptos Narrow"/>
                <a:ea typeface="+mn-lt"/>
                <a:cs typeface="+mn-lt"/>
              </a:rPr>
              <a:t>мережі</a:t>
            </a:r>
            <a:endParaRPr lang="ru-RU" sz="4400" b="1" dirty="0">
              <a:latin typeface="Aptos Narrow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5C387A-77F4-F1DA-6DBE-8154C51FC3F4}"/>
              </a:ext>
            </a:extLst>
          </p:cNvPr>
          <p:cNvSpPr txBox="1"/>
          <p:nvPr/>
        </p:nvSpPr>
        <p:spPr>
          <a:xfrm>
            <a:off x="5462067" y="3060816"/>
            <a:ext cx="5947287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dirty="0">
                <a:solidFill>
                  <a:srgbClr val="069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РОЗШИРЕНИЙ ПОШУК. </a:t>
            </a:r>
          </a:p>
          <a:p>
            <a:pPr algn="ctr"/>
            <a:r>
              <a:rPr lang="ru-RU" sz="4000" b="1" dirty="0">
                <a:solidFill>
                  <a:srgbClr val="0693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ЗАКЛАДОК</a:t>
            </a:r>
            <a:endParaRPr lang="ru-RU" sz="4000" dirty="0"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9C5932-5762-4BCD-903E-DE6D7214E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2"/>
            <a:ext cx="4717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4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56C4-FEAF-6EAF-15AB-36BE317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CC9C2AE-D163-D361-C167-65D2E4735034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B646064-375F-59C9-429F-8748479F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6BA1D1A5-D628-F8DB-010A-D922952D3C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FA994BE-CA89-CB6E-D94A-CDF9DC7AD8D7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7E9086-1910-277F-ABAD-8AEDA1DC97B7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0489BFD-F676-61E5-5CA1-66C3C24D7431}"/>
              </a:ext>
            </a:extLst>
          </p:cNvPr>
          <p:cNvSpPr txBox="1"/>
          <p:nvPr/>
        </p:nvSpPr>
        <p:spPr>
          <a:xfrm>
            <a:off x="1430282" y="1753735"/>
            <a:ext cx="8911048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За умови застосування якого фільтра в пошуковій системі </a:t>
            </a:r>
            <a:r>
              <a:rPr lang="en-US" sz="2400" b="1" dirty="0"/>
              <a:t>Google</a:t>
            </a:r>
            <a:r>
              <a:rPr lang="ru-RU" sz="2400" dirty="0"/>
              <a:t> </a:t>
            </a:r>
            <a:r>
              <a:rPr lang="uk-UA" sz="2400" dirty="0"/>
              <a:t>відповідна</a:t>
            </a:r>
            <a:r>
              <a:rPr lang="ru-RU" sz="2400" dirty="0"/>
              <a:t> </a:t>
            </a:r>
            <a:r>
              <a:rPr lang="uk-UA" sz="2400" dirty="0"/>
              <a:t>сторінка розширеного пошуку міститиме поле для введення значення властивості </a:t>
            </a:r>
            <a:r>
              <a:rPr lang="uk-UA" sz="2400" i="1" dirty="0">
                <a:solidFill>
                  <a:schemeClr val="accent6">
                    <a:lumMod val="75000"/>
                  </a:schemeClr>
                </a:solidFill>
              </a:rPr>
              <a:t>терміни, які відображаються</a:t>
            </a:r>
            <a:r>
              <a:rPr lang="uk-UA" sz="2400" dirty="0"/>
              <a:t>?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E99E-2E2D-20D6-7350-643FBF4B103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4040FB54-852E-1A51-CAFE-99934F9886DB}"/>
              </a:ext>
            </a:extLst>
          </p:cNvPr>
          <p:cNvSpPr/>
          <p:nvPr/>
        </p:nvSpPr>
        <p:spPr>
          <a:xfrm>
            <a:off x="3805116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CD89EAB7-77B7-4699-5101-7FD33E4B2487}"/>
              </a:ext>
            </a:extLst>
          </p:cNvPr>
          <p:cNvSpPr/>
          <p:nvPr/>
        </p:nvSpPr>
        <p:spPr>
          <a:xfrm>
            <a:off x="6521452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4" name="Усі">
            <a:extLst>
              <a:ext uri="{FF2B5EF4-FFF2-40B4-BE49-F238E27FC236}">
                <a16:creationId xmlns:a16="http://schemas.microsoft.com/office/drawing/2014/main" id="{F14F1EDB-99C6-A17D-93B4-023DEAC4F644}"/>
              </a:ext>
            </a:extLst>
          </p:cNvPr>
          <p:cNvSpPr/>
          <p:nvPr/>
        </p:nvSpPr>
        <p:spPr>
          <a:xfrm>
            <a:off x="1121053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Усі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637B3C0B-DDE1-3B89-A380-74AE24060F23}"/>
              </a:ext>
            </a:extLst>
          </p:cNvPr>
          <p:cNvSpPr/>
          <p:nvPr/>
        </p:nvSpPr>
        <p:spPr>
          <a:xfrm>
            <a:off x="9237788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</p:spTree>
    <p:extLst>
      <p:ext uri="{BB962C8B-B14F-4D97-AF65-F5344CB8AC3E}">
        <p14:creationId xmlns:p14="http://schemas.microsoft.com/office/powerpoint/2010/main" val="88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713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713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02398" y="5559566"/>
            <a:ext cx="821131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Вправа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 «</a:t>
            </a:r>
            <a:r>
              <a:rPr kumimoji="0" lang="uk-UA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Властивості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 р</a:t>
            </a:r>
            <a:r>
              <a:rPr kumimoji="0" lang="uk-UA" sz="2000" b="1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озширеного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 пошуку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»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/>
              <a:ea typeface="+mn-lt"/>
              <a:cs typeface="+mn-lt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8150" y="1644200"/>
            <a:ext cx="2746259" cy="274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846450" y="4790346"/>
            <a:ext cx="5189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https://learningapps.org/watch?v=pcamehqha24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54409" y="4611403"/>
            <a:ext cx="6493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Розширений пошук був виконаний за запитом "цікава наука". З'єднайте назву властивості пошуку, значенням якої був цей пошуковий запит, та опис отриманої в результаті пошуку сторінки.</a:t>
            </a:r>
            <a:endParaRPr kumimoji="0" lang="uk-UA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9" y="1491400"/>
            <a:ext cx="5312665" cy="3003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EAC65C3F-2210-95D1-ACD4-E331726C1D6E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Виконайте вправу в Інтернеті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002FE-CEEC-D766-4A4E-ACD69E3BC8B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68924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02398" y="5559566"/>
            <a:ext cx="821131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Вправа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 «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Розширений пошук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»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/>
              <a:ea typeface="+mn-lt"/>
              <a:cs typeface="+mn-lt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8150" y="1644200"/>
            <a:ext cx="2746259" cy="274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944967" y="4781997"/>
            <a:ext cx="4992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https://learningapps.org/watch?v=p6y35crit24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254409" y="4611403"/>
            <a:ext cx="6493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Визначте, які специфічні властивості пошуку є на сторінках розширеного пошуку даних різних типів за умови вибору відповідного фільтра в пошуковій системі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Google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10" y="1469304"/>
            <a:ext cx="4759642" cy="3047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EAC65C3F-2210-95D1-ACD4-E331726C1D6E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Виконайте вправу в Інтернеті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002FE-CEEC-D766-4A4E-ACD69E3BC8B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3327257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133601" y="338656"/>
            <a:ext cx="8023758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latin typeface="Aptos Narrow"/>
                <a:ea typeface="+mn-lt"/>
                <a:cs typeface="+mn-lt"/>
              </a:rPr>
              <a:t>СТВОРЕННЯ СПИСКІВ ДЖЕРЕЛ І ЗАКЛАДОК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1873214" y="2547662"/>
            <a:ext cx="9131537" cy="236988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</a:pPr>
            <a:r>
              <a:rPr lang="uk-UA" sz="3200" b="1" i="0" u="none" strike="noStrike" baseline="0" dirty="0">
                <a:solidFill>
                  <a:srgbClr val="000000"/>
                </a:solidFill>
                <a:latin typeface="AvantGarde~Alx"/>
              </a:rPr>
              <a:t>Поміркуйте </a:t>
            </a:r>
            <a:endParaRPr lang="uk-UA" sz="3200" b="0" i="0" u="none" strike="noStrike" baseline="0" dirty="0">
              <a:solidFill>
                <a:srgbClr val="000000"/>
              </a:solidFill>
              <a:latin typeface="AvantGarde~Alx"/>
            </a:endParaRPr>
          </a:p>
          <a:p>
            <a:pPr marL="628650" marR="1000" algn="just">
              <a:spcBef>
                <a:spcPts val="1200"/>
              </a:spcBef>
            </a:pPr>
            <a:r>
              <a:rPr lang="ru-RU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Як за потреби можна повторно знайти сторінку, яку ви відвідували раніше? </a:t>
            </a:r>
          </a:p>
          <a:p>
            <a:pPr marL="628650" marR="1000" algn="just">
              <a:spcBef>
                <a:spcPts val="1200"/>
              </a:spcBef>
            </a:pPr>
            <a:r>
              <a:rPr lang="uk-UA" sz="2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Що потрібно знати для дотримання закону про авторські права?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43" y="1247288"/>
            <a:ext cx="1414078" cy="13835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3EE6A-FA18-51FA-B733-8AE3BEB1D8B8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349648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3200" b="1">
                <a:latin typeface="Aptos Narrow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СТВОРЕННЯ СПИСКІВ ДЖЕРЕЛ</a:t>
            </a: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575" y="423831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1045028" y="1566566"/>
            <a:ext cx="10300995" cy="1446550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uk-UA" sz="2600" b="1" dirty="0"/>
              <a:t>Список джерел </a:t>
            </a:r>
            <a:r>
              <a:rPr lang="uk-UA" sz="2600" dirty="0"/>
              <a:t>– фрагмент текстового документа, створений з метою    збереження адрес вебсторінок разом з коротким описом вмісту.</a:t>
            </a:r>
          </a:p>
          <a:p>
            <a:pPr algn="just">
              <a:spcAft>
                <a:spcPts val="1200"/>
              </a:spcAft>
            </a:pPr>
            <a:r>
              <a:rPr lang="uk-UA" sz="2600" dirty="0"/>
              <a:t> У списку джерел зазначають такі відомості: 	</a:t>
            </a:r>
            <a:endParaRPr lang="uk-UA" sz="26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64093-C6F1-B9AC-6D16-2B4B33018E24}"/>
              </a:ext>
            </a:extLst>
          </p:cNvPr>
          <p:cNvSpPr txBox="1"/>
          <p:nvPr/>
        </p:nvSpPr>
        <p:spPr>
          <a:xfrm>
            <a:off x="1655518" y="3328900"/>
            <a:ext cx="9690505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447675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  <a:tabLst>
                <a:tab pos="542925" algn="l"/>
              </a:tabLst>
            </a:pPr>
            <a:r>
              <a:rPr lang="uk-U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імена авторів матеріалів, якщо вони зазначені на сторінці; </a:t>
            </a:r>
          </a:p>
          <a:p>
            <a:pPr marL="447675" indent="-447675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  <a:tabLst>
                <a:tab pos="542925" algn="l"/>
              </a:tabLst>
            </a:pPr>
            <a:r>
              <a:rPr lang="uk-U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 сторінки та сайту; </a:t>
            </a:r>
          </a:p>
          <a:p>
            <a:pPr marL="447675" indent="-447675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  <a:tabLst>
                <a:tab pos="542925" algn="l"/>
              </a:tabLst>
            </a:pPr>
            <a:r>
              <a:rPr lang="uk-UA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адреса сторінки, скопійована з адресного рядка (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URL-</a:t>
            </a:r>
            <a:r>
              <a:rPr lang="uk-UA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адреса); </a:t>
            </a:r>
          </a:p>
          <a:p>
            <a:pPr marL="447675" indent="-447675">
              <a:lnSpc>
                <a:spcPct val="150000"/>
              </a:lnSpc>
              <a:buClr>
                <a:schemeClr val="accent3"/>
              </a:buClr>
              <a:buFont typeface="Wingdings" panose="05000000000000000000" pitchFamily="2" charset="2"/>
              <a:buChar char="q"/>
              <a:tabLst>
                <a:tab pos="542925" algn="l"/>
              </a:tabLst>
            </a:pPr>
            <a:r>
              <a:rPr lang="uk-UA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дата перегляду сторінки.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80E25-D6AA-357F-696D-4050CC5EED21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249114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575" y="423831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343351" y="2263462"/>
            <a:ext cx="5271795" cy="2805320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uk-UA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Олена Б. Вивчаємо науку цікаво: експерименти для дітей різного віку.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BUKI</a:t>
            </a:r>
            <a:r>
              <a:rPr lang="uk-UA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/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БУКІ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URL: 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https://buki.com.ua/news/</a:t>
            </a:r>
            <a:r>
              <a:rPr lang="uk-UA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vivcajemo-nauku-cikavo-eksperimenti-dlya-ditei-riznogo-viku</a:t>
            </a:r>
            <a:r>
              <a:rPr lang="en-US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  <a:hlinkClick r:id="rId4"/>
              </a:rPr>
              <a:t>/</a:t>
            </a:r>
            <a:r>
              <a:rPr lang="uk-UA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Дата перегляду 08.05.2024.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80E25-D6AA-357F-696D-4050CC5EED21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052A3-FCD0-F374-2C17-AC052D92143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>
              <a:defRPr sz="3200" b="1">
                <a:latin typeface="Aptos Narrow"/>
                <a:ea typeface="+mn-lt"/>
                <a:cs typeface="+mn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/>
              <a:t>ПРИКЛАД ОПИСУ СТОРІНКИ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5BEDF1-D670-D349-DA33-A3FBA2200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526" y="1636719"/>
            <a:ext cx="5959123" cy="405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9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667229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ea typeface="+mn-lt"/>
                <a:cs typeface="+mn-lt"/>
              </a:rPr>
              <a:t>ЗАКЛАДКИ В БРАУЗЕРІ НА СТОРІНКИ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821094" y="1392167"/>
            <a:ext cx="10627567" cy="1987082"/>
          </a:xfrm>
          <a:prstGeom prst="rect">
            <a:avLst/>
          </a:prstGeom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lnSpc>
                <a:spcPct val="120000"/>
              </a:lnSpc>
              <a:spcAft>
                <a:spcPts val="1200"/>
              </a:spcAft>
            </a:pPr>
            <a:r>
              <a:rPr lang="uk-UA" sz="2400" dirty="0"/>
              <a:t>Для створення закладки на відкриту для перегляду сторінку призначена кнопка </a:t>
            </a:r>
            <a:r>
              <a:rPr lang="uk-UA" sz="2400" b="1" dirty="0"/>
              <a:t>Зробити закладку для цієї вкладки</a:t>
            </a:r>
            <a:r>
              <a:rPr lang="en-US" sz="2400" b="1" dirty="0"/>
              <a:t>   </a:t>
            </a:r>
            <a:r>
              <a:rPr lang="uk-UA" sz="2400" b="1" dirty="0"/>
              <a:t>     </a:t>
            </a:r>
            <a:r>
              <a:rPr lang="en-US" sz="2400" b="1" dirty="0"/>
              <a:t> </a:t>
            </a:r>
            <a:r>
              <a:rPr lang="uk-UA" sz="2400" b="1" dirty="0"/>
              <a:t> </a:t>
            </a:r>
            <a:r>
              <a:rPr lang="en-US" sz="2400" b="1" dirty="0"/>
              <a:t> </a:t>
            </a:r>
            <a:r>
              <a:rPr lang="uk-UA" sz="2400" dirty="0"/>
              <a:t>в адресному рядку браузера. </a:t>
            </a:r>
          </a:p>
          <a:p>
            <a:pPr indent="447675" algn="just">
              <a:lnSpc>
                <a:spcPct val="120000"/>
              </a:lnSpc>
              <a:spcAft>
                <a:spcPts val="1200"/>
              </a:spcAft>
            </a:pPr>
            <a:r>
              <a:rPr lang="uk-UA" sz="2400" dirty="0"/>
              <a:t>Після вибору цієї кнопки змінюється її колір і назва на </a:t>
            </a:r>
            <a:r>
              <a:rPr lang="uk-UA" sz="2400" b="1" dirty="0"/>
              <a:t>Змінити закладку для цієї вкладки</a:t>
            </a:r>
            <a:r>
              <a:rPr lang="uk-UA" sz="2400" dirty="0"/>
              <a:t> та відкривається вікно </a:t>
            </a:r>
            <a:r>
              <a:rPr lang="uk-UA" sz="2400" b="1" dirty="0"/>
              <a:t>Закладку додано</a:t>
            </a:r>
            <a:r>
              <a:rPr lang="uk-UA" sz="2400" dirty="0"/>
              <a:t>.</a:t>
            </a:r>
            <a:endParaRPr lang="uk-UA" sz="3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7869B5-3A57-EEDA-870D-448384CC11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918" y="1888818"/>
            <a:ext cx="530972" cy="4926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53D2DC-4E05-C9AA-7CCC-B433ECEB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214" y="4111016"/>
            <a:ext cx="3024071" cy="99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5651CBE-D892-B77B-4C0A-F6EB8E5A4EB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500" y="4215377"/>
            <a:ext cx="4437485" cy="1661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ілка: униз 1">
            <a:extLst>
              <a:ext uri="{FF2B5EF4-FFF2-40B4-BE49-F238E27FC236}">
                <a16:creationId xmlns:a16="http://schemas.microsoft.com/office/drawing/2014/main" id="{ED36B5E2-02C3-E88F-7376-C55E4C0159AE}"/>
              </a:ext>
            </a:extLst>
          </p:cNvPr>
          <p:cNvSpPr/>
          <p:nvPr/>
        </p:nvSpPr>
        <p:spPr>
          <a:xfrm rot="16200000">
            <a:off x="5430771" y="4285667"/>
            <a:ext cx="388425" cy="11325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02434C-4A32-00B4-7D55-C395CF1152D4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259315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034641" y="318338"/>
            <a:ext cx="837832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ea typeface="+mn-lt"/>
                <a:cs typeface="+mn-lt"/>
              </a:rPr>
              <a:t>СТВОРЕННЯ ЗАКЛАДОК. ПАНЕЛЬ ЗАКЛАДОК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C8A44-C19E-6D34-09BC-75939D520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518" y="1162699"/>
            <a:ext cx="9305925" cy="475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7970B0-BE66-B16D-5D1E-3D452ADD65C4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734368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8" y="318338"/>
            <a:ext cx="8200455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ea typeface="+mn-lt"/>
                <a:cs typeface="+mn-lt"/>
              </a:rPr>
              <a:t>УПОРЯДКУВАННЯ ЗАКЛАДОК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89ADD-B487-7246-0BD2-ADA069CFE171}"/>
              </a:ext>
            </a:extLst>
          </p:cNvPr>
          <p:cNvSpPr txBox="1"/>
          <p:nvPr/>
        </p:nvSpPr>
        <p:spPr>
          <a:xfrm>
            <a:off x="522043" y="2309078"/>
            <a:ext cx="3354438" cy="2239844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uk-UA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uk-UA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Розміщення закладки на вебсторінку в новій папці</a:t>
            </a:r>
            <a:endParaRPr lang="en-US" sz="2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Змінення закладки(1)">
            <a:hlinkClick r:id="" action="ppaction://media"/>
            <a:extLst>
              <a:ext uri="{FF2B5EF4-FFF2-40B4-BE49-F238E27FC236}">
                <a16:creationId xmlns:a16="http://schemas.microsoft.com/office/drawing/2014/main" id="{AFE5043C-953C-7F20-89FE-21B0916199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7180" y="1516662"/>
            <a:ext cx="7406640" cy="416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DBA08-0700-C626-8CEC-D2B85A509981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948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034641" y="318338"/>
            <a:ext cx="837832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ea typeface="+mn-lt"/>
                <a:cs typeface="+mn-lt"/>
              </a:rPr>
              <a:t>СТВОРЕННЯ ТА ВИКОРИСТАННЯ ЗАКЛАДОК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7970B0-BE66-B16D-5D1E-3D452ADD65C4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pic>
        <p:nvPicPr>
          <p:cNvPr id="8" name="Скрін старт">
            <a:extLst>
              <a:ext uri="{FF2B5EF4-FFF2-40B4-BE49-F238E27FC236}">
                <a16:creationId xmlns:a16="http://schemas.microsoft.com/office/drawing/2014/main" id="{71A2B8AD-B04A-1AE8-BDB5-1881A2B5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42" y="1662419"/>
            <a:ext cx="5979028" cy="3960000"/>
          </a:xfrm>
          <a:prstGeom prst="rect">
            <a:avLst/>
          </a:prstGeom>
        </p:spPr>
      </p:pic>
      <p:sp>
        <p:nvSpPr>
          <p:cNvPr id="10" name="1. відкрити">
            <a:extLst>
              <a:ext uri="{FF2B5EF4-FFF2-40B4-BE49-F238E27FC236}">
                <a16:creationId xmlns:a16="http://schemas.microsoft.com/office/drawing/2014/main" id="{658C9ACB-7C42-503D-527C-F4A6DCA59953}"/>
              </a:ext>
            </a:extLst>
          </p:cNvPr>
          <p:cNvSpPr txBox="1"/>
          <p:nvPr/>
        </p:nvSpPr>
        <p:spPr>
          <a:xfrm>
            <a:off x="7567260" y="1519166"/>
            <a:ext cx="45786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/>
              <a:t>Створення та упорядкування закладок</a:t>
            </a:r>
            <a:r>
              <a:rPr lang="uk-UA" dirty="0"/>
              <a:t>:</a:t>
            </a:r>
          </a:p>
          <a:p>
            <a:r>
              <a:rPr lang="uk-UA" dirty="0"/>
              <a:t>1. Відкрити сторінку в браузері</a:t>
            </a:r>
          </a:p>
        </p:txBody>
      </p:sp>
      <p:sp>
        <p:nvSpPr>
          <p:cNvPr id="11" name="2. створити">
            <a:extLst>
              <a:ext uri="{FF2B5EF4-FFF2-40B4-BE49-F238E27FC236}">
                <a16:creationId xmlns:a16="http://schemas.microsoft.com/office/drawing/2014/main" id="{CFA6C158-9384-9678-C128-F288FE1311A0}"/>
              </a:ext>
            </a:extLst>
          </p:cNvPr>
          <p:cNvSpPr txBox="1"/>
          <p:nvPr/>
        </p:nvSpPr>
        <p:spPr>
          <a:xfrm>
            <a:off x="7586565" y="2290344"/>
            <a:ext cx="4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2. Створити закладку</a:t>
            </a:r>
          </a:p>
        </p:txBody>
      </p:sp>
      <p:pic>
        <p:nvPicPr>
          <p:cNvPr id="13" name="Скрін додано">
            <a:extLst>
              <a:ext uri="{FF2B5EF4-FFF2-40B4-BE49-F238E27FC236}">
                <a16:creationId xmlns:a16="http://schemas.microsoft.com/office/drawing/2014/main" id="{6F9721F2-47F7-16B8-CA1E-192FAC43B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42" y="1662419"/>
            <a:ext cx="5978823" cy="3960000"/>
          </a:xfrm>
          <a:prstGeom prst="rect">
            <a:avLst/>
          </a:prstGeom>
        </p:spPr>
      </p:pic>
      <p:sp>
        <p:nvSpPr>
          <p:cNvPr id="14" name="2а. на панелі">
            <a:extLst>
              <a:ext uri="{FF2B5EF4-FFF2-40B4-BE49-F238E27FC236}">
                <a16:creationId xmlns:a16="http://schemas.microsoft.com/office/drawing/2014/main" id="{C69C35DA-B93E-F9F8-640A-41DB1DD9AF9C}"/>
              </a:ext>
            </a:extLst>
          </p:cNvPr>
          <p:cNvSpPr txBox="1"/>
          <p:nvPr/>
        </p:nvSpPr>
        <p:spPr>
          <a:xfrm>
            <a:off x="8020734" y="2644075"/>
            <a:ext cx="4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Закладка на </a:t>
            </a:r>
            <a:r>
              <a:rPr lang="uk-UA" b="1" dirty="0"/>
              <a:t>Панелі закладок</a:t>
            </a:r>
          </a:p>
        </p:txBody>
      </p:sp>
      <p:pic>
        <p:nvPicPr>
          <p:cNvPr id="15" name="Скрін на панелі">
            <a:extLst>
              <a:ext uri="{FF2B5EF4-FFF2-40B4-BE49-F238E27FC236}">
                <a16:creationId xmlns:a16="http://schemas.microsoft.com/office/drawing/2014/main" id="{4BECD9D6-02C0-6B6F-AEF6-FF7F98E0E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42" y="1662419"/>
            <a:ext cx="5979028" cy="3960000"/>
          </a:xfrm>
          <a:prstGeom prst="rect">
            <a:avLst/>
          </a:prstGeom>
        </p:spPr>
      </p:pic>
      <p:sp>
        <p:nvSpPr>
          <p:cNvPr id="16" name="3. перемістити">
            <a:extLst>
              <a:ext uri="{FF2B5EF4-FFF2-40B4-BE49-F238E27FC236}">
                <a16:creationId xmlns:a16="http://schemas.microsoft.com/office/drawing/2014/main" id="{BDE77B1F-620F-4F86-22F8-C0DF81EF95E4}"/>
              </a:ext>
            </a:extLst>
          </p:cNvPr>
          <p:cNvSpPr txBox="1"/>
          <p:nvPr/>
        </p:nvSpPr>
        <p:spPr>
          <a:xfrm>
            <a:off x="7586565" y="2984577"/>
            <a:ext cx="4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3. Перемістити закладку в папку</a:t>
            </a:r>
          </a:p>
        </p:txBody>
      </p:sp>
      <p:pic>
        <p:nvPicPr>
          <p:cNvPr id="17" name="Скрін редагування">
            <a:extLst>
              <a:ext uri="{FF2B5EF4-FFF2-40B4-BE49-F238E27FC236}">
                <a16:creationId xmlns:a16="http://schemas.microsoft.com/office/drawing/2014/main" id="{E99F6966-A003-CCA0-32D2-04B673C3C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42" y="1662419"/>
            <a:ext cx="5984116" cy="3960000"/>
          </a:xfrm>
          <a:prstGeom prst="rect">
            <a:avLst/>
          </a:prstGeom>
        </p:spPr>
      </p:pic>
      <p:sp>
        <p:nvSpPr>
          <p:cNvPr id="18" name="3а. в папці">
            <a:extLst>
              <a:ext uri="{FF2B5EF4-FFF2-40B4-BE49-F238E27FC236}">
                <a16:creationId xmlns:a16="http://schemas.microsoft.com/office/drawing/2014/main" id="{17B25EB5-0686-CF08-16D2-1B93382E4B23}"/>
              </a:ext>
            </a:extLst>
          </p:cNvPr>
          <p:cNvSpPr txBox="1"/>
          <p:nvPr/>
        </p:nvSpPr>
        <p:spPr>
          <a:xfrm>
            <a:off x="8024715" y="3328534"/>
            <a:ext cx="4121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Папка на </a:t>
            </a:r>
            <a:r>
              <a:rPr lang="uk-UA" b="1" dirty="0"/>
              <a:t>Панелі закладок. </a:t>
            </a:r>
          </a:p>
          <a:p>
            <a:r>
              <a:rPr lang="uk-UA" dirty="0"/>
              <a:t>Закладка в папці</a:t>
            </a:r>
            <a:endParaRPr lang="uk-UA" b="1" dirty="0"/>
          </a:p>
        </p:txBody>
      </p:sp>
      <p:pic>
        <p:nvPicPr>
          <p:cNvPr id="19" name="Скрін папка">
            <a:extLst>
              <a:ext uri="{FF2B5EF4-FFF2-40B4-BE49-F238E27FC236}">
                <a16:creationId xmlns:a16="http://schemas.microsoft.com/office/drawing/2014/main" id="{4647217C-4A89-7827-8EB8-F102CA822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42" y="1662419"/>
            <a:ext cx="6450468" cy="3960000"/>
          </a:xfrm>
          <a:prstGeom prst="rect">
            <a:avLst/>
          </a:prstGeom>
        </p:spPr>
      </p:pic>
      <p:sp>
        <p:nvSpPr>
          <p:cNvPr id="20" name="використання 1.">
            <a:extLst>
              <a:ext uri="{FF2B5EF4-FFF2-40B4-BE49-F238E27FC236}">
                <a16:creationId xmlns:a16="http://schemas.microsoft.com/office/drawing/2014/main" id="{DE05612E-793D-E5CF-574C-B01257156E05}"/>
              </a:ext>
            </a:extLst>
          </p:cNvPr>
          <p:cNvSpPr txBox="1"/>
          <p:nvPr/>
        </p:nvSpPr>
        <p:spPr>
          <a:xfrm>
            <a:off x="7586565" y="4118649"/>
            <a:ext cx="45786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/>
              <a:t>Використання закладок</a:t>
            </a:r>
            <a:r>
              <a:rPr lang="uk-UA" dirty="0"/>
              <a:t>:</a:t>
            </a:r>
          </a:p>
          <a:p>
            <a:r>
              <a:rPr lang="uk-UA" dirty="0"/>
              <a:t>1. Відкрити нову вкладку браузера</a:t>
            </a:r>
          </a:p>
        </p:txBody>
      </p:sp>
      <p:pic>
        <p:nvPicPr>
          <p:cNvPr id="21" name="Скрін бланк">
            <a:extLst>
              <a:ext uri="{FF2B5EF4-FFF2-40B4-BE49-F238E27FC236}">
                <a16:creationId xmlns:a16="http://schemas.microsoft.com/office/drawing/2014/main" id="{B92266D5-844A-CAE0-79A2-DA27FEE39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042" y="1662419"/>
            <a:ext cx="6522048" cy="3960000"/>
          </a:xfrm>
          <a:prstGeom prst="rect">
            <a:avLst/>
          </a:prstGeom>
        </p:spPr>
      </p:pic>
      <p:sp>
        <p:nvSpPr>
          <p:cNvPr id="22" name="використання 2">
            <a:extLst>
              <a:ext uri="{FF2B5EF4-FFF2-40B4-BE49-F238E27FC236}">
                <a16:creationId xmlns:a16="http://schemas.microsoft.com/office/drawing/2014/main" id="{50419EE4-C1B7-A45D-367E-FF3BDE4CF16D}"/>
              </a:ext>
            </a:extLst>
          </p:cNvPr>
          <p:cNvSpPr txBox="1"/>
          <p:nvPr/>
        </p:nvSpPr>
        <p:spPr>
          <a:xfrm>
            <a:off x="7586565" y="4848368"/>
            <a:ext cx="4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2. Відкрити папку. Вибрати закладку</a:t>
            </a:r>
          </a:p>
        </p:txBody>
      </p:sp>
      <p:sp>
        <p:nvSpPr>
          <p:cNvPr id="23" name="текст фінал">
            <a:extLst>
              <a:ext uri="{FF2B5EF4-FFF2-40B4-BE49-F238E27FC236}">
                <a16:creationId xmlns:a16="http://schemas.microsoft.com/office/drawing/2014/main" id="{7CA044F0-8887-B115-38DD-C27714BFA841}"/>
              </a:ext>
            </a:extLst>
          </p:cNvPr>
          <p:cNvSpPr txBox="1"/>
          <p:nvPr/>
        </p:nvSpPr>
        <p:spPr>
          <a:xfrm>
            <a:off x="8024715" y="5217700"/>
            <a:ext cx="457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Відкриється сторінка</a:t>
            </a:r>
          </a:p>
        </p:txBody>
      </p:sp>
      <p:pic>
        <p:nvPicPr>
          <p:cNvPr id="24" name="Скрін фінал">
            <a:extLst>
              <a:ext uri="{FF2B5EF4-FFF2-40B4-BE49-F238E27FC236}">
                <a16:creationId xmlns:a16="http://schemas.microsoft.com/office/drawing/2014/main" id="{AB3D4343-9AD2-BB9B-0FEF-F3C982C70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042" y="1662419"/>
            <a:ext cx="5979027" cy="3960000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53E1B7C3-4E62-D7D2-041E-DC29A2893278}"/>
              </a:ext>
            </a:extLst>
          </p:cNvPr>
          <p:cNvSpPr/>
          <p:nvPr/>
        </p:nvSpPr>
        <p:spPr>
          <a:xfrm>
            <a:off x="5073445" y="1956619"/>
            <a:ext cx="285136" cy="255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915FA63E-E18C-1E15-7D04-BFFE25215ACC}"/>
              </a:ext>
            </a:extLst>
          </p:cNvPr>
          <p:cNvSpPr/>
          <p:nvPr/>
        </p:nvSpPr>
        <p:spPr>
          <a:xfrm>
            <a:off x="4689987" y="2212256"/>
            <a:ext cx="983226" cy="2556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21B40C-E9F1-E4EE-9C79-448692ABA957}"/>
              </a:ext>
            </a:extLst>
          </p:cNvPr>
          <p:cNvSpPr txBox="1"/>
          <p:nvPr/>
        </p:nvSpPr>
        <p:spPr>
          <a:xfrm>
            <a:off x="2780522" y="903113"/>
            <a:ext cx="614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Клацати для перегляду</a:t>
            </a:r>
          </a:p>
        </p:txBody>
      </p:sp>
    </p:spTree>
    <p:extLst>
      <p:ext uri="{BB962C8B-B14F-4D97-AF65-F5344CB8AC3E}">
        <p14:creationId xmlns:p14="http://schemas.microsoft.com/office/powerpoint/2010/main" val="35179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  <p:bldP spid="18" grpId="0"/>
      <p:bldP spid="20" grpId="0"/>
      <p:bldP spid="22" grpId="0"/>
      <p:bldP spid="23" grpId="0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6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728B0701-E2BF-A2E5-4DAC-2FB3061FE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79" y="446980"/>
            <a:ext cx="1876425" cy="1047749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4568818" y="1624339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>
                <a:latin typeface="Aptos Narrow"/>
                <a:ea typeface="+mn-lt"/>
                <a:cs typeface="+mn-lt"/>
              </a:rPr>
              <a:t>На цьому </a:t>
            </a:r>
            <a:r>
              <a:rPr lang="uk-UA" sz="3200" b="1" dirty="0" err="1">
                <a:latin typeface="Aptos Narrow"/>
                <a:ea typeface="+mn-lt"/>
                <a:cs typeface="+mn-lt"/>
              </a:rPr>
              <a:t>уроці</a:t>
            </a:r>
            <a:r>
              <a:rPr lang="uk-UA" sz="3200" b="1" dirty="0">
                <a:latin typeface="Aptos Narrow"/>
                <a:ea typeface="+mn-lt"/>
                <a:cs typeface="+mn-lt"/>
              </a:rPr>
              <a:t> ми вивчатимемо:</a:t>
            </a:r>
            <a:endParaRPr lang="uk-UA" sz="3200" b="1" dirty="0">
              <a:latin typeface="Aptos Narrow"/>
              <a:cs typeface="Arial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390775" y="742950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4568818" y="2786030"/>
            <a:ext cx="6679474" cy="221599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розширений пошук;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►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створення списків джерел і закладок.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CA4FB9-713F-70FE-C742-79E5901411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85" y="2049921"/>
            <a:ext cx="3212106" cy="2686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0FF0CD-9180-5DD0-B989-F375AEA4AFCE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pic>
        <p:nvPicPr>
          <p:cNvPr id="2" name="Рисунок 1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D97FCEB5-5FF1-0A62-6152-B29A548339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35" y="487973"/>
            <a:ext cx="113347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6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02398" y="5559566"/>
            <a:ext cx="8211312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Вправа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 «</a:t>
            </a: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Закладки в браузері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Narrow"/>
                <a:ea typeface="+mn-lt"/>
                <a:cs typeface="+mn-lt"/>
              </a:rPr>
              <a:t>»</a:t>
            </a:r>
            <a:endParaRPr kumimoji="0" lang="uk-U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Narrow"/>
              <a:ea typeface="+mn-lt"/>
              <a:cs typeface="+mn-lt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8150" y="1646060"/>
            <a:ext cx="2746259" cy="274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944967" y="4781997"/>
            <a:ext cx="4992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https://learningapps.org/watch?v=pcjx1tj1n24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Прямокутник 8"/>
          <p:cNvSpPr/>
          <p:nvPr/>
        </p:nvSpPr>
        <p:spPr>
          <a:xfrm>
            <a:off x="1190909" y="4611403"/>
            <a:ext cx="4759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Установіть відповідність між виглядом значка та його значенням.</a:t>
            </a:r>
            <a:endParaRPr kumimoji="0" lang="uk-UA" sz="18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10" y="1644597"/>
            <a:ext cx="4759642" cy="269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EAC65C3F-2210-95D1-ACD4-E331726C1D6E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Виконайте вправу в Інтернеті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002FE-CEEC-D766-4A4E-ACD69E3BC8B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371478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3850127" y="1707000"/>
            <a:ext cx="5947287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7000" b="1" dirty="0">
                <a:latin typeface="Aptos Narrow"/>
                <a:ea typeface="+mn-lt"/>
                <a:cs typeface="+mn-lt"/>
              </a:rPr>
              <a:t>Успіхів вам</a:t>
            </a:r>
            <a:endParaRPr lang="uk-UA" dirty="0"/>
          </a:p>
          <a:p>
            <a:pPr algn="ctr"/>
            <a:r>
              <a:rPr lang="uk-UA" sz="7000" b="1" dirty="0">
                <a:solidFill>
                  <a:srgbClr val="75BA02"/>
                </a:solidFill>
                <a:latin typeface="Aptos Narrow"/>
              </a:rPr>
              <a:t>у навчанні</a:t>
            </a:r>
            <a:r>
              <a:rPr lang="ru-RU" sz="7000" b="1" dirty="0">
                <a:solidFill>
                  <a:srgbClr val="75BA02"/>
                </a:solidFill>
                <a:latin typeface="Aptos Narrow"/>
              </a:rPr>
              <a:t>!</a:t>
            </a:r>
          </a:p>
        </p:txBody>
      </p:sp>
      <p:pic>
        <p:nvPicPr>
          <p:cNvPr id="15" name="Рисунок 14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868E0400-D127-FDFC-2854-A3EEB8AD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5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BDF190D6-90B9-A864-2641-AE1107035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AA739FFD-1ACF-9C88-736E-04F7936CFE94}"/>
              </a:ext>
            </a:extLst>
          </p:cNvPr>
          <p:cNvCxnSpPr/>
          <p:nvPr/>
        </p:nvCxnSpPr>
        <p:spPr>
          <a:xfrm>
            <a:off x="2390775" y="742950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B0FF0CD-9180-5DD0-B989-F375AEA4AFCE}"/>
              </a:ext>
            </a:extLst>
          </p:cNvPr>
          <p:cNvSpPr txBox="1"/>
          <p:nvPr/>
        </p:nvSpPr>
        <p:spPr>
          <a:xfrm>
            <a:off x="1854926" y="5917467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Йосиф Ривкінд  </a:t>
            </a:r>
            <a:r>
              <a:rPr lang="ru-RU" sz="1600" b="1" dirty="0"/>
              <a:t>/</a:t>
            </a:r>
            <a:r>
              <a:rPr lang="ru-RU" sz="1600" b="1" dirty="0">
                <a:solidFill>
                  <a:schemeClr val="bg1"/>
                </a:solidFill>
              </a:rPr>
              <a:t>  Тетяна Лисенко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>
                <a:solidFill>
                  <a:schemeClr val="bg1"/>
                </a:solidFill>
              </a:rPr>
              <a:t>Людмила </a:t>
            </a:r>
            <a:r>
              <a:rPr lang="ru-RU" sz="1600" b="1" dirty="0" err="1">
                <a:solidFill>
                  <a:schemeClr val="bg1"/>
                </a:solidFill>
              </a:rPr>
              <a:t>Чернікова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ru-RU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ru-RU" sz="1600" b="1" dirty="0" err="1">
                <a:solidFill>
                  <a:schemeClr val="bg1"/>
                </a:solidFill>
              </a:rPr>
              <a:t>Віктор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Шакотько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C6203B-B22B-45FE-94AD-DF4DBA7696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1" y="1203984"/>
            <a:ext cx="3061168" cy="44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64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B9EE88-D81E-4582-ACAD-FA3C04AA4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84" y="4072949"/>
            <a:ext cx="6412162" cy="104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7FBB3C-87A5-F5AC-E734-08E6D26EF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7357" y="1859496"/>
            <a:ext cx="6577115" cy="130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ACE332-3A43-6D24-AE21-29C96CDCA1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05007"/>
            <a:ext cx="1287624" cy="125979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DACE206E-971E-5661-03F6-0D30CB632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2388" y="431312"/>
            <a:ext cx="1876425" cy="1047749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9D2A597B-5C39-8864-EBA2-A0C94BB949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2" y="487973"/>
            <a:ext cx="1133475" cy="51435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3222172" y="370549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latin typeface="Aptos Narrow"/>
                <a:ea typeface="+mn-lt"/>
                <a:cs typeface="+mn-lt"/>
              </a:rPr>
              <a:t>РОЗШИРЕНИЙ ПОШУК</a:t>
            </a:r>
            <a:endParaRPr lang="uk-UA" sz="3200" b="1" dirty="0">
              <a:latin typeface="Aptos Narrow"/>
              <a:cs typeface="Arial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428735" y="2118385"/>
            <a:ext cx="4741203" cy="32932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algn="just">
              <a:spcAft>
                <a:spcPts val="1200"/>
              </a:spcAft>
            </a:pP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	Розгляньте фрагменти сторінок з результатами пошуку та поміркуйте, чи відповідають вони пошуковому запиту з ключовою фразою </a:t>
            </a:r>
            <a:r>
              <a:rPr lang="uk-UA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природні</a:t>
            </a: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чудеса</a:t>
            </a: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algn="just">
              <a:spcAft>
                <a:spcPts val="1200"/>
              </a:spcAft>
            </a:pPr>
            <a:r>
              <a:rPr lang="uk-UA" sz="2200" dirty="0">
                <a:latin typeface="Arial" panose="020B0604020202020204" pitchFamily="34" charset="0"/>
                <a:cs typeface="Arial" panose="020B0604020202020204" pitchFamily="34" charset="0"/>
              </a:rPr>
              <a:t>	Як це залежить від розташування ключових слів на сторінці?</a:t>
            </a:r>
            <a:endParaRPr lang="ru-RU" sz="22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6998C-41DC-D059-76CC-D218A008FEA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339569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atin typeface="Aptos Narrow"/>
                <a:ea typeface="+mn-lt"/>
                <a:cs typeface="+mn-lt"/>
              </a:rPr>
              <a:t>СТОРІНКА РОЗШИРЕНИЙ ПОШУК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60" y="1594428"/>
            <a:ext cx="6854354" cy="408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8BF83B09-9C96-9E1E-B987-6BDB085954D5}"/>
              </a:ext>
            </a:extLst>
          </p:cNvPr>
          <p:cNvSpPr txBox="1"/>
          <p:nvPr/>
        </p:nvSpPr>
        <p:spPr>
          <a:xfrm>
            <a:off x="7858125" y="1431138"/>
            <a:ext cx="3873246" cy="393954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200" dirty="0"/>
              <a:t>Відкриття сторінки </a:t>
            </a:r>
            <a:r>
              <a:rPr lang="uk-UA" sz="2200" b="1" dirty="0"/>
              <a:t>Розширений</a:t>
            </a:r>
            <a:r>
              <a:rPr lang="uk-UA" sz="2200" dirty="0"/>
              <a:t> </a:t>
            </a:r>
            <a:r>
              <a:rPr lang="uk-UA" sz="2200" b="1" dirty="0"/>
              <a:t>пошук: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uk-UA" sz="2200" dirty="0"/>
              <a:t>Здійснити простий пошук, наприклад, за запитом </a:t>
            </a:r>
            <a:r>
              <a:rPr lang="uk-UA" sz="2200" i="1" dirty="0">
                <a:solidFill>
                  <a:schemeClr val="accent6">
                    <a:lumMod val="75000"/>
                  </a:schemeClr>
                </a:solidFill>
              </a:rPr>
              <a:t>фортеці України</a:t>
            </a:r>
            <a:r>
              <a:rPr lang="uk-UA" sz="2200" dirty="0"/>
              <a:t>.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uk-UA" sz="2200" dirty="0"/>
              <a:t>Вибрати тип результатів: фільтр </a:t>
            </a:r>
            <a:r>
              <a:rPr lang="uk-UA" sz="2200" b="1" dirty="0"/>
              <a:t>Усі</a:t>
            </a:r>
            <a:r>
              <a:rPr lang="uk-UA" sz="2200" dirty="0"/>
              <a:t>, </a:t>
            </a:r>
            <a:r>
              <a:rPr lang="uk-UA" sz="2200" b="1" dirty="0"/>
              <a:t>Зображення</a:t>
            </a:r>
            <a:r>
              <a:rPr lang="uk-UA" sz="2200" dirty="0"/>
              <a:t>, </a:t>
            </a:r>
            <a:r>
              <a:rPr lang="uk-UA" sz="2200" b="1" dirty="0"/>
              <a:t>Відео, Книги</a:t>
            </a:r>
            <a:r>
              <a:rPr lang="uk-UA" sz="2200" dirty="0"/>
              <a:t> або інший.</a:t>
            </a:r>
            <a:r>
              <a:rPr lang="uk-UA" sz="2200" b="1" dirty="0"/>
              <a:t> </a:t>
            </a:r>
          </a:p>
          <a:p>
            <a:pPr marL="342900" indent="-342900" algn="just">
              <a:spcAft>
                <a:spcPts val="1200"/>
              </a:spcAft>
              <a:buAutoNum type="arabicPeriod"/>
            </a:pPr>
            <a:r>
              <a:rPr lang="uk-UA" sz="2200" dirty="0"/>
              <a:t>Вибрати </a:t>
            </a:r>
            <a:r>
              <a:rPr lang="uk-UA" sz="2200" b="1" dirty="0"/>
              <a:t>Інструменти </a:t>
            </a:r>
            <a:r>
              <a:rPr lang="uk-UA" sz="2200" b="1" dirty="0">
                <a:sym typeface="Symbol" panose="05050102010706020507" pitchFamily="18" charset="2"/>
              </a:rPr>
              <a:t> </a:t>
            </a:r>
            <a:r>
              <a:rPr lang="uk-UA" sz="2200" b="1" dirty="0"/>
              <a:t>Розширений пошук.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8F52D0-9505-90B3-3EFD-3E8844CD4807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</p:spTree>
    <p:extLst>
      <p:ext uri="{BB962C8B-B14F-4D97-AF65-F5344CB8AC3E}">
        <p14:creationId xmlns:p14="http://schemas.microsoft.com/office/powerpoint/2010/main" val="2390900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>
                <a:latin typeface="Aptos Narrow"/>
                <a:ea typeface="+mn-lt"/>
                <a:cs typeface="+mn-lt"/>
              </a:rPr>
              <a:t>ВИКОНАННЯ РОЗШИРЕНОГО ПОШУКУ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E626AC9-3C65-77EE-1F10-F4B06FC8B879}"/>
              </a:ext>
            </a:extLst>
          </p:cNvPr>
          <p:cNvSpPr txBox="1"/>
          <p:nvPr/>
        </p:nvSpPr>
        <p:spPr>
          <a:xfrm>
            <a:off x="8378889" y="2547060"/>
            <a:ext cx="3403035" cy="209288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</a:pPr>
            <a:r>
              <a:rPr lang="uk-UA" sz="2400" b="1" dirty="0"/>
              <a:t>Відео</a:t>
            </a:r>
            <a:r>
              <a:rPr lang="uk-UA" sz="2400" dirty="0"/>
              <a:t>: </a:t>
            </a:r>
          </a:p>
          <a:p>
            <a:pPr algn="just">
              <a:spcAft>
                <a:spcPts val="1200"/>
              </a:spcAft>
            </a:pPr>
            <a:r>
              <a:rPr lang="uk-UA" sz="2400" i="1" dirty="0"/>
              <a:t>Відкриття сторінки </a:t>
            </a:r>
            <a:r>
              <a:rPr lang="uk-UA" sz="2400" b="1" i="1" dirty="0"/>
              <a:t>Розширений пошук </a:t>
            </a:r>
            <a:r>
              <a:rPr lang="uk-UA" sz="2400" i="1" dirty="0"/>
              <a:t>і встановлення значень властивостей пошуку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86EF0-D119-D947-B470-2F8915FC2C8E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pic>
        <p:nvPicPr>
          <p:cNvPr id="9" name="Розширений пошук_sm">
            <a:hlinkClick r:id="" action="ppaction://media"/>
            <a:extLst>
              <a:ext uri="{FF2B5EF4-FFF2-40B4-BE49-F238E27FC236}">
                <a16:creationId xmlns:a16="http://schemas.microsoft.com/office/drawing/2014/main" id="{C7D30C2A-B4E4-1AAB-686A-0CE428A06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329" y="1479061"/>
            <a:ext cx="7863801" cy="442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3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7904078-94EE-1B0E-BAFD-B234E2B7480B}"/>
              </a:ext>
            </a:extLst>
          </p:cNvPr>
          <p:cNvSpPr txBox="1"/>
          <p:nvPr/>
        </p:nvSpPr>
        <p:spPr>
          <a:xfrm>
            <a:off x="1872671" y="392086"/>
            <a:ext cx="821131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>
                <a:latin typeface="Aptos Narrow"/>
                <a:ea typeface="+mn-lt"/>
                <a:cs typeface="+mn-lt"/>
              </a:rPr>
              <a:t>РОЗШИРЕНИЙ ПОШУК ДАНИХ РІЗНИХ ТИПІВ</a:t>
            </a:r>
            <a:endParaRPr lang="uk-UA" sz="3200" b="1" dirty="0"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FE335008-3B14-3918-E6AE-477AB5306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84B32180-4DC6-24B1-E8C6-56B45F0A1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A2E4C365-81D4-29A2-DF29-5E15129A7A8F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33FB08-3F8B-8853-A45C-C98740FCF57E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Скрін зображення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859" y="1460607"/>
            <a:ext cx="748976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Кнопка усі">
            <a:extLst>
              <a:ext uri="{FF2B5EF4-FFF2-40B4-BE49-F238E27FC236}">
                <a16:creationId xmlns:a16="http://schemas.microsoft.com/office/drawing/2014/main" id="{E78ADA34-A2EA-F8EE-0905-8E2A1C286FF2}"/>
              </a:ext>
            </a:extLst>
          </p:cNvPr>
          <p:cNvSpPr/>
          <p:nvPr/>
        </p:nvSpPr>
        <p:spPr>
          <a:xfrm>
            <a:off x="9370063" y="2013349"/>
            <a:ext cx="1669002" cy="514342"/>
          </a:xfrm>
          <a:prstGeom prst="roundRect">
            <a:avLst>
              <a:gd name="adj" fmla="val 50000"/>
            </a:avLst>
          </a:prstGeom>
          <a:solidFill>
            <a:srgbClr val="75BA0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Усі</a:t>
            </a:r>
          </a:p>
        </p:txBody>
      </p:sp>
      <p:sp>
        <p:nvSpPr>
          <p:cNvPr id="8" name="Кнопка зображення">
            <a:extLst>
              <a:ext uri="{FF2B5EF4-FFF2-40B4-BE49-F238E27FC236}">
                <a16:creationId xmlns:a16="http://schemas.microsoft.com/office/drawing/2014/main" id="{A48528A8-90BC-B041-2250-4C003CFE9726}"/>
              </a:ext>
            </a:extLst>
          </p:cNvPr>
          <p:cNvSpPr/>
          <p:nvPr/>
        </p:nvSpPr>
        <p:spPr>
          <a:xfrm>
            <a:off x="9370063" y="2876990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9" name="Кнопка відео">
            <a:extLst>
              <a:ext uri="{FF2B5EF4-FFF2-40B4-BE49-F238E27FC236}">
                <a16:creationId xmlns:a16="http://schemas.microsoft.com/office/drawing/2014/main" id="{00BAB745-17DC-7C2A-6F19-F9475BB03652}"/>
              </a:ext>
            </a:extLst>
          </p:cNvPr>
          <p:cNvSpPr/>
          <p:nvPr/>
        </p:nvSpPr>
        <p:spPr>
          <a:xfrm>
            <a:off x="9370063" y="3740631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1" name="Кнопка книги">
            <a:extLst>
              <a:ext uri="{FF2B5EF4-FFF2-40B4-BE49-F238E27FC236}">
                <a16:creationId xmlns:a16="http://schemas.microsoft.com/office/drawing/2014/main" id="{8DD8EB3B-180A-CBE0-11AA-BA80CC503992}"/>
              </a:ext>
            </a:extLst>
          </p:cNvPr>
          <p:cNvSpPr/>
          <p:nvPr/>
        </p:nvSpPr>
        <p:spPr>
          <a:xfrm>
            <a:off x="9370063" y="4604272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  <p:pic>
        <p:nvPicPr>
          <p:cNvPr id="14" name="Скрін усі">
            <a:extLst>
              <a:ext uri="{FF2B5EF4-FFF2-40B4-BE49-F238E27FC236}">
                <a16:creationId xmlns:a16="http://schemas.microsoft.com/office/drawing/2014/main" id="{153375D0-04FD-A71E-0AA1-ED43FEFE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409" y="1460607"/>
            <a:ext cx="755266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крін відео">
            <a:extLst>
              <a:ext uri="{FF2B5EF4-FFF2-40B4-BE49-F238E27FC236}">
                <a16:creationId xmlns:a16="http://schemas.microsoft.com/office/drawing/2014/main" id="{10E6E7B1-8853-E52A-4E25-A6703FCE6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199" y="1460607"/>
            <a:ext cx="7273080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крін книги">
            <a:extLst>
              <a:ext uri="{FF2B5EF4-FFF2-40B4-BE49-F238E27FC236}">
                <a16:creationId xmlns:a16="http://schemas.microsoft.com/office/drawing/2014/main" id="{D79E0E03-D993-B3E8-D611-FE59EDAB1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739" y="2003822"/>
            <a:ext cx="7560000" cy="3413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0A3E6-FA7B-3432-62A5-302D49D786E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50815-F57C-FC99-7970-36B2AD8B5FE5}"/>
              </a:ext>
            </a:extLst>
          </p:cNvPr>
          <p:cNvSpPr txBox="1"/>
          <p:nvPr/>
        </p:nvSpPr>
        <p:spPr>
          <a:xfrm>
            <a:off x="9370063" y="5417393"/>
            <a:ext cx="219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highlight>
                  <a:srgbClr val="FFFF00"/>
                </a:highlight>
              </a:rPr>
              <a:t>Вибирати кнопки для перегляду</a:t>
            </a:r>
          </a:p>
        </p:txBody>
      </p:sp>
    </p:spTree>
    <p:extLst>
      <p:ext uri="{BB962C8B-B14F-4D97-AF65-F5344CB8AC3E}">
        <p14:creationId xmlns:p14="http://schemas.microsoft.com/office/powerpoint/2010/main" val="16595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26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3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5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8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7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5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11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56C4-FEAF-6EAF-15AB-36BE317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CC9C2AE-D163-D361-C167-65D2E4735034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B646064-375F-59C9-429F-8748479F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6BA1D1A5-D628-F8DB-010A-D922952D3C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FA994BE-CA89-CB6E-D94A-CDF9DC7AD8D7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7E9086-1910-277F-ABAD-8AEDA1DC97B7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0489BFD-F676-61E5-5CA1-66C3C24D7431}"/>
              </a:ext>
            </a:extLst>
          </p:cNvPr>
          <p:cNvSpPr txBox="1"/>
          <p:nvPr/>
        </p:nvSpPr>
        <p:spPr>
          <a:xfrm>
            <a:off x="1430282" y="1753735"/>
            <a:ext cx="891104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За умови застосування якого фільтра в пошуковій системі </a:t>
            </a:r>
            <a:r>
              <a:rPr lang="en-US" sz="2400" b="1" dirty="0"/>
              <a:t>Google</a:t>
            </a:r>
            <a:r>
              <a:rPr lang="ru-RU" sz="2400" dirty="0"/>
              <a:t> </a:t>
            </a:r>
            <a:r>
              <a:rPr lang="uk-UA" sz="2400" dirty="0"/>
              <a:t>відповідна</a:t>
            </a:r>
            <a:r>
              <a:rPr lang="ru-RU" sz="2400" dirty="0"/>
              <a:t> </a:t>
            </a:r>
            <a:r>
              <a:rPr lang="uk-UA" sz="2400" dirty="0"/>
              <a:t>сторінка розширеного пошуку міститиме поле для введення значення властивості </a:t>
            </a:r>
            <a:r>
              <a:rPr lang="uk-UA" sz="2400" i="1" dirty="0">
                <a:solidFill>
                  <a:schemeClr val="accent6">
                    <a:lumMod val="75000"/>
                  </a:schemeClr>
                </a:solidFill>
              </a:rPr>
              <a:t>співвідношення розмірів</a:t>
            </a:r>
            <a:r>
              <a:rPr lang="uk-UA" sz="2400" dirty="0"/>
              <a:t>?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E99E-2E2D-20D6-7350-643FBF4B103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4040FB54-852E-1A51-CAFE-99934F9886DB}"/>
              </a:ext>
            </a:extLst>
          </p:cNvPr>
          <p:cNvSpPr/>
          <p:nvPr/>
        </p:nvSpPr>
        <p:spPr>
          <a:xfrm>
            <a:off x="3805116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CD89EAB7-77B7-4699-5101-7FD33E4B2487}"/>
              </a:ext>
            </a:extLst>
          </p:cNvPr>
          <p:cNvSpPr/>
          <p:nvPr/>
        </p:nvSpPr>
        <p:spPr>
          <a:xfrm>
            <a:off x="6521452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4" name="Усі">
            <a:extLst>
              <a:ext uri="{FF2B5EF4-FFF2-40B4-BE49-F238E27FC236}">
                <a16:creationId xmlns:a16="http://schemas.microsoft.com/office/drawing/2014/main" id="{F14F1EDB-99C6-A17D-93B4-023DEAC4F644}"/>
              </a:ext>
            </a:extLst>
          </p:cNvPr>
          <p:cNvSpPr/>
          <p:nvPr/>
        </p:nvSpPr>
        <p:spPr>
          <a:xfrm>
            <a:off x="1088780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Усі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637B3C0B-DDE1-3B89-A380-74AE24060F23}"/>
              </a:ext>
            </a:extLst>
          </p:cNvPr>
          <p:cNvSpPr/>
          <p:nvPr/>
        </p:nvSpPr>
        <p:spPr>
          <a:xfrm>
            <a:off x="9237788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</p:spTree>
    <p:extLst>
      <p:ext uri="{BB962C8B-B14F-4D97-AF65-F5344CB8AC3E}">
        <p14:creationId xmlns:p14="http://schemas.microsoft.com/office/powerpoint/2010/main" val="11355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ACB5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56C4-FEAF-6EAF-15AB-36BE317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CC9C2AE-D163-D361-C167-65D2E4735034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B646064-375F-59C9-429F-8748479F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6BA1D1A5-D628-F8DB-010A-D922952D3C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FA994BE-CA89-CB6E-D94A-CDF9DC7AD8D7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7E9086-1910-277F-ABAD-8AEDA1DC97B7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0489BFD-F676-61E5-5CA1-66C3C24D7431}"/>
              </a:ext>
            </a:extLst>
          </p:cNvPr>
          <p:cNvSpPr txBox="1"/>
          <p:nvPr/>
        </p:nvSpPr>
        <p:spPr>
          <a:xfrm>
            <a:off x="1430282" y="1753735"/>
            <a:ext cx="891104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За умови застосування якого фільтра в пошуковій системі </a:t>
            </a:r>
            <a:r>
              <a:rPr lang="en-US" sz="2400" b="1" dirty="0"/>
              <a:t>Google</a:t>
            </a:r>
            <a:r>
              <a:rPr lang="ru-RU" sz="2400" dirty="0"/>
              <a:t> </a:t>
            </a:r>
            <a:r>
              <a:rPr lang="uk-UA" sz="2400" dirty="0"/>
              <a:t>відповідна</a:t>
            </a:r>
            <a:r>
              <a:rPr lang="ru-RU" sz="2400" dirty="0"/>
              <a:t> </a:t>
            </a:r>
            <a:r>
              <a:rPr lang="uk-UA" sz="2400" dirty="0"/>
              <a:t>сторінка розширеного пошуку міститиме поле для введення значення властивості </a:t>
            </a:r>
            <a:r>
              <a:rPr lang="uk-UA" sz="2400" i="1" dirty="0">
                <a:solidFill>
                  <a:schemeClr val="accent6">
                    <a:lumMod val="75000"/>
                  </a:schemeClr>
                </a:solidFill>
              </a:rPr>
              <a:t>тривалість</a:t>
            </a:r>
            <a:r>
              <a:rPr lang="uk-UA" sz="2400" dirty="0"/>
              <a:t>?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E99E-2E2D-20D6-7350-643FBF4B103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4040FB54-852E-1A51-CAFE-99934F9886DB}"/>
              </a:ext>
            </a:extLst>
          </p:cNvPr>
          <p:cNvSpPr/>
          <p:nvPr/>
        </p:nvSpPr>
        <p:spPr>
          <a:xfrm>
            <a:off x="3805116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CD89EAB7-77B7-4699-5101-7FD33E4B2487}"/>
              </a:ext>
            </a:extLst>
          </p:cNvPr>
          <p:cNvSpPr/>
          <p:nvPr/>
        </p:nvSpPr>
        <p:spPr>
          <a:xfrm>
            <a:off x="6521452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4" name="Усі">
            <a:extLst>
              <a:ext uri="{FF2B5EF4-FFF2-40B4-BE49-F238E27FC236}">
                <a16:creationId xmlns:a16="http://schemas.microsoft.com/office/drawing/2014/main" id="{F14F1EDB-99C6-A17D-93B4-023DEAC4F644}"/>
              </a:ext>
            </a:extLst>
          </p:cNvPr>
          <p:cNvSpPr/>
          <p:nvPr/>
        </p:nvSpPr>
        <p:spPr>
          <a:xfrm>
            <a:off x="1121053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Усі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637B3C0B-DDE1-3B89-A380-74AE24060F23}"/>
              </a:ext>
            </a:extLst>
          </p:cNvPr>
          <p:cNvSpPr/>
          <p:nvPr/>
        </p:nvSpPr>
        <p:spPr>
          <a:xfrm>
            <a:off x="9237788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</p:spTree>
    <p:extLst>
      <p:ext uri="{BB962C8B-B14F-4D97-AF65-F5344CB8AC3E}">
        <p14:creationId xmlns:p14="http://schemas.microsoft.com/office/powerpoint/2010/main" val="365739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56C4-FEAF-6EAF-15AB-36BE317D3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FCC9C2AE-D163-D361-C167-65D2E4735034}"/>
              </a:ext>
            </a:extLst>
          </p:cNvPr>
          <p:cNvSpPr txBox="1"/>
          <p:nvPr/>
        </p:nvSpPr>
        <p:spPr>
          <a:xfrm>
            <a:off x="2231169" y="318338"/>
            <a:ext cx="7013582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200" b="1" dirty="0">
                <a:latin typeface="Aptos Narrow"/>
                <a:cs typeface="Arial"/>
              </a:rPr>
              <a:t>Виберіть відповіді на запитання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Narrow"/>
              <a:cs typeface="Arial"/>
            </a:endParaRPr>
          </a:p>
        </p:txBody>
      </p:sp>
      <p:pic>
        <p:nvPicPr>
          <p:cNvPr id="3" name="Рисунок 2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CB646064-375F-59C9-429F-8748479F2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0080" y="431312"/>
            <a:ext cx="1876425" cy="1047749"/>
          </a:xfrm>
          <a:prstGeom prst="rect">
            <a:avLst/>
          </a:prstGeom>
        </p:spPr>
      </p:pic>
      <p:pic>
        <p:nvPicPr>
          <p:cNvPr id="5" name="Рисунок 4" descr="Изображение выглядит как Шрифт, Графика, логотип, круг&#10;&#10;Автоматически созданное описание">
            <a:extLst>
              <a:ext uri="{FF2B5EF4-FFF2-40B4-BE49-F238E27FC236}">
                <a16:creationId xmlns:a16="http://schemas.microsoft.com/office/drawing/2014/main" id="{6BA1D1A5-D628-F8DB-010A-D922952D3C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43" y="487973"/>
            <a:ext cx="1133475" cy="514350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FA994BE-CA89-CB6E-D94A-CDF9DC7AD8D7}"/>
              </a:ext>
            </a:extLst>
          </p:cNvPr>
          <p:cNvCxnSpPr/>
          <p:nvPr/>
        </p:nvCxnSpPr>
        <p:spPr>
          <a:xfrm>
            <a:off x="2034641" y="1330428"/>
            <a:ext cx="7406639" cy="0"/>
          </a:xfrm>
          <a:prstGeom prst="straightConnector1">
            <a:avLst/>
          </a:prstGeom>
          <a:ln>
            <a:solidFill>
              <a:srgbClr val="75BA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97E9086-1910-277F-ABAD-8AEDA1DC97B7}"/>
              </a:ext>
            </a:extLst>
          </p:cNvPr>
          <p:cNvSpPr/>
          <p:nvPr/>
        </p:nvSpPr>
        <p:spPr>
          <a:xfrm>
            <a:off x="-488" y="6155103"/>
            <a:ext cx="12201525" cy="704850"/>
          </a:xfrm>
          <a:prstGeom prst="rect">
            <a:avLst/>
          </a:prstGeom>
          <a:solidFill>
            <a:srgbClr val="75BA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0489BFD-F676-61E5-5CA1-66C3C24D7431}"/>
              </a:ext>
            </a:extLst>
          </p:cNvPr>
          <p:cNvSpPr txBox="1"/>
          <p:nvPr/>
        </p:nvSpPr>
        <p:spPr>
          <a:xfrm>
            <a:off x="1430282" y="1753735"/>
            <a:ext cx="8911048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just">
              <a:spcAft>
                <a:spcPts val="1200"/>
              </a:spcAft>
            </a:pPr>
            <a:r>
              <a:rPr lang="uk-UA" sz="2400" dirty="0"/>
              <a:t>За умови застосування якого фільтра в пошуковій системі </a:t>
            </a:r>
            <a:r>
              <a:rPr lang="en-US" sz="2400" b="1" dirty="0"/>
              <a:t>Google</a:t>
            </a:r>
            <a:r>
              <a:rPr lang="ru-RU" sz="2400" dirty="0"/>
              <a:t> </a:t>
            </a:r>
            <a:r>
              <a:rPr lang="uk-UA" sz="2400" dirty="0"/>
              <a:t>відповідна</a:t>
            </a:r>
            <a:r>
              <a:rPr lang="ru-RU" sz="2400" dirty="0"/>
              <a:t> </a:t>
            </a:r>
            <a:r>
              <a:rPr lang="uk-UA" sz="2400" dirty="0"/>
              <a:t>сторінка розширеного пошуку міститиме поле для введення значення властивості </a:t>
            </a:r>
            <a:r>
              <a:rPr lang="uk-UA" sz="2400" i="1" dirty="0">
                <a:solidFill>
                  <a:schemeClr val="accent6">
                    <a:lumMod val="75000"/>
                  </a:schemeClr>
                </a:solidFill>
              </a:rPr>
              <a:t>автор</a:t>
            </a:r>
            <a:r>
              <a:rPr lang="uk-UA" sz="2400" dirty="0"/>
              <a:t>?</a:t>
            </a:r>
            <a:endParaRPr lang="uk-UA" sz="2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AE99E-2E2D-20D6-7350-643FBF4B1035}"/>
              </a:ext>
            </a:extLst>
          </p:cNvPr>
          <p:cNvSpPr txBox="1"/>
          <p:nvPr/>
        </p:nvSpPr>
        <p:spPr>
          <a:xfrm>
            <a:off x="1873214" y="6320242"/>
            <a:ext cx="8025184" cy="374571"/>
          </a:xfrm>
          <a:prstGeom prst="roundRect">
            <a:avLst/>
          </a:prstGeom>
          <a:solidFill>
            <a:srgbClr val="75BA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Комп’ютерні мережі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rgbClr val="000000"/>
                </a:solidFill>
                <a:ea typeface="+mn-lt"/>
                <a:cs typeface="+mn-lt"/>
              </a:rPr>
              <a:t>/</a:t>
            </a:r>
            <a:r>
              <a:rPr lang="uk-UA" sz="1600" b="1" dirty="0">
                <a:solidFill>
                  <a:schemeClr val="bg1"/>
                </a:solidFill>
                <a:ea typeface="+mn-lt"/>
                <a:cs typeface="+mn-lt"/>
              </a:rPr>
              <a:t>  </a:t>
            </a:r>
            <a:r>
              <a:rPr lang="uk-UA" sz="1600" b="1" dirty="0">
                <a:solidFill>
                  <a:schemeClr val="bg1"/>
                </a:solidFill>
              </a:rPr>
              <a:t>Розширений пошук. Закладки</a:t>
            </a:r>
          </a:p>
        </p:txBody>
      </p:sp>
      <p:sp>
        <p:nvSpPr>
          <p:cNvPr id="8" name="Зображення">
            <a:extLst>
              <a:ext uri="{FF2B5EF4-FFF2-40B4-BE49-F238E27FC236}">
                <a16:creationId xmlns:a16="http://schemas.microsoft.com/office/drawing/2014/main" id="{4040FB54-852E-1A51-CAFE-99934F9886DB}"/>
              </a:ext>
            </a:extLst>
          </p:cNvPr>
          <p:cNvSpPr/>
          <p:nvPr/>
        </p:nvSpPr>
        <p:spPr>
          <a:xfrm>
            <a:off x="3805116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Зображення</a:t>
            </a:r>
          </a:p>
        </p:txBody>
      </p:sp>
      <p:sp>
        <p:nvSpPr>
          <p:cNvPr id="11" name="Відео">
            <a:extLst>
              <a:ext uri="{FF2B5EF4-FFF2-40B4-BE49-F238E27FC236}">
                <a16:creationId xmlns:a16="http://schemas.microsoft.com/office/drawing/2014/main" id="{CD89EAB7-77B7-4699-5101-7FD33E4B2487}"/>
              </a:ext>
            </a:extLst>
          </p:cNvPr>
          <p:cNvSpPr/>
          <p:nvPr/>
        </p:nvSpPr>
        <p:spPr>
          <a:xfrm>
            <a:off x="6521452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Відео</a:t>
            </a:r>
          </a:p>
        </p:txBody>
      </p:sp>
      <p:sp>
        <p:nvSpPr>
          <p:cNvPr id="14" name="Усі">
            <a:extLst>
              <a:ext uri="{FF2B5EF4-FFF2-40B4-BE49-F238E27FC236}">
                <a16:creationId xmlns:a16="http://schemas.microsoft.com/office/drawing/2014/main" id="{F14F1EDB-99C6-A17D-93B4-023DEAC4F644}"/>
              </a:ext>
            </a:extLst>
          </p:cNvPr>
          <p:cNvSpPr/>
          <p:nvPr/>
        </p:nvSpPr>
        <p:spPr>
          <a:xfrm>
            <a:off x="1121053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Усі</a:t>
            </a:r>
          </a:p>
        </p:txBody>
      </p:sp>
      <p:sp>
        <p:nvSpPr>
          <p:cNvPr id="17" name="Книги">
            <a:extLst>
              <a:ext uri="{FF2B5EF4-FFF2-40B4-BE49-F238E27FC236}">
                <a16:creationId xmlns:a16="http://schemas.microsoft.com/office/drawing/2014/main" id="{637B3C0B-DDE1-3B89-A380-74AE24060F23}"/>
              </a:ext>
            </a:extLst>
          </p:cNvPr>
          <p:cNvSpPr/>
          <p:nvPr/>
        </p:nvSpPr>
        <p:spPr>
          <a:xfrm>
            <a:off x="9237788" y="4078403"/>
            <a:ext cx="1669002" cy="51434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Книги</a:t>
            </a:r>
          </a:p>
        </p:txBody>
      </p:sp>
    </p:spTree>
    <p:extLst>
      <p:ext uri="{BB962C8B-B14F-4D97-AF65-F5344CB8AC3E}">
        <p14:creationId xmlns:p14="http://schemas.microsoft.com/office/powerpoint/2010/main" val="97547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9713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5BA0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6292</TotalTime>
  <Words>648</Words>
  <Application>Microsoft Office PowerPoint</Application>
  <PresentationFormat>Широкоэкранный</PresentationFormat>
  <Paragraphs>116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Aptos Narrow</vt:lpstr>
      <vt:lpstr>Arial</vt:lpstr>
      <vt:lpstr>AvantGarde~Alx</vt:lpstr>
      <vt:lpstr>Symbol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w_sh</dc:creator>
  <cp:lastModifiedBy>Natalia Dashko</cp:lastModifiedBy>
  <cp:revision>406</cp:revision>
  <dcterms:created xsi:type="dcterms:W3CDTF">2012-07-30T23:42:41Z</dcterms:created>
  <dcterms:modified xsi:type="dcterms:W3CDTF">2024-09-16T17:11:18Z</dcterms:modified>
</cp:coreProperties>
</file>