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8" r:id="rId2"/>
    <p:sldId id="260" r:id="rId3"/>
    <p:sldId id="274" r:id="rId4"/>
    <p:sldId id="301" r:id="rId5"/>
    <p:sldId id="314" r:id="rId6"/>
    <p:sldId id="315" r:id="rId7"/>
    <p:sldId id="316" r:id="rId8"/>
    <p:sldId id="317" r:id="rId9"/>
    <p:sldId id="318" r:id="rId10"/>
    <p:sldId id="302" r:id="rId11"/>
    <p:sldId id="283" r:id="rId12"/>
    <p:sldId id="306" r:id="rId13"/>
    <p:sldId id="303" r:id="rId14"/>
    <p:sldId id="304" r:id="rId15"/>
    <p:sldId id="305" r:id="rId16"/>
    <p:sldId id="284" r:id="rId17"/>
    <p:sldId id="307" r:id="rId18"/>
    <p:sldId id="308" r:id="rId19"/>
    <p:sldId id="312" r:id="rId20"/>
    <p:sldId id="320" r:id="rId21"/>
    <p:sldId id="319" r:id="rId22"/>
    <p:sldId id="321" r:id="rId23"/>
    <p:sldId id="322" r:id="rId24"/>
    <p:sldId id="323" r:id="rId25"/>
    <p:sldId id="324" r:id="rId26"/>
    <p:sldId id="289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seph Rivkind" initials="JR" lastIdx="4" clrIdx="0">
    <p:extLst>
      <p:ext uri="{19B8F6BF-5375-455C-9EA6-DF929625EA0E}">
        <p15:presenceInfo xmlns:p15="http://schemas.microsoft.com/office/powerpoint/2012/main" userId="709e004a3d0e9576" providerId="Windows Live"/>
      </p:ext>
    </p:extLst>
  </p:cmAuthor>
  <p:cmAuthor id="2" name="Лисенко Тетяна Іванівна" initials="ТЛ" lastIdx="1" clrIdx="1">
    <p:extLst>
      <p:ext uri="{19B8F6BF-5375-455C-9EA6-DF929625EA0E}">
        <p15:presenceInfo xmlns:p15="http://schemas.microsoft.com/office/powerpoint/2012/main" userId="S::lysenko_t@oit.dp.ua::cb359f44-4764-4132-aee0-d5e70b9f45d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BA02"/>
    <a:srgbClr val="06931A"/>
    <a:srgbClr val="FF9900"/>
    <a:srgbClr val="F7A723"/>
    <a:srgbClr val="FBBC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2" autoAdjust="0"/>
    <p:restoredTop sz="85328" autoAdjust="0"/>
  </p:normalViewPr>
  <p:slideViewPr>
    <p:cSldViewPr snapToGrid="0">
      <p:cViewPr varScale="1">
        <p:scale>
          <a:sx n="72" d="100"/>
          <a:sy n="72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-321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354535-C066-430B-8CEE-2A5B86C86CB5}" type="datetimeFigureOut">
              <a:rPr lang="uk-UA" smtClean="0"/>
              <a:t>16.09.2024</a:t>
            </a:fld>
            <a:endParaRPr lang="uk-U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01B8E5-0DFE-4E63-BE9B-E8BCF83B241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6046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01B8E5-0DFE-4E63-BE9B-E8BCF83B2418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633784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01B8E5-0DFE-4E63-BE9B-E8BCF83B2418}" type="slidenum">
              <a:rPr lang="uk-UA" smtClean="0"/>
              <a:t>14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371181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01B8E5-0DFE-4E63-BE9B-E8BCF83B2418}" type="slidenum">
              <a:rPr lang="uk-UA" smtClean="0"/>
              <a:t>15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676604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01B8E5-0DFE-4E63-BE9B-E8BCF83B2418}" type="slidenum">
              <a:rPr lang="uk-UA" smtClean="0"/>
              <a:t>16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639185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01B8E5-0DFE-4E63-BE9B-E8BCF83B2418}" type="slidenum">
              <a:rPr lang="uk-UA" smtClean="0"/>
              <a:t>18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42216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01B8E5-0DFE-4E63-BE9B-E8BCF83B2418}" type="slidenum">
              <a:rPr lang="uk-UA" smtClean="0"/>
              <a:t>20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794436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01B8E5-0DFE-4E63-BE9B-E8BCF83B2418}" type="slidenum">
              <a:rPr lang="uk-UA" smtClean="0"/>
              <a:t>26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53371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01B8E5-0DFE-4E63-BE9B-E8BCF83B2418}" type="slidenum">
              <a:rPr lang="uk-UA" smtClean="0"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84846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01B8E5-0DFE-4E63-BE9B-E8BCF83B2418}" type="slidenum">
              <a:rPr lang="uk-UA" smtClean="0"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702021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01B8E5-0DFE-4E63-BE9B-E8BCF83B2418}" type="slidenum">
              <a:rPr lang="uk-UA" smtClean="0"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591683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01B8E5-0DFE-4E63-BE9B-E8BCF83B2418}" type="slidenum">
              <a:rPr lang="uk-UA" smtClean="0"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460421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01B8E5-0DFE-4E63-BE9B-E8BCF83B2418}" type="slidenum">
              <a:rPr lang="uk-UA" smtClean="0"/>
              <a:t>10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7618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/>
              <a:t>ЛА. В заголовку розбити на два рядка після крапки</a:t>
            </a: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01B8E5-0DFE-4E63-BE9B-E8BCF83B2418}" type="slidenum">
              <a:rPr lang="uk-UA" smtClean="0"/>
              <a:t>11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52426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01B8E5-0DFE-4E63-BE9B-E8BCF83B2418}" type="slidenum">
              <a:rPr lang="uk-UA" smtClean="0"/>
              <a:t>12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929202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01B8E5-0DFE-4E63-BE9B-E8BCF83B2418}" type="slidenum">
              <a:rPr lang="uk-UA" smtClean="0"/>
              <a:t>13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54985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98B45-006D-4DD9-869C-B47A0AD384FD}" type="datetime1">
              <a:rPr lang="ru-RU" smtClean="0"/>
              <a:t>16.09.2024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B13B5-21C2-45F3-94A5-2661F5AF0399}" type="datetime1">
              <a:rPr lang="ru-RU" smtClean="0"/>
              <a:t>16.09.2024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72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5D21D-43FD-4FE2-A0AF-074F6B1B284E}" type="datetime1">
              <a:rPr lang="ru-RU" smtClean="0"/>
              <a:t>16.09.2024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6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951E3-824F-4F27-8861-323266243B46}" type="datetime1">
              <a:rPr lang="ru-RU" smtClean="0"/>
              <a:t>16.09.2024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1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01901-EC02-4E42-AAB5-BC10FF16E829}" type="datetime1">
              <a:rPr lang="ru-RU" smtClean="0"/>
              <a:t>16.09.2024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6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789D9-FF5A-4D2F-8EB9-D599FD8122C0}" type="datetime1">
              <a:rPr lang="ru-RU" smtClean="0"/>
              <a:t>16.09.2024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6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ACA0F-7805-4801-9208-C7E64FC8AC0F}" type="datetime1">
              <a:rPr lang="ru-RU" smtClean="0"/>
              <a:t>16.09.2024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0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08E14-5F29-4EF1-8965-7DBAB9B1F9B0}" type="datetime1">
              <a:rPr lang="ru-RU" smtClean="0"/>
              <a:t>16.09.2024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33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619EC-6ED3-4C0A-B03D-9E6CE10E0A60}" type="datetime1">
              <a:rPr lang="ru-RU" smtClean="0"/>
              <a:t>16.09.2024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75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3AE2A-E475-4BE1-992D-FB63CA30450B}" type="datetime1">
              <a:rPr lang="ru-RU" smtClean="0"/>
              <a:t>16.09.2024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9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88CE1-F758-4CF7-B246-67B3FC97662C}" type="datetime1">
              <a:rPr lang="ru-RU" smtClean="0"/>
              <a:t>16.09.2024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6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642364F-547F-4FE6-9D77-65C502A006F7}" type="datetime1">
              <a:rPr lang="ru-RU" smtClean="0"/>
              <a:t>16.09.2024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g"/><Relationship Id="rId5" Type="http://schemas.openxmlformats.org/officeDocument/2006/relationships/hyperlink" Target="https://www.worldometers.info/world-population/" TargetMode="Externa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5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6.pn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hyperlink" Target="https://photosherlock.com/" TargetMode="External"/><Relationship Id="rId4" Type="http://schemas.openxmlformats.org/officeDocument/2006/relationships/hyperlink" Target="https://tineye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hyperlink" Target="https://www.youtube.com/watch?v=WnoxfExPsIg" TargetMode="Externa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hyperlink" Target="https://learningapps.org/watch?v=pytctqk8j24" TargetMode="External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jpe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5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1.pn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hyperlink" Target="https://learningapps.org/watch?v=pb1qk9no524" TargetMode="Externa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CF6A7532-F101-9ED8-BDC9-F4B5D31960E2}"/>
              </a:ext>
            </a:extLst>
          </p:cNvPr>
          <p:cNvSpPr txBox="1"/>
          <p:nvPr/>
        </p:nvSpPr>
        <p:spPr>
          <a:xfrm>
            <a:off x="6252633" y="5853513"/>
            <a:ext cx="4413576" cy="646986"/>
          </a:xfrm>
          <a:prstGeom prst="roundRect">
            <a:avLst/>
          </a:prstGeom>
          <a:solidFill>
            <a:srgbClr val="75BA02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uk-UA" sz="1600" b="1" dirty="0">
                <a:solidFill>
                  <a:schemeClr val="bg1"/>
                </a:solidFill>
              </a:rPr>
              <a:t>Йосиф Ривкінд  </a:t>
            </a:r>
            <a:r>
              <a:rPr lang="uk-UA" sz="1600" b="1" dirty="0"/>
              <a:t>/</a:t>
            </a:r>
            <a:r>
              <a:rPr lang="uk-UA" sz="1600" b="1" dirty="0">
                <a:solidFill>
                  <a:schemeClr val="bg1"/>
                </a:solidFill>
              </a:rPr>
              <a:t>  Тетяна Лисенко</a:t>
            </a:r>
          </a:p>
          <a:p>
            <a:pPr algn="ctr"/>
            <a:r>
              <a:rPr lang="uk-UA" sz="1600" b="1" dirty="0">
                <a:solidFill>
                  <a:schemeClr val="bg1"/>
                </a:solidFill>
              </a:rPr>
              <a:t>Людмила Чернікова</a:t>
            </a:r>
            <a:r>
              <a:rPr lang="uk-UA" sz="1600" b="1" dirty="0">
                <a:solidFill>
                  <a:schemeClr val="bg1"/>
                </a:solidFill>
                <a:ea typeface="+mn-lt"/>
                <a:cs typeface="+mn-lt"/>
              </a:rPr>
              <a:t>  </a:t>
            </a:r>
            <a:r>
              <a:rPr lang="uk-UA" sz="1600" b="1" dirty="0">
                <a:solidFill>
                  <a:srgbClr val="000000"/>
                </a:solidFill>
                <a:ea typeface="+mn-lt"/>
                <a:cs typeface="+mn-lt"/>
              </a:rPr>
              <a:t>/</a:t>
            </a:r>
            <a:r>
              <a:rPr lang="uk-UA" sz="1600" b="1" dirty="0">
                <a:solidFill>
                  <a:schemeClr val="bg1"/>
                </a:solidFill>
                <a:ea typeface="+mn-lt"/>
                <a:cs typeface="+mn-lt"/>
              </a:rPr>
              <a:t>  </a:t>
            </a:r>
            <a:r>
              <a:rPr lang="uk-UA" sz="1600" b="1" dirty="0">
                <a:solidFill>
                  <a:schemeClr val="bg1"/>
                </a:solidFill>
              </a:rPr>
              <a:t>Віктор Шакотько</a:t>
            </a:r>
          </a:p>
        </p:txBody>
      </p:sp>
      <p:pic>
        <p:nvPicPr>
          <p:cNvPr id="3" name="Рисунок 2" descr="Изображение выглядит как Шрифт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33BBCDDD-14C9-1DA2-1780-03932B7D65C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2520" y="431312"/>
            <a:ext cx="1133475" cy="514350"/>
          </a:xfrm>
          <a:prstGeom prst="rect">
            <a:avLst/>
          </a:prstGeom>
        </p:spPr>
      </p:pic>
      <p:pic>
        <p:nvPicPr>
          <p:cNvPr id="5" name="Рисунок 4" descr="Изображение выглядит как черный,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F47F1C09-CE34-CCB9-1485-9F3F6FE266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0080" y="431312"/>
            <a:ext cx="1876425" cy="1047750"/>
          </a:xfrm>
          <a:prstGeom prst="rect">
            <a:avLst/>
          </a:prstGeom>
        </p:spPr>
      </p:pic>
      <p:pic>
        <p:nvPicPr>
          <p:cNvPr id="8" name="Рисунок 7" descr="Изображение выглядит как черный,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B42EEEDF-E866-C938-7D9C-85F581975E3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0821" y="5256886"/>
            <a:ext cx="457200" cy="457200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AE19266B-C0BC-B52F-5357-BF32A1FF511F}"/>
              </a:ext>
            </a:extLst>
          </p:cNvPr>
          <p:cNvSpPr txBox="1"/>
          <p:nvPr/>
        </p:nvSpPr>
        <p:spPr>
          <a:xfrm>
            <a:off x="5462067" y="2121016"/>
            <a:ext cx="5947287" cy="76944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4400" b="1" dirty="0">
                <a:latin typeface="Aptos Narrow"/>
                <a:ea typeface="+mn-lt"/>
                <a:cs typeface="+mn-lt"/>
              </a:rPr>
              <a:t>Комп’ютерні мережі</a:t>
            </a:r>
            <a:endParaRPr lang="uk-UA" sz="4400" b="1" dirty="0">
              <a:latin typeface="Aptos Narrow"/>
              <a:cs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5C387A-77F4-F1DA-6DBE-8154C51FC3F4}"/>
              </a:ext>
            </a:extLst>
          </p:cNvPr>
          <p:cNvSpPr txBox="1"/>
          <p:nvPr/>
        </p:nvSpPr>
        <p:spPr>
          <a:xfrm>
            <a:off x="5462067" y="3060816"/>
            <a:ext cx="5947287" cy="193899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rgbClr val="0693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ЗБИРАННЯ ДАНИХ. ПЕРЕВІРКА ДОСТОВІРНОСТІ</a:t>
            </a:r>
            <a:endParaRPr lang="ru-RU" sz="4000" dirty="0">
              <a:latin typeface="Arial"/>
              <a:cs typeface="Arial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2191675-B1D7-403C-9F21-BE1AC24C2BE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71" y="220992"/>
            <a:ext cx="4413576" cy="6416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042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Изображение выглядит как черный,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DACE206E-971E-5661-03F6-0D30CB6329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2388" y="431312"/>
            <a:ext cx="1876425" cy="1047749"/>
          </a:xfrm>
          <a:prstGeom prst="rect">
            <a:avLst/>
          </a:prstGeom>
        </p:spPr>
      </p:pic>
      <p:pic>
        <p:nvPicPr>
          <p:cNvPr id="9" name="Рисунок 8" descr="Изображение выглядит как Шрифт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9D2A597B-5C39-8864-EBA2-A0C94BB9494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42" y="487973"/>
            <a:ext cx="1133475" cy="514350"/>
          </a:xfrm>
          <a:prstGeom prst="rect">
            <a:avLst/>
          </a:prstGeom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id="{F7904078-94EE-1B0E-BAFD-B234E2B7480B}"/>
              </a:ext>
            </a:extLst>
          </p:cNvPr>
          <p:cNvSpPr txBox="1"/>
          <p:nvPr/>
        </p:nvSpPr>
        <p:spPr>
          <a:xfrm>
            <a:off x="3222172" y="370549"/>
            <a:ext cx="7013582" cy="58477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>
                <a:latin typeface="Aptos Narrow"/>
                <a:ea typeface="+mn-lt"/>
                <a:cs typeface="+mn-lt"/>
              </a:rPr>
              <a:t>ЗБИРАННЯ ТА АНАЛІЗ ДАНИХ</a:t>
            </a:r>
            <a:endParaRPr lang="uk-UA" sz="3200" b="1" dirty="0">
              <a:latin typeface="Aptos Narrow"/>
              <a:cs typeface="Arial"/>
            </a:endParaRPr>
          </a:p>
        </p:txBody>
      </p: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A2E4C365-81D4-29A2-DF29-5E15129A7A8F}"/>
              </a:ext>
            </a:extLst>
          </p:cNvPr>
          <p:cNvCxnSpPr/>
          <p:nvPr/>
        </p:nvCxnSpPr>
        <p:spPr>
          <a:xfrm>
            <a:off x="2034641" y="1330428"/>
            <a:ext cx="7406639" cy="0"/>
          </a:xfrm>
          <a:prstGeom prst="straightConnector1">
            <a:avLst/>
          </a:prstGeom>
          <a:ln>
            <a:solidFill>
              <a:srgbClr val="75BA0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833FB08-3F8B-8853-A45C-C98740FCF57E}"/>
              </a:ext>
            </a:extLst>
          </p:cNvPr>
          <p:cNvSpPr/>
          <p:nvPr/>
        </p:nvSpPr>
        <p:spPr>
          <a:xfrm>
            <a:off x="-488" y="6155103"/>
            <a:ext cx="12201525" cy="704850"/>
          </a:xfrm>
          <a:prstGeom prst="rect">
            <a:avLst/>
          </a:prstGeom>
          <a:solidFill>
            <a:srgbClr val="75BA0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46998C-41DC-D059-76CC-D218A008FEA5}"/>
              </a:ext>
            </a:extLst>
          </p:cNvPr>
          <p:cNvSpPr txBox="1"/>
          <p:nvPr/>
        </p:nvSpPr>
        <p:spPr>
          <a:xfrm>
            <a:off x="2277204" y="6320242"/>
            <a:ext cx="8025184" cy="374571"/>
          </a:xfrm>
          <a:prstGeom prst="roundRect">
            <a:avLst/>
          </a:prstGeom>
          <a:solidFill>
            <a:srgbClr val="75BA02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uk-UA" sz="1600" b="1" dirty="0">
                <a:solidFill>
                  <a:schemeClr val="bg1"/>
                </a:solidFill>
              </a:rPr>
              <a:t>Комп’ютерні мережі </a:t>
            </a:r>
            <a:r>
              <a:rPr lang="uk-UA" sz="1600" b="1" dirty="0">
                <a:solidFill>
                  <a:srgbClr val="000000"/>
                </a:solidFill>
                <a:ea typeface="+mn-lt"/>
                <a:cs typeface="+mn-lt"/>
              </a:rPr>
              <a:t>/</a:t>
            </a:r>
            <a:r>
              <a:rPr lang="uk-UA" sz="1600" b="1" dirty="0">
                <a:solidFill>
                  <a:schemeClr val="bg1"/>
                </a:solidFill>
                <a:ea typeface="+mn-lt"/>
                <a:cs typeface="+mn-lt"/>
              </a:rPr>
              <a:t>  </a:t>
            </a:r>
            <a:r>
              <a:rPr lang="uk-UA" sz="1600" b="1" dirty="0">
                <a:solidFill>
                  <a:schemeClr val="bg1"/>
                </a:solidFill>
                <a:latin typeface="Aptos Narrow"/>
                <a:ea typeface="+mn-lt"/>
                <a:cs typeface="+mn-lt"/>
              </a:rPr>
              <a:t>Збирання та аналіз даних</a:t>
            </a:r>
            <a:endParaRPr lang="uk-UA" sz="1600" b="1" dirty="0">
              <a:solidFill>
                <a:schemeClr val="bg1"/>
              </a:solidFill>
              <a:latin typeface="Aptos Narrow"/>
              <a:cs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B547E7-BA7A-6603-8353-8F12517DBE7C}"/>
              </a:ext>
            </a:extLst>
          </p:cNvPr>
          <p:cNvSpPr txBox="1"/>
          <p:nvPr/>
        </p:nvSpPr>
        <p:spPr>
          <a:xfrm>
            <a:off x="1426981" y="1748976"/>
            <a:ext cx="862195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6088" algn="just"/>
            <a:r>
              <a:rPr lang="uk-UA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Зібрані дані використовують для формулювання висновків та ухвалення на їх основі рішень щодо подальших дій. Правильність висновків суттєво залежить від якості та обсягу зібраних даних.</a:t>
            </a:r>
            <a:endParaRPr lang="uk-UA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76B125-7CCE-40D4-8284-080F04BAD0F0}"/>
              </a:ext>
            </a:extLst>
          </p:cNvPr>
          <p:cNvSpPr txBox="1"/>
          <p:nvPr/>
        </p:nvSpPr>
        <p:spPr>
          <a:xfrm>
            <a:off x="3575162" y="3593388"/>
            <a:ext cx="748730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6088" algn="just"/>
            <a:r>
              <a:rPr lang="uk-UA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Для прийняття надійних рішень важливо вибирати правильні </a:t>
            </a:r>
            <a:r>
              <a:rPr lang="uk-UA" sz="2400" b="1" i="1" u="none" strike="noStrike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методи</a:t>
            </a:r>
            <a:r>
              <a:rPr lang="uk-UA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k-UA" sz="2400" b="1" i="1" u="none" strike="noStrike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інструменти</a:t>
            </a:r>
            <a:r>
              <a:rPr lang="uk-UA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uk-UA" sz="2400" b="1" i="1" u="none" strike="noStrike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джерела збирання даних</a:t>
            </a:r>
            <a:r>
              <a:rPr lang="uk-UA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і здійснювати перевірку </a:t>
            </a:r>
            <a:r>
              <a:rPr lang="uk-UA" sz="2400" b="1" i="1" u="none" strike="noStrike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достовірності зібраних даних</a:t>
            </a:r>
            <a:r>
              <a:rPr lang="uk-UA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uk-UA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6EFB7E3-C2E7-5811-5027-F6DA5E449F3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49" y="3371321"/>
            <a:ext cx="2153463" cy="25090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B213F2-3811-CF9C-43DF-EE9FFDBAA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5189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">
            <a:extLst>
              <a:ext uri="{FF2B5EF4-FFF2-40B4-BE49-F238E27FC236}">
                <a16:creationId xmlns:a16="http://schemas.microsoft.com/office/drawing/2014/main" id="{F7904078-94EE-1B0E-BAFD-B234E2B7480B}"/>
              </a:ext>
            </a:extLst>
          </p:cNvPr>
          <p:cNvSpPr txBox="1"/>
          <p:nvPr/>
        </p:nvSpPr>
        <p:spPr>
          <a:xfrm>
            <a:off x="2133601" y="338656"/>
            <a:ext cx="8023758" cy="1077218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>
                <a:latin typeface="Aptos Narrow"/>
                <a:ea typeface="+mn-lt"/>
                <a:cs typeface="+mn-lt"/>
              </a:rPr>
              <a:t>ПЕРЕВІРКА ДОСТОВІРНОСТІ ДАНИХ. </a:t>
            </a:r>
          </a:p>
          <a:p>
            <a:pPr algn="ctr"/>
            <a:r>
              <a:rPr lang="ru-RU" sz="3200" b="1" dirty="0">
                <a:latin typeface="Aptos Narrow"/>
                <a:ea typeface="+mn-lt"/>
                <a:cs typeface="+mn-lt"/>
              </a:rPr>
              <a:t>ФАКТИ ТА ФЕЙКИ</a:t>
            </a:r>
            <a:endParaRPr lang="uk-UA" sz="3200" b="1" dirty="0">
              <a:latin typeface="Aptos Narrow"/>
              <a:cs typeface="Arial"/>
            </a:endParaRPr>
          </a:p>
        </p:txBody>
      </p:sp>
      <p:pic>
        <p:nvPicPr>
          <p:cNvPr id="3" name="Рисунок 2" descr="Изображение выглядит как черный,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FE335008-3B14-3918-E6AE-477AB5306F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0080" y="431312"/>
            <a:ext cx="1876425" cy="1047749"/>
          </a:xfrm>
          <a:prstGeom prst="rect">
            <a:avLst/>
          </a:prstGeom>
        </p:spPr>
      </p:pic>
      <p:pic>
        <p:nvPicPr>
          <p:cNvPr id="5" name="Рисунок 4" descr="Изображение выглядит как Шрифт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84B32180-4DC6-24B1-E8C6-56B45F0A1BF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43" y="487973"/>
            <a:ext cx="1133475" cy="514350"/>
          </a:xfrm>
          <a:prstGeom prst="rect">
            <a:avLst/>
          </a:prstGeom>
        </p:spPr>
      </p:pic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A2E4C365-81D4-29A2-DF29-5E15129A7A8F}"/>
              </a:ext>
            </a:extLst>
          </p:cNvPr>
          <p:cNvCxnSpPr/>
          <p:nvPr/>
        </p:nvCxnSpPr>
        <p:spPr>
          <a:xfrm>
            <a:off x="2034641" y="1330428"/>
            <a:ext cx="7406639" cy="0"/>
          </a:xfrm>
          <a:prstGeom prst="straightConnector1">
            <a:avLst/>
          </a:prstGeom>
          <a:ln>
            <a:solidFill>
              <a:srgbClr val="75BA0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833FB08-3F8B-8853-A45C-C98740FCF57E}"/>
              </a:ext>
            </a:extLst>
          </p:cNvPr>
          <p:cNvSpPr/>
          <p:nvPr/>
        </p:nvSpPr>
        <p:spPr>
          <a:xfrm>
            <a:off x="-488" y="6155103"/>
            <a:ext cx="12201525" cy="704850"/>
          </a:xfrm>
          <a:prstGeom prst="rect">
            <a:avLst/>
          </a:prstGeom>
          <a:solidFill>
            <a:srgbClr val="75BA0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9">
            <a:extLst>
              <a:ext uri="{FF2B5EF4-FFF2-40B4-BE49-F238E27FC236}">
                <a16:creationId xmlns:a16="http://schemas.microsoft.com/office/drawing/2014/main" id="{7E626AC9-3C65-77EE-1F10-F4B06FC8B879}"/>
              </a:ext>
            </a:extLst>
          </p:cNvPr>
          <p:cNvSpPr txBox="1"/>
          <p:nvPr/>
        </p:nvSpPr>
        <p:spPr>
          <a:xfrm>
            <a:off x="985652" y="3006019"/>
            <a:ext cx="10555697" cy="2154436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1200"/>
              </a:spcBef>
            </a:pPr>
            <a:r>
              <a:rPr lang="uk-UA" sz="3200" b="1" i="0" u="none" strike="noStrike" baseline="0" dirty="0">
                <a:solidFill>
                  <a:srgbClr val="000000"/>
                </a:solidFill>
                <a:latin typeface="AvantGarde~Alx"/>
              </a:rPr>
              <a:t>Пригадай </a:t>
            </a:r>
            <a:endParaRPr lang="uk-UA" sz="3200" b="0" i="0" u="none" strike="noStrike" baseline="0" dirty="0">
              <a:solidFill>
                <a:srgbClr val="000000"/>
              </a:solidFill>
              <a:latin typeface="AvantGarde~Alx"/>
            </a:endParaRPr>
          </a:p>
          <a:p>
            <a:pPr marL="628650" marR="1000" algn="just">
              <a:spcBef>
                <a:spcPts val="1200"/>
              </a:spcBef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● 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Що таке </a:t>
            </a:r>
            <a:r>
              <a:rPr lang="uk-UA" sz="2400" i="1" dirty="0">
                <a:latin typeface="Arial" panose="020B0604020202020204" pitchFamily="34" charset="0"/>
                <a:cs typeface="Arial" panose="020B0604020202020204" pitchFamily="34" charset="0"/>
              </a:rPr>
              <a:t>факт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? Що таке </a:t>
            </a:r>
            <a:r>
              <a:rPr lang="uk-UA" sz="2400" i="1" dirty="0">
                <a:latin typeface="Arial" panose="020B0604020202020204" pitchFamily="34" charset="0"/>
                <a:cs typeface="Arial" panose="020B0604020202020204" pitchFamily="34" charset="0"/>
              </a:rPr>
              <a:t>фейк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pPr marL="628650" marR="1000" algn="just">
              <a:spcBef>
                <a:spcPts val="1200"/>
              </a:spcBef>
            </a:pP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●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Як 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перевірити надійність медіатексту?</a:t>
            </a:r>
          </a:p>
          <a:p>
            <a:pPr marL="628650" marR="1000" algn="just">
              <a:spcBef>
                <a:spcPts val="1200"/>
              </a:spcBef>
            </a:pP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● Як виконати пошук за зображенням у пошуковій системі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Google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uk-U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2043" y="1260947"/>
            <a:ext cx="1414078" cy="13561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C83EE6A-FA18-51FA-B733-8AE3BEB1D8B8}"/>
              </a:ext>
            </a:extLst>
          </p:cNvPr>
          <p:cNvSpPr txBox="1"/>
          <p:nvPr/>
        </p:nvSpPr>
        <p:spPr>
          <a:xfrm>
            <a:off x="1873214" y="6320242"/>
            <a:ext cx="8025184" cy="374571"/>
          </a:xfrm>
          <a:prstGeom prst="roundRect">
            <a:avLst/>
          </a:prstGeom>
          <a:solidFill>
            <a:srgbClr val="75BA02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uk-UA" sz="1600" b="1" dirty="0">
                <a:solidFill>
                  <a:schemeClr val="bg1"/>
                </a:solidFill>
              </a:rPr>
              <a:t>Комп’ютерні мережі </a:t>
            </a:r>
            <a:r>
              <a:rPr lang="uk-UA" sz="1600" b="1" dirty="0">
                <a:solidFill>
                  <a:srgbClr val="000000"/>
                </a:solidFill>
                <a:ea typeface="+mn-lt"/>
                <a:cs typeface="+mn-lt"/>
              </a:rPr>
              <a:t>/</a:t>
            </a:r>
            <a:r>
              <a:rPr lang="uk-UA" sz="1600" b="1" dirty="0">
                <a:solidFill>
                  <a:schemeClr val="bg1"/>
                </a:solidFill>
                <a:ea typeface="+mn-lt"/>
                <a:cs typeface="+mn-lt"/>
              </a:rPr>
              <a:t>  </a:t>
            </a:r>
            <a:r>
              <a:rPr lang="uk-UA" sz="1600" b="1" dirty="0">
                <a:solidFill>
                  <a:schemeClr val="bg1"/>
                </a:solidFill>
              </a:rPr>
              <a:t>Перевірка достовірності даних. Факти та фейки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92153A-02C9-6A54-FD1C-D0273A910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64854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">
            <a:extLst>
              <a:ext uri="{FF2B5EF4-FFF2-40B4-BE49-F238E27FC236}">
                <a16:creationId xmlns:a16="http://schemas.microsoft.com/office/drawing/2014/main" id="{F7904078-94EE-1B0E-BAFD-B234E2B7480B}"/>
              </a:ext>
            </a:extLst>
          </p:cNvPr>
          <p:cNvSpPr txBox="1"/>
          <p:nvPr/>
        </p:nvSpPr>
        <p:spPr>
          <a:xfrm>
            <a:off x="2231169" y="318338"/>
            <a:ext cx="8084406" cy="1077218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>
              <a:defRPr sz="3200" b="1">
                <a:latin typeface="Aptos Narrow"/>
                <a:ea typeface="+mn-lt"/>
                <a:cs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>
                <a:latin typeface="Aptos Narrow"/>
                <a:ea typeface="+mn-lt"/>
                <a:cs typeface="+mn-lt"/>
              </a:rPr>
              <a:t>ПЕРЕВІРКА ДОСТОВІРНОСТІ ДАНИХ. </a:t>
            </a:r>
          </a:p>
          <a:p>
            <a:pPr algn="ctr"/>
            <a:r>
              <a:rPr lang="ru-RU" sz="3200" b="1" dirty="0">
                <a:latin typeface="Aptos Narrow"/>
                <a:ea typeface="+mn-lt"/>
                <a:cs typeface="+mn-lt"/>
              </a:rPr>
              <a:t>ФАКТИ ТА ФЕЙКИ</a:t>
            </a:r>
            <a:endParaRPr lang="uk-UA" sz="3200" b="1" dirty="0">
              <a:latin typeface="Aptos Narrow"/>
              <a:cs typeface="Arial"/>
            </a:endParaRPr>
          </a:p>
        </p:txBody>
      </p:sp>
      <p:pic>
        <p:nvPicPr>
          <p:cNvPr id="3" name="Рисунок 2" descr="Изображение выглядит как черный,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FE335008-3B14-3918-E6AE-477AB5306F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5575" y="423831"/>
            <a:ext cx="1876425" cy="1047749"/>
          </a:xfrm>
          <a:prstGeom prst="rect">
            <a:avLst/>
          </a:prstGeom>
        </p:spPr>
      </p:pic>
      <p:pic>
        <p:nvPicPr>
          <p:cNvPr id="5" name="Рисунок 4" descr="Изображение выглядит как Шрифт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84B32180-4DC6-24B1-E8C6-56B45F0A1BF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43" y="487973"/>
            <a:ext cx="1133475" cy="514350"/>
          </a:xfrm>
          <a:prstGeom prst="rect">
            <a:avLst/>
          </a:prstGeom>
        </p:spPr>
      </p:pic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A2E4C365-81D4-29A2-DF29-5E15129A7A8F}"/>
              </a:ext>
            </a:extLst>
          </p:cNvPr>
          <p:cNvCxnSpPr/>
          <p:nvPr/>
        </p:nvCxnSpPr>
        <p:spPr>
          <a:xfrm>
            <a:off x="2034641" y="1330428"/>
            <a:ext cx="7406639" cy="0"/>
          </a:xfrm>
          <a:prstGeom prst="straightConnector1">
            <a:avLst/>
          </a:prstGeom>
          <a:ln>
            <a:solidFill>
              <a:srgbClr val="75BA0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833FB08-3F8B-8853-A45C-C98740FCF57E}"/>
              </a:ext>
            </a:extLst>
          </p:cNvPr>
          <p:cNvSpPr/>
          <p:nvPr/>
        </p:nvSpPr>
        <p:spPr>
          <a:xfrm>
            <a:off x="-488" y="6155103"/>
            <a:ext cx="12201525" cy="704850"/>
          </a:xfrm>
          <a:prstGeom prst="rect">
            <a:avLst/>
          </a:prstGeom>
          <a:solidFill>
            <a:srgbClr val="75BA0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F64093-C6F1-B9AC-6D16-2B4B33018E24}"/>
              </a:ext>
            </a:extLst>
          </p:cNvPr>
          <p:cNvSpPr txBox="1"/>
          <p:nvPr/>
        </p:nvSpPr>
        <p:spPr>
          <a:xfrm>
            <a:off x="4507454" y="1882083"/>
            <a:ext cx="684264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542925" algn="l"/>
              </a:tabLst>
            </a:pPr>
            <a:r>
              <a:rPr lang="uk-UA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Збираючи дані, потрібно вміти розпізнавати </a:t>
            </a:r>
            <a:r>
              <a:rPr lang="uk-UA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фейки</a:t>
            </a:r>
            <a:r>
              <a:rPr lang="uk-UA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 відрізняти їх від </a:t>
            </a:r>
            <a:r>
              <a:rPr lang="uk-UA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фактів</a:t>
            </a:r>
            <a:r>
              <a:rPr lang="uk-UA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C380E25-D6AA-357F-696D-4050CC5EED21}"/>
              </a:ext>
            </a:extLst>
          </p:cNvPr>
          <p:cNvSpPr txBox="1"/>
          <p:nvPr/>
        </p:nvSpPr>
        <p:spPr>
          <a:xfrm>
            <a:off x="1873214" y="6320242"/>
            <a:ext cx="8025184" cy="374571"/>
          </a:xfrm>
          <a:prstGeom prst="roundRect">
            <a:avLst/>
          </a:prstGeom>
          <a:solidFill>
            <a:srgbClr val="75BA02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uk-UA" sz="1600" b="1" dirty="0">
                <a:solidFill>
                  <a:schemeClr val="bg1"/>
                </a:solidFill>
              </a:rPr>
              <a:t>Комп’ютерні мережі </a:t>
            </a:r>
            <a:r>
              <a:rPr lang="uk-UA" sz="1600" b="1" dirty="0">
                <a:solidFill>
                  <a:srgbClr val="000000"/>
                </a:solidFill>
                <a:ea typeface="+mn-lt"/>
                <a:cs typeface="+mn-lt"/>
              </a:rPr>
              <a:t>/</a:t>
            </a:r>
            <a:r>
              <a:rPr lang="uk-UA" sz="1600" b="1" dirty="0">
                <a:solidFill>
                  <a:schemeClr val="bg1"/>
                </a:solidFill>
                <a:ea typeface="+mn-lt"/>
                <a:cs typeface="+mn-lt"/>
              </a:rPr>
              <a:t>  </a:t>
            </a:r>
            <a:r>
              <a:rPr lang="uk-UA" sz="1600" b="1" dirty="0">
                <a:solidFill>
                  <a:schemeClr val="bg1"/>
                </a:solidFill>
              </a:rPr>
              <a:t>Перевірка достовірності даних. Факти та фейки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8C880F1-688D-7459-4EB2-B8FEC63C73CC}"/>
              </a:ext>
            </a:extLst>
          </p:cNvPr>
          <p:cNvSpPr txBox="1"/>
          <p:nvPr/>
        </p:nvSpPr>
        <p:spPr>
          <a:xfrm>
            <a:off x="824362" y="3440930"/>
            <a:ext cx="1054327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542925" algn="just">
              <a:tabLst>
                <a:tab pos="542925" algn="l"/>
              </a:tabLst>
            </a:pPr>
            <a:r>
              <a:rPr lang="uk-UA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Факт</a:t>
            </a:r>
            <a:r>
              <a:rPr lang="uk-UA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подія, яка відбулася в дійсності, певним чином зафіксована й істинність якої може бути перевірена, чи не викликає сумніву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542925" algn="just">
              <a:tabLst>
                <a:tab pos="542925" algn="l"/>
              </a:tabLst>
            </a:pPr>
            <a:r>
              <a:rPr lang="uk-UA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Фейк</a:t>
            </a:r>
            <a:r>
              <a:rPr lang="uk-UA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uk-UA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англ. </a:t>
            </a:r>
            <a:r>
              <a:rPr lang="en-US" sz="240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fake</a:t>
            </a:r>
            <a:r>
              <a:rPr lang="en-US" sz="2400" b="1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uk-UA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підробка) </a:t>
            </a:r>
            <a:r>
              <a:rPr lang="uk-UA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неправдиві відомості, які розповсюджують між людьми, у тому числі розміщують в Інтернеті.</a:t>
            </a:r>
          </a:p>
          <a:p>
            <a:pPr indent="542925" algn="just">
              <a:tabLst>
                <a:tab pos="542925" algn="l"/>
              </a:tabLst>
            </a:pPr>
            <a:r>
              <a:rPr lang="uk-UA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Перевірка достовірності відомостей отримала назву </a:t>
            </a:r>
            <a:r>
              <a:rPr lang="uk-UA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фактчекінг</a:t>
            </a:r>
            <a:r>
              <a:rPr lang="uk-UA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(англ. </a:t>
            </a:r>
            <a:r>
              <a:rPr lang="en-US" sz="24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 checking </a:t>
            </a:r>
            <a:r>
              <a:rPr lang="uk-UA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перевірка фактів).</a:t>
            </a:r>
            <a:endParaRPr lang="uk-UA" sz="2400" b="0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4FC2388-59D6-7EEA-C935-66C25D5B28F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99" y="1727184"/>
            <a:ext cx="2969809" cy="12992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40249F-06BB-A106-9DBD-63A8B2F2C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7611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">
            <a:extLst>
              <a:ext uri="{FF2B5EF4-FFF2-40B4-BE49-F238E27FC236}">
                <a16:creationId xmlns:a16="http://schemas.microsoft.com/office/drawing/2014/main" id="{F7904078-94EE-1B0E-BAFD-B234E2B7480B}"/>
              </a:ext>
            </a:extLst>
          </p:cNvPr>
          <p:cNvSpPr txBox="1"/>
          <p:nvPr/>
        </p:nvSpPr>
        <p:spPr>
          <a:xfrm>
            <a:off x="2231169" y="318338"/>
            <a:ext cx="8084406" cy="1077218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>
              <a:defRPr sz="3200" b="1">
                <a:latin typeface="Aptos Narrow"/>
                <a:ea typeface="+mn-lt"/>
                <a:cs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>
                <a:latin typeface="Aptos Narrow"/>
                <a:ea typeface="+mn-lt"/>
                <a:cs typeface="+mn-lt"/>
              </a:rPr>
              <a:t>ПЕРЕВІРКА ДОСТОВІРНОСТІ ДАНИХ. </a:t>
            </a:r>
          </a:p>
          <a:p>
            <a:pPr algn="ctr"/>
            <a:r>
              <a:rPr lang="ru-RU" sz="3200" b="1" dirty="0">
                <a:latin typeface="Aptos Narrow"/>
                <a:ea typeface="+mn-lt"/>
                <a:cs typeface="+mn-lt"/>
              </a:rPr>
              <a:t>ФАКТИ ТА ФЕЙКИ</a:t>
            </a:r>
            <a:endParaRPr lang="uk-UA" sz="3200" b="1" dirty="0">
              <a:latin typeface="Aptos Narrow"/>
              <a:cs typeface="Arial"/>
            </a:endParaRPr>
          </a:p>
        </p:txBody>
      </p:sp>
      <p:pic>
        <p:nvPicPr>
          <p:cNvPr id="3" name="Рисунок 2" descr="Изображение выглядит как черный,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FE335008-3B14-3918-E6AE-477AB5306F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5575" y="423831"/>
            <a:ext cx="1876425" cy="1047749"/>
          </a:xfrm>
          <a:prstGeom prst="rect">
            <a:avLst/>
          </a:prstGeom>
        </p:spPr>
      </p:pic>
      <p:pic>
        <p:nvPicPr>
          <p:cNvPr id="5" name="Рисунок 4" descr="Изображение выглядит как Шрифт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84B32180-4DC6-24B1-E8C6-56B45F0A1BF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43" y="487973"/>
            <a:ext cx="1133475" cy="514350"/>
          </a:xfrm>
          <a:prstGeom prst="rect">
            <a:avLst/>
          </a:prstGeom>
        </p:spPr>
      </p:pic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A2E4C365-81D4-29A2-DF29-5E15129A7A8F}"/>
              </a:ext>
            </a:extLst>
          </p:cNvPr>
          <p:cNvCxnSpPr/>
          <p:nvPr/>
        </p:nvCxnSpPr>
        <p:spPr>
          <a:xfrm>
            <a:off x="2034641" y="1330428"/>
            <a:ext cx="7406639" cy="0"/>
          </a:xfrm>
          <a:prstGeom prst="straightConnector1">
            <a:avLst/>
          </a:prstGeom>
          <a:ln>
            <a:solidFill>
              <a:srgbClr val="75BA0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833FB08-3F8B-8853-A45C-C98740FCF57E}"/>
              </a:ext>
            </a:extLst>
          </p:cNvPr>
          <p:cNvSpPr/>
          <p:nvPr/>
        </p:nvSpPr>
        <p:spPr>
          <a:xfrm>
            <a:off x="-488" y="6155103"/>
            <a:ext cx="12201525" cy="704850"/>
          </a:xfrm>
          <a:prstGeom prst="rect">
            <a:avLst/>
          </a:prstGeom>
          <a:solidFill>
            <a:srgbClr val="75BA0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C380E25-D6AA-357F-696D-4050CC5EED21}"/>
              </a:ext>
            </a:extLst>
          </p:cNvPr>
          <p:cNvSpPr txBox="1"/>
          <p:nvPr/>
        </p:nvSpPr>
        <p:spPr>
          <a:xfrm>
            <a:off x="1873214" y="6320242"/>
            <a:ext cx="8025184" cy="374571"/>
          </a:xfrm>
          <a:prstGeom prst="roundRect">
            <a:avLst/>
          </a:prstGeom>
          <a:solidFill>
            <a:srgbClr val="75BA02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uk-UA" sz="1600" b="1" dirty="0">
                <a:solidFill>
                  <a:schemeClr val="bg1"/>
                </a:solidFill>
              </a:rPr>
              <a:t>Комп’ютерні мережі </a:t>
            </a:r>
            <a:r>
              <a:rPr lang="uk-UA" sz="1600" b="1" dirty="0">
                <a:solidFill>
                  <a:srgbClr val="000000"/>
                </a:solidFill>
                <a:ea typeface="+mn-lt"/>
                <a:cs typeface="+mn-lt"/>
              </a:rPr>
              <a:t>/</a:t>
            </a:r>
            <a:r>
              <a:rPr lang="uk-UA" sz="1600" b="1" dirty="0">
                <a:solidFill>
                  <a:schemeClr val="bg1"/>
                </a:solidFill>
                <a:ea typeface="+mn-lt"/>
                <a:cs typeface="+mn-lt"/>
              </a:rPr>
              <a:t>  </a:t>
            </a:r>
            <a:r>
              <a:rPr lang="uk-UA" sz="1600" b="1" dirty="0">
                <a:solidFill>
                  <a:schemeClr val="bg1"/>
                </a:solidFill>
              </a:rPr>
              <a:t>Перевірка достовірності даних. Факти та фейки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96674E-381E-3940-B1B6-599E520D0318}"/>
              </a:ext>
            </a:extLst>
          </p:cNvPr>
          <p:cNvSpPr txBox="1"/>
          <p:nvPr/>
        </p:nvSpPr>
        <p:spPr>
          <a:xfrm>
            <a:off x="368689" y="1779953"/>
            <a:ext cx="99468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b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Дані можуть бути </a:t>
            </a:r>
            <a:r>
              <a:rPr lang="uk-UA" sz="2400" b="1" i="1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недостовірними</a:t>
            </a:r>
            <a:r>
              <a:rPr lang="uk-UA" sz="2400" b="0" i="1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k-UA" sz="2400" b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якщо вони </a:t>
            </a:r>
            <a:r>
              <a:rPr lang="uk-UA" sz="2400" b="1" i="1" u="none" strike="noStrike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застарілі.</a:t>
            </a:r>
            <a:endParaRPr lang="uk-UA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B5C912-91A0-5503-5DA5-53B83EDAAA25}"/>
              </a:ext>
            </a:extLst>
          </p:cNvPr>
          <p:cNvSpPr txBox="1"/>
          <p:nvPr/>
        </p:nvSpPr>
        <p:spPr>
          <a:xfrm>
            <a:off x="4134255" y="2652889"/>
            <a:ext cx="733827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6088" algn="just"/>
            <a:r>
              <a:rPr lang="uk-UA" sz="36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Населення планети Земля складає  </a:t>
            </a:r>
            <a:r>
              <a:rPr lang="uk-UA" sz="36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8 176 706 372 </a:t>
            </a:r>
            <a:r>
              <a:rPr lang="uk-UA" sz="36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особи.</a:t>
            </a:r>
            <a:endParaRPr lang="uk-UA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3367F3-3900-FC71-C786-6DDB2AF0E3A6}"/>
              </a:ext>
            </a:extLst>
          </p:cNvPr>
          <p:cNvSpPr txBox="1"/>
          <p:nvPr/>
        </p:nvSpPr>
        <p:spPr>
          <a:xfrm>
            <a:off x="7303982" y="4169945"/>
            <a:ext cx="44479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6088" algn="just"/>
            <a:r>
              <a:rPr lang="uk-UA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За даними сайту </a:t>
            </a:r>
            <a:r>
              <a:rPr lang="en-US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WORLDOMETER</a:t>
            </a:r>
            <a:r>
              <a:rPr lang="uk-UA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станом на 15.09.2024 р.</a:t>
            </a:r>
            <a:endParaRPr lang="uk-U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54F7867-3ECF-B8A7-7937-2982E4B451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44" y="3508337"/>
            <a:ext cx="3087810" cy="23169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C0E7D1-57C4-50B3-A845-481895E59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1325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">
            <a:extLst>
              <a:ext uri="{FF2B5EF4-FFF2-40B4-BE49-F238E27FC236}">
                <a16:creationId xmlns:a16="http://schemas.microsoft.com/office/drawing/2014/main" id="{F7904078-94EE-1B0E-BAFD-B234E2B7480B}"/>
              </a:ext>
            </a:extLst>
          </p:cNvPr>
          <p:cNvSpPr txBox="1"/>
          <p:nvPr/>
        </p:nvSpPr>
        <p:spPr>
          <a:xfrm>
            <a:off x="2231169" y="318338"/>
            <a:ext cx="8084406" cy="1077218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>
              <a:defRPr sz="3200" b="1">
                <a:latin typeface="Aptos Narrow"/>
                <a:ea typeface="+mn-lt"/>
                <a:cs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>
                <a:latin typeface="Aptos Narrow"/>
                <a:ea typeface="+mn-lt"/>
                <a:cs typeface="+mn-lt"/>
              </a:rPr>
              <a:t>ПЕРЕВІРКА ДОСТОВІРНОСТІ ДАНИХ. </a:t>
            </a:r>
          </a:p>
          <a:p>
            <a:pPr algn="ctr"/>
            <a:r>
              <a:rPr lang="ru-RU" sz="3200" b="1" dirty="0">
                <a:latin typeface="Aptos Narrow"/>
                <a:ea typeface="+mn-lt"/>
                <a:cs typeface="+mn-lt"/>
              </a:rPr>
              <a:t>ФАКТИ ТА ФЕЙКИ</a:t>
            </a:r>
            <a:endParaRPr lang="uk-UA" sz="3200" b="1" dirty="0">
              <a:latin typeface="Aptos Narrow"/>
              <a:cs typeface="Arial"/>
            </a:endParaRPr>
          </a:p>
        </p:txBody>
      </p:sp>
      <p:pic>
        <p:nvPicPr>
          <p:cNvPr id="3" name="Рисунок 2" descr="Изображение выглядит как черный,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FE335008-3B14-3918-E6AE-477AB5306F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5575" y="423831"/>
            <a:ext cx="1876425" cy="1047749"/>
          </a:xfrm>
          <a:prstGeom prst="rect">
            <a:avLst/>
          </a:prstGeom>
        </p:spPr>
      </p:pic>
      <p:pic>
        <p:nvPicPr>
          <p:cNvPr id="5" name="Рисунок 4" descr="Изображение выглядит как Шрифт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84B32180-4DC6-24B1-E8C6-56B45F0A1BF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43" y="487973"/>
            <a:ext cx="1133475" cy="514350"/>
          </a:xfrm>
          <a:prstGeom prst="rect">
            <a:avLst/>
          </a:prstGeom>
        </p:spPr>
      </p:pic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A2E4C365-81D4-29A2-DF29-5E15129A7A8F}"/>
              </a:ext>
            </a:extLst>
          </p:cNvPr>
          <p:cNvCxnSpPr/>
          <p:nvPr/>
        </p:nvCxnSpPr>
        <p:spPr>
          <a:xfrm>
            <a:off x="2034641" y="1330428"/>
            <a:ext cx="7406639" cy="0"/>
          </a:xfrm>
          <a:prstGeom prst="straightConnector1">
            <a:avLst/>
          </a:prstGeom>
          <a:ln>
            <a:solidFill>
              <a:srgbClr val="75BA0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833FB08-3F8B-8853-A45C-C98740FCF57E}"/>
              </a:ext>
            </a:extLst>
          </p:cNvPr>
          <p:cNvSpPr/>
          <p:nvPr/>
        </p:nvSpPr>
        <p:spPr>
          <a:xfrm>
            <a:off x="-488" y="6155103"/>
            <a:ext cx="12201525" cy="704850"/>
          </a:xfrm>
          <a:prstGeom prst="rect">
            <a:avLst/>
          </a:prstGeom>
          <a:solidFill>
            <a:srgbClr val="75BA0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C380E25-D6AA-357F-696D-4050CC5EED21}"/>
              </a:ext>
            </a:extLst>
          </p:cNvPr>
          <p:cNvSpPr txBox="1"/>
          <p:nvPr/>
        </p:nvSpPr>
        <p:spPr>
          <a:xfrm>
            <a:off x="1873214" y="6320242"/>
            <a:ext cx="8025184" cy="374571"/>
          </a:xfrm>
          <a:prstGeom prst="roundRect">
            <a:avLst/>
          </a:prstGeom>
          <a:solidFill>
            <a:srgbClr val="75BA02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uk-UA" sz="1600" b="1" dirty="0">
                <a:solidFill>
                  <a:schemeClr val="bg1"/>
                </a:solidFill>
              </a:rPr>
              <a:t>Комп’ютерні мережі </a:t>
            </a:r>
            <a:r>
              <a:rPr lang="uk-UA" sz="1600" b="1" dirty="0">
                <a:solidFill>
                  <a:srgbClr val="000000"/>
                </a:solidFill>
                <a:ea typeface="+mn-lt"/>
                <a:cs typeface="+mn-lt"/>
              </a:rPr>
              <a:t>/</a:t>
            </a:r>
            <a:r>
              <a:rPr lang="uk-UA" sz="1600" b="1" dirty="0">
                <a:solidFill>
                  <a:schemeClr val="bg1"/>
                </a:solidFill>
                <a:ea typeface="+mn-lt"/>
                <a:cs typeface="+mn-lt"/>
              </a:rPr>
              <a:t>  </a:t>
            </a:r>
            <a:r>
              <a:rPr lang="uk-UA" sz="1600" b="1" dirty="0">
                <a:solidFill>
                  <a:schemeClr val="bg1"/>
                </a:solidFill>
              </a:rPr>
              <a:t>Перевірка достовірності даних. Факти та фейки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96674E-381E-3940-B1B6-599E520D0318}"/>
              </a:ext>
            </a:extLst>
          </p:cNvPr>
          <p:cNvSpPr txBox="1"/>
          <p:nvPr/>
        </p:nvSpPr>
        <p:spPr>
          <a:xfrm>
            <a:off x="368689" y="1779953"/>
            <a:ext cx="994688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b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Дані можуть бути </a:t>
            </a:r>
            <a:r>
              <a:rPr lang="uk-UA" sz="2400" b="1" i="1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недостовірними</a:t>
            </a:r>
            <a:r>
              <a:rPr lang="uk-UA" sz="2400" b="0" i="1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k-UA" sz="2400" b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якщо вони </a:t>
            </a:r>
            <a:r>
              <a:rPr lang="uk-UA" sz="2400" b="1" i="1" u="none" strike="noStrike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не відповідають сучасним науковим поглядам.</a:t>
            </a:r>
            <a:endParaRPr lang="uk-UA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3367F3-3900-FC71-C786-6DDB2AF0E3A6}"/>
              </a:ext>
            </a:extLst>
          </p:cNvPr>
          <p:cNvSpPr txBox="1"/>
          <p:nvPr/>
        </p:nvSpPr>
        <p:spPr>
          <a:xfrm>
            <a:off x="503541" y="5608791"/>
            <a:ext cx="49135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Форма Землі згідно з віруваннями індуїзму.</a:t>
            </a:r>
            <a:endParaRPr lang="uk-U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1A3722C-17FC-E9F1-21F0-B22DD6D34CE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280" y="2702790"/>
            <a:ext cx="3606105" cy="28247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557D28B-34D2-CF29-62AE-F62A35F9C47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1464" y="2752101"/>
            <a:ext cx="2896643" cy="28284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C986761-6C52-9F59-AF94-559ADC366559}"/>
              </a:ext>
            </a:extLst>
          </p:cNvPr>
          <p:cNvSpPr txBox="1"/>
          <p:nvPr/>
        </p:nvSpPr>
        <p:spPr>
          <a:xfrm>
            <a:off x="6095999" y="5644620"/>
            <a:ext cx="52332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Фото</a:t>
            </a:r>
            <a:r>
              <a:rPr lang="uk-UA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Землі з космосу згідно з даними </a:t>
            </a:r>
            <a:r>
              <a:rPr lang="en-US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NASA</a:t>
            </a:r>
            <a:r>
              <a:rPr lang="uk-UA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uk-U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9AA26C-ABA0-86BA-BD72-1AB019654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62611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">
            <a:extLst>
              <a:ext uri="{FF2B5EF4-FFF2-40B4-BE49-F238E27FC236}">
                <a16:creationId xmlns:a16="http://schemas.microsoft.com/office/drawing/2014/main" id="{F7904078-94EE-1B0E-BAFD-B234E2B7480B}"/>
              </a:ext>
            </a:extLst>
          </p:cNvPr>
          <p:cNvSpPr txBox="1"/>
          <p:nvPr/>
        </p:nvSpPr>
        <p:spPr>
          <a:xfrm>
            <a:off x="2231169" y="318338"/>
            <a:ext cx="8084406" cy="1077218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>
              <a:defRPr sz="3200" b="1">
                <a:latin typeface="Aptos Narrow"/>
                <a:ea typeface="+mn-lt"/>
                <a:cs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>
                <a:latin typeface="Aptos Narrow"/>
                <a:ea typeface="+mn-lt"/>
                <a:cs typeface="+mn-lt"/>
              </a:rPr>
              <a:t>ПЕРЕВІРКА ДОСТОВІРНОСТІ ДАНИХ. </a:t>
            </a:r>
          </a:p>
          <a:p>
            <a:pPr algn="ctr"/>
            <a:r>
              <a:rPr lang="ru-RU" sz="3200" b="1" dirty="0">
                <a:latin typeface="Aptos Narrow"/>
                <a:ea typeface="+mn-lt"/>
                <a:cs typeface="+mn-lt"/>
              </a:rPr>
              <a:t>ФАКТИ ТА ФЕЙКИ</a:t>
            </a:r>
            <a:endParaRPr lang="uk-UA" sz="3200" b="1" dirty="0">
              <a:latin typeface="Aptos Narrow"/>
              <a:cs typeface="Arial"/>
            </a:endParaRPr>
          </a:p>
        </p:txBody>
      </p:sp>
      <p:pic>
        <p:nvPicPr>
          <p:cNvPr id="3" name="Рисунок 2" descr="Изображение выглядит как черный,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FE335008-3B14-3918-E6AE-477AB5306F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5575" y="423831"/>
            <a:ext cx="1876425" cy="1047749"/>
          </a:xfrm>
          <a:prstGeom prst="rect">
            <a:avLst/>
          </a:prstGeom>
        </p:spPr>
      </p:pic>
      <p:pic>
        <p:nvPicPr>
          <p:cNvPr id="5" name="Рисунок 4" descr="Изображение выглядит как Шрифт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84B32180-4DC6-24B1-E8C6-56B45F0A1BF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43" y="487973"/>
            <a:ext cx="1133475" cy="514350"/>
          </a:xfrm>
          <a:prstGeom prst="rect">
            <a:avLst/>
          </a:prstGeom>
        </p:spPr>
      </p:pic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A2E4C365-81D4-29A2-DF29-5E15129A7A8F}"/>
              </a:ext>
            </a:extLst>
          </p:cNvPr>
          <p:cNvCxnSpPr/>
          <p:nvPr/>
        </p:nvCxnSpPr>
        <p:spPr>
          <a:xfrm>
            <a:off x="2034641" y="1330428"/>
            <a:ext cx="7406639" cy="0"/>
          </a:xfrm>
          <a:prstGeom prst="straightConnector1">
            <a:avLst/>
          </a:prstGeom>
          <a:ln>
            <a:solidFill>
              <a:srgbClr val="75BA0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833FB08-3F8B-8853-A45C-C98740FCF57E}"/>
              </a:ext>
            </a:extLst>
          </p:cNvPr>
          <p:cNvSpPr/>
          <p:nvPr/>
        </p:nvSpPr>
        <p:spPr>
          <a:xfrm>
            <a:off x="-488" y="6155103"/>
            <a:ext cx="12201525" cy="704850"/>
          </a:xfrm>
          <a:prstGeom prst="rect">
            <a:avLst/>
          </a:prstGeom>
          <a:solidFill>
            <a:srgbClr val="75BA0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C380E25-D6AA-357F-696D-4050CC5EED21}"/>
              </a:ext>
            </a:extLst>
          </p:cNvPr>
          <p:cNvSpPr txBox="1"/>
          <p:nvPr/>
        </p:nvSpPr>
        <p:spPr>
          <a:xfrm>
            <a:off x="1873214" y="6320242"/>
            <a:ext cx="8025184" cy="374571"/>
          </a:xfrm>
          <a:prstGeom prst="roundRect">
            <a:avLst/>
          </a:prstGeom>
          <a:solidFill>
            <a:srgbClr val="75BA02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uk-UA" sz="1600" b="1" dirty="0">
                <a:solidFill>
                  <a:schemeClr val="bg1"/>
                </a:solidFill>
              </a:rPr>
              <a:t>Комп’ютерні мережі </a:t>
            </a:r>
            <a:r>
              <a:rPr lang="uk-UA" sz="1600" b="1" dirty="0">
                <a:solidFill>
                  <a:srgbClr val="000000"/>
                </a:solidFill>
                <a:ea typeface="+mn-lt"/>
                <a:cs typeface="+mn-lt"/>
              </a:rPr>
              <a:t>/</a:t>
            </a:r>
            <a:r>
              <a:rPr lang="uk-UA" sz="1600" b="1" dirty="0">
                <a:solidFill>
                  <a:schemeClr val="bg1"/>
                </a:solidFill>
                <a:ea typeface="+mn-lt"/>
                <a:cs typeface="+mn-lt"/>
              </a:rPr>
              <a:t>  </a:t>
            </a:r>
            <a:r>
              <a:rPr lang="uk-UA" sz="1600" b="1" dirty="0">
                <a:solidFill>
                  <a:schemeClr val="bg1"/>
                </a:solidFill>
              </a:rPr>
              <a:t>Перевірка достовірності даних. Факти та фейки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96674E-381E-3940-B1B6-599E520D0318}"/>
              </a:ext>
            </a:extLst>
          </p:cNvPr>
          <p:cNvSpPr txBox="1"/>
          <p:nvPr/>
        </p:nvSpPr>
        <p:spPr>
          <a:xfrm>
            <a:off x="368689" y="1779953"/>
            <a:ext cx="99468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b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Дані можуть бути </a:t>
            </a:r>
            <a:r>
              <a:rPr lang="uk-UA" sz="2400" b="1" i="1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недостовірними</a:t>
            </a:r>
            <a:r>
              <a:rPr lang="uk-UA" sz="2400" b="0" i="1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k-UA" sz="2400" b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якщо вони </a:t>
            </a:r>
            <a:r>
              <a:rPr lang="uk-UA" sz="2400" b="1" i="1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неповні.</a:t>
            </a:r>
            <a:endParaRPr lang="uk-UA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3367F3-3900-FC71-C786-6DDB2AF0E3A6}"/>
              </a:ext>
            </a:extLst>
          </p:cNvPr>
          <p:cNvSpPr txBox="1"/>
          <p:nvPr/>
        </p:nvSpPr>
        <p:spPr>
          <a:xfrm>
            <a:off x="4002868" y="2525772"/>
            <a:ext cx="49135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Адреса отримувача: </a:t>
            </a:r>
          </a:p>
          <a:p>
            <a:pPr algn="just"/>
            <a:r>
              <a:rPr lang="uk-UA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м. Київ, Петренку Івану Степановичу</a:t>
            </a:r>
            <a:endParaRPr lang="uk-U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C986761-6C52-9F59-AF94-559ADC366559}"/>
              </a:ext>
            </a:extLst>
          </p:cNvPr>
          <p:cNvSpPr txBox="1"/>
          <p:nvPr/>
        </p:nvSpPr>
        <p:spPr>
          <a:xfrm>
            <a:off x="5520016" y="3960841"/>
            <a:ext cx="512923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Адреса отримувача:</a:t>
            </a:r>
          </a:p>
          <a:p>
            <a:pPr algn="just"/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вул. Перемоги, буд. 1, с. Щасливе, Чугуївський район, Харківська область, 63505, Дмитренко Ірині Петрівні</a:t>
            </a:r>
            <a:endParaRPr lang="uk-UA" sz="24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98802E2-40F8-5604-81EF-08EC58DF096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98" y="2549991"/>
            <a:ext cx="2244031" cy="26111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85CFCE-D851-EAAE-185F-14ABA70D6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0809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">
            <a:extLst>
              <a:ext uri="{FF2B5EF4-FFF2-40B4-BE49-F238E27FC236}">
                <a16:creationId xmlns:a16="http://schemas.microsoft.com/office/drawing/2014/main" id="{F7904078-94EE-1B0E-BAFD-B234E2B7480B}"/>
              </a:ext>
            </a:extLst>
          </p:cNvPr>
          <p:cNvSpPr txBox="1"/>
          <p:nvPr/>
        </p:nvSpPr>
        <p:spPr>
          <a:xfrm>
            <a:off x="2231169" y="318338"/>
            <a:ext cx="8084406" cy="1077218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>
              <a:defRPr sz="3200" b="1">
                <a:latin typeface="Aptos Narrow"/>
                <a:ea typeface="+mn-lt"/>
                <a:cs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>
                <a:latin typeface="Aptos Narrow"/>
                <a:ea typeface="+mn-lt"/>
                <a:cs typeface="+mn-lt"/>
              </a:rPr>
              <a:t>ПЕРЕВІРКА ДОСТОВІРНОСТІ ДАНИХ. </a:t>
            </a:r>
          </a:p>
          <a:p>
            <a:pPr algn="ctr"/>
            <a:r>
              <a:rPr lang="ru-RU" sz="3200" b="1" dirty="0">
                <a:latin typeface="Aptos Narrow"/>
                <a:ea typeface="+mn-lt"/>
                <a:cs typeface="+mn-lt"/>
              </a:rPr>
              <a:t>ФАКТИ ТА ФЕЙКИ</a:t>
            </a:r>
            <a:endParaRPr lang="uk-UA" sz="3200" b="1" dirty="0">
              <a:latin typeface="Aptos Narrow"/>
              <a:cs typeface="Arial"/>
            </a:endParaRPr>
          </a:p>
        </p:txBody>
      </p:sp>
      <p:pic>
        <p:nvPicPr>
          <p:cNvPr id="3" name="Рисунок 2" descr="Изображение выглядит как черный,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FE335008-3B14-3918-E6AE-477AB5306F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5575" y="423831"/>
            <a:ext cx="1876425" cy="1047749"/>
          </a:xfrm>
          <a:prstGeom prst="rect">
            <a:avLst/>
          </a:prstGeom>
        </p:spPr>
      </p:pic>
      <p:pic>
        <p:nvPicPr>
          <p:cNvPr id="5" name="Рисунок 4" descr="Изображение выглядит как Шрифт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84B32180-4DC6-24B1-E8C6-56B45F0A1BF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43" y="487973"/>
            <a:ext cx="1133475" cy="514350"/>
          </a:xfrm>
          <a:prstGeom prst="rect">
            <a:avLst/>
          </a:prstGeom>
        </p:spPr>
      </p:pic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A2E4C365-81D4-29A2-DF29-5E15129A7A8F}"/>
              </a:ext>
            </a:extLst>
          </p:cNvPr>
          <p:cNvCxnSpPr/>
          <p:nvPr/>
        </p:nvCxnSpPr>
        <p:spPr>
          <a:xfrm>
            <a:off x="2034641" y="1330428"/>
            <a:ext cx="7406639" cy="0"/>
          </a:xfrm>
          <a:prstGeom prst="straightConnector1">
            <a:avLst/>
          </a:prstGeom>
          <a:ln>
            <a:solidFill>
              <a:srgbClr val="75BA0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833FB08-3F8B-8853-A45C-C98740FCF57E}"/>
              </a:ext>
            </a:extLst>
          </p:cNvPr>
          <p:cNvSpPr/>
          <p:nvPr/>
        </p:nvSpPr>
        <p:spPr>
          <a:xfrm>
            <a:off x="-488" y="6155103"/>
            <a:ext cx="12201525" cy="704850"/>
          </a:xfrm>
          <a:prstGeom prst="rect">
            <a:avLst/>
          </a:prstGeom>
          <a:solidFill>
            <a:srgbClr val="75BA0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F64093-C6F1-B9AC-6D16-2B4B33018E24}"/>
              </a:ext>
            </a:extLst>
          </p:cNvPr>
          <p:cNvSpPr txBox="1"/>
          <p:nvPr/>
        </p:nvSpPr>
        <p:spPr>
          <a:xfrm>
            <a:off x="674200" y="5114853"/>
            <a:ext cx="4508204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tabLst>
                <a:tab pos="542925" algn="l"/>
              </a:tabLst>
            </a:pPr>
            <a:r>
              <a:rPr lang="uk-UA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Росія не нападала на Україну.</a:t>
            </a:r>
            <a:endParaRPr lang="uk-UA" sz="2400" b="0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C380E25-D6AA-357F-696D-4050CC5EED21}"/>
              </a:ext>
            </a:extLst>
          </p:cNvPr>
          <p:cNvSpPr txBox="1"/>
          <p:nvPr/>
        </p:nvSpPr>
        <p:spPr>
          <a:xfrm>
            <a:off x="1873214" y="6320242"/>
            <a:ext cx="8025184" cy="374571"/>
          </a:xfrm>
          <a:prstGeom prst="roundRect">
            <a:avLst/>
          </a:prstGeom>
          <a:solidFill>
            <a:srgbClr val="75BA02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uk-UA" sz="1600" b="1" dirty="0">
                <a:solidFill>
                  <a:schemeClr val="bg1"/>
                </a:solidFill>
              </a:rPr>
              <a:t>Комп’ютерні мережі </a:t>
            </a:r>
            <a:r>
              <a:rPr lang="uk-UA" sz="1600" b="1" dirty="0">
                <a:solidFill>
                  <a:srgbClr val="000000"/>
                </a:solidFill>
                <a:ea typeface="+mn-lt"/>
                <a:cs typeface="+mn-lt"/>
              </a:rPr>
              <a:t>/</a:t>
            </a:r>
            <a:r>
              <a:rPr lang="uk-UA" sz="1600" b="1" dirty="0">
                <a:solidFill>
                  <a:schemeClr val="bg1"/>
                </a:solidFill>
                <a:ea typeface="+mn-lt"/>
                <a:cs typeface="+mn-lt"/>
              </a:rPr>
              <a:t>  </a:t>
            </a:r>
            <a:r>
              <a:rPr lang="uk-UA" sz="1600" b="1" dirty="0">
                <a:solidFill>
                  <a:schemeClr val="bg1"/>
                </a:solidFill>
              </a:rPr>
              <a:t>Перевірка достовірності даних. Факти та фейки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96674E-381E-3940-B1B6-599E520D0318}"/>
              </a:ext>
            </a:extLst>
          </p:cNvPr>
          <p:cNvSpPr txBox="1"/>
          <p:nvPr/>
        </p:nvSpPr>
        <p:spPr>
          <a:xfrm>
            <a:off x="368689" y="1507657"/>
            <a:ext cx="95297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b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Дані можуть бути </a:t>
            </a:r>
            <a:r>
              <a:rPr lang="uk-UA" sz="2400" b="1" i="1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недостовірними</a:t>
            </a:r>
            <a:r>
              <a:rPr lang="uk-UA" sz="2400" b="0" i="1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k-UA" sz="2400" b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якщо вони </a:t>
            </a:r>
            <a:r>
              <a:rPr lang="uk-UA" sz="2400" b="1" i="1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неправдиві:</a:t>
            </a:r>
            <a:r>
              <a:rPr lang="uk-UA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uk-U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8C880F1-688D-7459-4EB2-B8FEC63C73CC}"/>
              </a:ext>
            </a:extLst>
          </p:cNvPr>
          <p:cNvSpPr txBox="1"/>
          <p:nvPr/>
        </p:nvSpPr>
        <p:spPr>
          <a:xfrm>
            <a:off x="6458662" y="2363203"/>
            <a:ext cx="525676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542925" algn="l"/>
              </a:tabLst>
            </a:pPr>
            <a:r>
              <a:rPr lang="uk-UA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Американці не висаджувалися на Місяць у 1969 році.</a:t>
            </a:r>
            <a:endParaRPr lang="uk-UA" sz="2400" b="0" i="0" u="none" strike="noStrike" baseline="0" dirty="0">
              <a:solidFill>
                <a:srgbClr val="000000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572A14D-4A0D-FC72-C5F7-94729A8E790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4200" y="2235820"/>
            <a:ext cx="4249019" cy="28255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3305DB3-241F-3D97-0C8E-5EF06FC6F30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326" y="3325544"/>
            <a:ext cx="4531443" cy="25474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ED965F2E-36AF-EB17-96E2-A496BA14B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11419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">
            <a:extLst>
              <a:ext uri="{FF2B5EF4-FFF2-40B4-BE49-F238E27FC236}">
                <a16:creationId xmlns:a16="http://schemas.microsoft.com/office/drawing/2014/main" id="{F7904078-94EE-1B0E-BAFD-B234E2B7480B}"/>
              </a:ext>
            </a:extLst>
          </p:cNvPr>
          <p:cNvSpPr txBox="1"/>
          <p:nvPr/>
        </p:nvSpPr>
        <p:spPr>
          <a:xfrm>
            <a:off x="2231169" y="318338"/>
            <a:ext cx="8084406" cy="1077218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>
              <a:defRPr sz="3200" b="1">
                <a:latin typeface="Aptos Narrow"/>
                <a:ea typeface="+mn-lt"/>
                <a:cs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>
                <a:latin typeface="Aptos Narrow"/>
                <a:ea typeface="+mn-lt"/>
                <a:cs typeface="+mn-lt"/>
              </a:rPr>
              <a:t>ПЕРЕВІРКА ДОСТОВІРНОСТІ ДАНИХ. </a:t>
            </a:r>
          </a:p>
          <a:p>
            <a:pPr algn="ctr"/>
            <a:r>
              <a:rPr lang="ru-RU" sz="3200" b="1" dirty="0">
                <a:latin typeface="Aptos Narrow"/>
                <a:ea typeface="+mn-lt"/>
                <a:cs typeface="+mn-lt"/>
              </a:rPr>
              <a:t>ФАКТИ ТА ФЕЙКИ</a:t>
            </a:r>
            <a:endParaRPr lang="uk-UA" sz="3200" b="1" dirty="0">
              <a:latin typeface="Aptos Narrow"/>
              <a:cs typeface="Arial"/>
            </a:endParaRPr>
          </a:p>
        </p:txBody>
      </p:sp>
      <p:pic>
        <p:nvPicPr>
          <p:cNvPr id="3" name="Рисунок 2" descr="Изображение выглядит как черный,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FE335008-3B14-3918-E6AE-477AB5306F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5575" y="423831"/>
            <a:ext cx="1876425" cy="1047749"/>
          </a:xfrm>
          <a:prstGeom prst="rect">
            <a:avLst/>
          </a:prstGeom>
        </p:spPr>
      </p:pic>
      <p:pic>
        <p:nvPicPr>
          <p:cNvPr id="5" name="Рисунок 4" descr="Изображение выглядит как Шрифт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84B32180-4DC6-24B1-E8C6-56B45F0A1BF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43" y="487973"/>
            <a:ext cx="1133475" cy="514350"/>
          </a:xfrm>
          <a:prstGeom prst="rect">
            <a:avLst/>
          </a:prstGeom>
        </p:spPr>
      </p:pic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A2E4C365-81D4-29A2-DF29-5E15129A7A8F}"/>
              </a:ext>
            </a:extLst>
          </p:cNvPr>
          <p:cNvCxnSpPr/>
          <p:nvPr/>
        </p:nvCxnSpPr>
        <p:spPr>
          <a:xfrm>
            <a:off x="2034641" y="1330428"/>
            <a:ext cx="7406639" cy="0"/>
          </a:xfrm>
          <a:prstGeom prst="straightConnector1">
            <a:avLst/>
          </a:prstGeom>
          <a:ln>
            <a:solidFill>
              <a:srgbClr val="75BA0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833FB08-3F8B-8853-A45C-C98740FCF57E}"/>
              </a:ext>
            </a:extLst>
          </p:cNvPr>
          <p:cNvSpPr/>
          <p:nvPr/>
        </p:nvSpPr>
        <p:spPr>
          <a:xfrm>
            <a:off x="-488" y="6155103"/>
            <a:ext cx="12201525" cy="704850"/>
          </a:xfrm>
          <a:prstGeom prst="rect">
            <a:avLst/>
          </a:prstGeom>
          <a:solidFill>
            <a:srgbClr val="75BA0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C380E25-D6AA-357F-696D-4050CC5EED21}"/>
              </a:ext>
            </a:extLst>
          </p:cNvPr>
          <p:cNvSpPr txBox="1"/>
          <p:nvPr/>
        </p:nvSpPr>
        <p:spPr>
          <a:xfrm>
            <a:off x="1873214" y="6320242"/>
            <a:ext cx="8025184" cy="374571"/>
          </a:xfrm>
          <a:prstGeom prst="roundRect">
            <a:avLst/>
          </a:prstGeom>
          <a:solidFill>
            <a:srgbClr val="75BA02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uk-UA" sz="1600" b="1" dirty="0">
                <a:solidFill>
                  <a:schemeClr val="bg1"/>
                </a:solidFill>
              </a:rPr>
              <a:t>Комп’ютерні мережі </a:t>
            </a:r>
            <a:r>
              <a:rPr lang="uk-UA" sz="1600" b="1" dirty="0">
                <a:solidFill>
                  <a:srgbClr val="000000"/>
                </a:solidFill>
                <a:ea typeface="+mn-lt"/>
                <a:cs typeface="+mn-lt"/>
              </a:rPr>
              <a:t>/</a:t>
            </a:r>
            <a:r>
              <a:rPr lang="uk-UA" sz="1600" b="1" dirty="0">
                <a:solidFill>
                  <a:schemeClr val="bg1"/>
                </a:solidFill>
                <a:ea typeface="+mn-lt"/>
                <a:cs typeface="+mn-lt"/>
              </a:rPr>
              <a:t>  </a:t>
            </a:r>
            <a:r>
              <a:rPr lang="uk-UA" sz="1600" b="1" dirty="0">
                <a:solidFill>
                  <a:schemeClr val="bg1"/>
                </a:solidFill>
              </a:rPr>
              <a:t>Перевірка достовірності даних. Факти та фейки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96674E-381E-3940-B1B6-599E520D0318}"/>
              </a:ext>
            </a:extLst>
          </p:cNvPr>
          <p:cNvSpPr txBox="1"/>
          <p:nvPr/>
        </p:nvSpPr>
        <p:spPr>
          <a:xfrm>
            <a:off x="403419" y="1533370"/>
            <a:ext cx="1138516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b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Щоб переконатися в достовірності відомостей, знайдених в Інтернеті:</a:t>
            </a:r>
            <a:endParaRPr lang="uk-UA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3367F3-3900-FC71-C786-6DDB2AF0E3A6}"/>
              </a:ext>
            </a:extLst>
          </p:cNvPr>
          <p:cNvSpPr txBox="1"/>
          <p:nvPr/>
        </p:nvSpPr>
        <p:spPr>
          <a:xfrm>
            <a:off x="1399821" y="2190913"/>
            <a:ext cx="10101791" cy="3877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1200"/>
              </a:spcAft>
              <a:buClr>
                <a:srgbClr val="06931A"/>
              </a:buClr>
              <a:buSzPct val="150000"/>
              <a:buFont typeface="Symbol" panose="05050102010706020507" pitchFamily="18" charset="2"/>
              <a:buChar char=""/>
            </a:pP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перевіряйте знайдені відомості щонайменше у </a:t>
            </a:r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трьох різних джерелах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 algn="just">
              <a:spcAft>
                <a:spcPts val="1200"/>
              </a:spcAft>
              <a:buClr>
                <a:srgbClr val="06931A"/>
              </a:buClr>
              <a:buSzPct val="150000"/>
              <a:buFont typeface="Symbol" panose="05050102010706020507" pitchFamily="18" charset="2"/>
              <a:buChar char=""/>
            </a:pP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аналізуйте, з якого джерела отримано відомості. Якщо матеріали ви отримали </a:t>
            </a:r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із сайту офіційної організації 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– цим даним зазвичай можна довіряти;</a:t>
            </a:r>
          </a:p>
          <a:p>
            <a:pPr marL="285750" indent="-285750" algn="just">
              <a:spcAft>
                <a:spcPts val="1200"/>
              </a:spcAft>
              <a:buClr>
                <a:srgbClr val="06931A"/>
              </a:buClr>
              <a:buSzPct val="150000"/>
              <a:buFont typeface="Symbol" panose="05050102010706020507" pitchFamily="18" charset="2"/>
              <a:buChar char=""/>
            </a:pP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з’ясовуйте, чи наведено </a:t>
            </a:r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відомості про автора 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знайдених вами матеріалів і чи є він фахівцем з питання, яке ви вивчаєте;</a:t>
            </a:r>
          </a:p>
          <a:p>
            <a:pPr marL="285750" indent="-285750" algn="just">
              <a:spcAft>
                <a:spcPts val="1200"/>
              </a:spcAft>
              <a:buClr>
                <a:srgbClr val="06931A"/>
              </a:buClr>
              <a:buSzPct val="150000"/>
              <a:buFont typeface="Symbol" panose="05050102010706020507" pitchFamily="18" charset="2"/>
              <a:buChar char=""/>
            </a:pP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перевіряйте </a:t>
            </a:r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дату публікації 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або останнього оновлення матеріалів на сайті. Можливо, відомості, які ви знайшли, уже застарілі.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21F087-2A6B-C500-5F75-3A98206D2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72045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">
            <a:extLst>
              <a:ext uri="{FF2B5EF4-FFF2-40B4-BE49-F238E27FC236}">
                <a16:creationId xmlns:a16="http://schemas.microsoft.com/office/drawing/2014/main" id="{F7904078-94EE-1B0E-BAFD-B234E2B7480B}"/>
              </a:ext>
            </a:extLst>
          </p:cNvPr>
          <p:cNvSpPr txBox="1"/>
          <p:nvPr/>
        </p:nvSpPr>
        <p:spPr>
          <a:xfrm>
            <a:off x="2231169" y="318338"/>
            <a:ext cx="8084406" cy="1077218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>
              <a:defRPr sz="3200" b="1">
                <a:latin typeface="Aptos Narrow"/>
                <a:ea typeface="+mn-lt"/>
                <a:cs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>
                <a:latin typeface="Aptos Narrow"/>
                <a:ea typeface="+mn-lt"/>
                <a:cs typeface="+mn-lt"/>
              </a:rPr>
              <a:t>ПЕРЕВІРКА ДОСТОВІРНОСТІ ДАНИХ. </a:t>
            </a:r>
          </a:p>
          <a:p>
            <a:pPr algn="ctr"/>
            <a:r>
              <a:rPr lang="ru-RU" sz="3200" b="1" dirty="0">
                <a:latin typeface="Aptos Narrow"/>
                <a:ea typeface="+mn-lt"/>
                <a:cs typeface="+mn-lt"/>
              </a:rPr>
              <a:t>ФАКТИ ТА ФЕЙКИ</a:t>
            </a:r>
            <a:endParaRPr lang="uk-UA" sz="3200" b="1" dirty="0">
              <a:latin typeface="Aptos Narrow"/>
              <a:cs typeface="Arial"/>
            </a:endParaRPr>
          </a:p>
        </p:txBody>
      </p:sp>
      <p:pic>
        <p:nvPicPr>
          <p:cNvPr id="3" name="Рисунок 2" descr="Изображение выглядит как черный,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FE335008-3B14-3918-E6AE-477AB5306F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5575" y="423831"/>
            <a:ext cx="1876425" cy="1047749"/>
          </a:xfrm>
          <a:prstGeom prst="rect">
            <a:avLst/>
          </a:prstGeom>
        </p:spPr>
      </p:pic>
      <p:pic>
        <p:nvPicPr>
          <p:cNvPr id="5" name="Рисунок 4" descr="Изображение выглядит как Шрифт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84B32180-4DC6-24B1-E8C6-56B45F0A1BF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43" y="487973"/>
            <a:ext cx="1133475" cy="514350"/>
          </a:xfrm>
          <a:prstGeom prst="rect">
            <a:avLst/>
          </a:prstGeom>
        </p:spPr>
      </p:pic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A2E4C365-81D4-29A2-DF29-5E15129A7A8F}"/>
              </a:ext>
            </a:extLst>
          </p:cNvPr>
          <p:cNvCxnSpPr/>
          <p:nvPr/>
        </p:nvCxnSpPr>
        <p:spPr>
          <a:xfrm>
            <a:off x="2034641" y="1330428"/>
            <a:ext cx="7406639" cy="0"/>
          </a:xfrm>
          <a:prstGeom prst="straightConnector1">
            <a:avLst/>
          </a:prstGeom>
          <a:ln>
            <a:solidFill>
              <a:srgbClr val="75BA0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833FB08-3F8B-8853-A45C-C98740FCF57E}"/>
              </a:ext>
            </a:extLst>
          </p:cNvPr>
          <p:cNvSpPr/>
          <p:nvPr/>
        </p:nvSpPr>
        <p:spPr>
          <a:xfrm>
            <a:off x="-488" y="6155103"/>
            <a:ext cx="12201525" cy="704850"/>
          </a:xfrm>
          <a:prstGeom prst="rect">
            <a:avLst/>
          </a:prstGeom>
          <a:solidFill>
            <a:srgbClr val="75BA0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C380E25-D6AA-357F-696D-4050CC5EED21}"/>
              </a:ext>
            </a:extLst>
          </p:cNvPr>
          <p:cNvSpPr txBox="1"/>
          <p:nvPr/>
        </p:nvSpPr>
        <p:spPr>
          <a:xfrm>
            <a:off x="1873214" y="6320242"/>
            <a:ext cx="8025184" cy="374571"/>
          </a:xfrm>
          <a:prstGeom prst="roundRect">
            <a:avLst/>
          </a:prstGeom>
          <a:solidFill>
            <a:srgbClr val="75BA02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uk-UA" sz="1600" b="1" dirty="0">
                <a:solidFill>
                  <a:schemeClr val="bg1"/>
                </a:solidFill>
              </a:rPr>
              <a:t>Комп’ютерні мережі </a:t>
            </a:r>
            <a:r>
              <a:rPr lang="uk-UA" sz="1600" b="1" dirty="0">
                <a:solidFill>
                  <a:srgbClr val="000000"/>
                </a:solidFill>
                <a:ea typeface="+mn-lt"/>
                <a:cs typeface="+mn-lt"/>
              </a:rPr>
              <a:t>/</a:t>
            </a:r>
            <a:r>
              <a:rPr lang="uk-UA" sz="1600" b="1" dirty="0">
                <a:solidFill>
                  <a:schemeClr val="bg1"/>
                </a:solidFill>
                <a:ea typeface="+mn-lt"/>
                <a:cs typeface="+mn-lt"/>
              </a:rPr>
              <a:t>  </a:t>
            </a:r>
            <a:r>
              <a:rPr lang="uk-UA" sz="1600" b="1" dirty="0">
                <a:solidFill>
                  <a:schemeClr val="bg1"/>
                </a:solidFill>
              </a:rPr>
              <a:t>Перевірка достовірності даних. Факти та фейки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96674E-381E-3940-B1B6-599E520D0318}"/>
              </a:ext>
            </a:extLst>
          </p:cNvPr>
          <p:cNvSpPr txBox="1"/>
          <p:nvPr/>
        </p:nvSpPr>
        <p:spPr>
          <a:xfrm>
            <a:off x="685800" y="1533370"/>
            <a:ext cx="1042987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7675" algn="just"/>
            <a:r>
              <a:rPr lang="uk-UA" sz="2000" b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Іноді зображення не відповідають часу або місцю події, про яку йдеться в повідомленні поруч із зображенням. Такі недостовірні зображення називають </a:t>
            </a:r>
            <a:r>
              <a:rPr lang="uk-UA" sz="2000" b="1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фотофейками</a:t>
            </a:r>
            <a:r>
              <a:rPr lang="uk-UA" sz="2000" b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uk-UA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1A90E89-D2CE-7E84-98F0-CBC0C7C6FC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214" y="2610823"/>
            <a:ext cx="3454400" cy="337569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78DD78F-4B9B-F5C8-0858-94B52B106D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3"/>
          <a:stretch/>
        </p:blipFill>
        <p:spPr>
          <a:xfrm>
            <a:off x="7477125" y="2575202"/>
            <a:ext cx="3702565" cy="3475991"/>
          </a:xfrm>
          <a:prstGeom prst="rect">
            <a:avLst/>
          </a:prstGeom>
        </p:spPr>
      </p:pic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0918496F-3EB2-119E-2C65-189B03AE91B7}"/>
              </a:ext>
            </a:extLst>
          </p:cNvPr>
          <p:cNvSpPr/>
          <p:nvPr/>
        </p:nvSpPr>
        <p:spPr>
          <a:xfrm>
            <a:off x="2617343" y="5183065"/>
            <a:ext cx="17956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tx2">
                      <a:lumMod val="25000"/>
                      <a:lumOff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FAKE</a:t>
            </a:r>
            <a:endParaRPr lang="uk-UA" sz="5400" b="1" cap="none" spc="0" dirty="0">
              <a:ln w="22225">
                <a:solidFill>
                  <a:schemeClr val="tx2">
                    <a:lumMod val="25000"/>
                    <a:lumOff val="75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5" name="Прямокутник 14">
            <a:extLst>
              <a:ext uri="{FF2B5EF4-FFF2-40B4-BE49-F238E27FC236}">
                <a16:creationId xmlns:a16="http://schemas.microsoft.com/office/drawing/2014/main" id="{0399E132-B6F3-18FA-5B3A-A9A8151E567C}"/>
              </a:ext>
            </a:extLst>
          </p:cNvPr>
          <p:cNvSpPr/>
          <p:nvPr/>
        </p:nvSpPr>
        <p:spPr>
          <a:xfrm>
            <a:off x="8575803" y="5173032"/>
            <a:ext cx="17397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FAKT</a:t>
            </a:r>
            <a:endParaRPr lang="uk-UA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6" name="Стрілка: вправо 15">
            <a:extLst>
              <a:ext uri="{FF2B5EF4-FFF2-40B4-BE49-F238E27FC236}">
                <a16:creationId xmlns:a16="http://schemas.microsoft.com/office/drawing/2014/main" id="{35DCF8F8-7720-6183-41B3-DA7F389CF028}"/>
              </a:ext>
            </a:extLst>
          </p:cNvPr>
          <p:cNvSpPr/>
          <p:nvPr/>
        </p:nvSpPr>
        <p:spPr>
          <a:xfrm rot="9195528">
            <a:off x="5190082" y="4790370"/>
            <a:ext cx="1157246" cy="292255"/>
          </a:xfrm>
          <a:prstGeom prst="rightArrow">
            <a:avLst>
              <a:gd name="adj1" fmla="val 20052"/>
              <a:gd name="adj2" fmla="val 7618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Стрілка: вправо 16">
            <a:extLst>
              <a:ext uri="{FF2B5EF4-FFF2-40B4-BE49-F238E27FC236}">
                <a16:creationId xmlns:a16="http://schemas.microsoft.com/office/drawing/2014/main" id="{A9E389AC-DC12-7FEC-F76C-161C21D71F00}"/>
              </a:ext>
            </a:extLst>
          </p:cNvPr>
          <p:cNvSpPr/>
          <p:nvPr/>
        </p:nvSpPr>
        <p:spPr>
          <a:xfrm rot="1053780">
            <a:off x="6432332" y="4720887"/>
            <a:ext cx="1157246" cy="292255"/>
          </a:xfrm>
          <a:prstGeom prst="rightArrow">
            <a:avLst>
              <a:gd name="adj1" fmla="val 20052"/>
              <a:gd name="adj2" fmla="val 7618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0E00EA-A52F-5FA9-5E0F-8A210022B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42486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">
            <a:extLst>
              <a:ext uri="{FF2B5EF4-FFF2-40B4-BE49-F238E27FC236}">
                <a16:creationId xmlns:a16="http://schemas.microsoft.com/office/drawing/2014/main" id="{F7904078-94EE-1B0E-BAFD-B234E2B7480B}"/>
              </a:ext>
            </a:extLst>
          </p:cNvPr>
          <p:cNvSpPr txBox="1"/>
          <p:nvPr/>
        </p:nvSpPr>
        <p:spPr>
          <a:xfrm>
            <a:off x="2231169" y="318338"/>
            <a:ext cx="8084406" cy="1077218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>
              <a:defRPr sz="3200" b="1">
                <a:latin typeface="Aptos Narrow"/>
                <a:ea typeface="+mn-lt"/>
                <a:cs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>
                <a:latin typeface="Aptos Narrow"/>
                <a:ea typeface="+mn-lt"/>
                <a:cs typeface="+mn-lt"/>
              </a:rPr>
              <a:t>ПЕРЕВІРКА ДОСТОВІРНОСТІ ДАНИХ. </a:t>
            </a:r>
            <a:r>
              <a:rPr lang="uk-UA" sz="3200" b="1" dirty="0">
                <a:latin typeface="Aptos Narrow"/>
                <a:ea typeface="+mn-lt"/>
                <a:cs typeface="+mn-lt"/>
              </a:rPr>
              <a:t>ЗВОРОТНИЙ ПОШУК</a:t>
            </a:r>
            <a:endParaRPr lang="uk-UA" sz="3200" b="1" dirty="0">
              <a:latin typeface="Aptos Narrow"/>
              <a:cs typeface="Arial"/>
            </a:endParaRPr>
          </a:p>
        </p:txBody>
      </p:sp>
      <p:pic>
        <p:nvPicPr>
          <p:cNvPr id="3" name="Рисунок 2" descr="Изображение выглядит как черный,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FE335008-3B14-3918-E6AE-477AB5306F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5575" y="423831"/>
            <a:ext cx="1876425" cy="1047749"/>
          </a:xfrm>
          <a:prstGeom prst="rect">
            <a:avLst/>
          </a:prstGeom>
        </p:spPr>
      </p:pic>
      <p:pic>
        <p:nvPicPr>
          <p:cNvPr id="5" name="Рисунок 4" descr="Изображение выглядит как Шрифт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84B32180-4DC6-24B1-E8C6-56B45F0A1BF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43" y="487973"/>
            <a:ext cx="1133475" cy="514350"/>
          </a:xfrm>
          <a:prstGeom prst="rect">
            <a:avLst/>
          </a:prstGeom>
        </p:spPr>
      </p:pic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A2E4C365-81D4-29A2-DF29-5E15129A7A8F}"/>
              </a:ext>
            </a:extLst>
          </p:cNvPr>
          <p:cNvCxnSpPr/>
          <p:nvPr/>
        </p:nvCxnSpPr>
        <p:spPr>
          <a:xfrm>
            <a:off x="2034641" y="1330428"/>
            <a:ext cx="7406639" cy="0"/>
          </a:xfrm>
          <a:prstGeom prst="straightConnector1">
            <a:avLst/>
          </a:prstGeom>
          <a:ln>
            <a:solidFill>
              <a:srgbClr val="75BA0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833FB08-3F8B-8853-A45C-C98740FCF57E}"/>
              </a:ext>
            </a:extLst>
          </p:cNvPr>
          <p:cNvSpPr/>
          <p:nvPr/>
        </p:nvSpPr>
        <p:spPr>
          <a:xfrm>
            <a:off x="-488" y="6155103"/>
            <a:ext cx="12201525" cy="704850"/>
          </a:xfrm>
          <a:prstGeom prst="rect">
            <a:avLst/>
          </a:prstGeom>
          <a:solidFill>
            <a:srgbClr val="75BA0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C380E25-D6AA-357F-696D-4050CC5EED21}"/>
              </a:ext>
            </a:extLst>
          </p:cNvPr>
          <p:cNvSpPr txBox="1"/>
          <p:nvPr/>
        </p:nvSpPr>
        <p:spPr>
          <a:xfrm>
            <a:off x="1873214" y="6320242"/>
            <a:ext cx="8025184" cy="374571"/>
          </a:xfrm>
          <a:prstGeom prst="roundRect">
            <a:avLst/>
          </a:prstGeom>
          <a:solidFill>
            <a:srgbClr val="75BA02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uk-UA" sz="1600" b="1" dirty="0">
                <a:solidFill>
                  <a:schemeClr val="bg1"/>
                </a:solidFill>
              </a:rPr>
              <a:t>Комп’ютерні мережі </a:t>
            </a:r>
            <a:r>
              <a:rPr lang="uk-UA" sz="1600" b="1" dirty="0">
                <a:solidFill>
                  <a:srgbClr val="000000"/>
                </a:solidFill>
                <a:ea typeface="+mn-lt"/>
                <a:cs typeface="+mn-lt"/>
              </a:rPr>
              <a:t>/</a:t>
            </a:r>
            <a:r>
              <a:rPr lang="uk-UA" sz="1600" b="1" dirty="0">
                <a:solidFill>
                  <a:schemeClr val="bg1"/>
                </a:solidFill>
                <a:ea typeface="+mn-lt"/>
                <a:cs typeface="+mn-lt"/>
              </a:rPr>
              <a:t>  </a:t>
            </a:r>
            <a:r>
              <a:rPr lang="uk-UA" sz="1600" b="1" dirty="0">
                <a:solidFill>
                  <a:schemeClr val="bg1"/>
                </a:solidFill>
              </a:rPr>
              <a:t>Перевірка достовірності даних. Факти та фейки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96674E-381E-3940-B1B6-599E520D0318}"/>
              </a:ext>
            </a:extLst>
          </p:cNvPr>
          <p:cNvSpPr txBox="1"/>
          <p:nvPr/>
        </p:nvSpPr>
        <p:spPr>
          <a:xfrm>
            <a:off x="623887" y="1570516"/>
            <a:ext cx="112442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7675" algn="just"/>
            <a:r>
              <a:rPr lang="uk-UA" sz="2000" b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Пошук першоджерел, з яких утворено фотофейк, називають </a:t>
            </a:r>
            <a:r>
              <a:rPr lang="uk-UA" sz="2000" b="1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зворотним пошуком</a:t>
            </a:r>
            <a:r>
              <a:rPr lang="uk-UA" sz="2000" b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Виконати зворотний пошук можна різними способами, наприклад: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838A8E-7709-801C-03C5-4E719AD391AD}"/>
              </a:ext>
            </a:extLst>
          </p:cNvPr>
          <p:cNvSpPr txBox="1"/>
          <p:nvPr/>
        </p:nvSpPr>
        <p:spPr>
          <a:xfrm>
            <a:off x="2769541" y="2524783"/>
            <a:ext cx="907732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Symbol" panose="05050102010706020507" pitchFamily="18" charset="2"/>
              <a:buChar char=""/>
            </a:pPr>
            <a:r>
              <a:rPr lang="uk-UA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виконати пошук за зображенням у пошуковій системі 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Google</a:t>
            </a:r>
            <a:r>
              <a:rPr lang="uk-UA" sz="24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сумнівного зображення; </a:t>
            </a:r>
          </a:p>
          <a:p>
            <a:pPr marL="285750" indent="-285750">
              <a:buFont typeface="Symbol" panose="05050102010706020507" pitchFamily="18" charset="2"/>
              <a:buChar char=""/>
            </a:pPr>
            <a:r>
              <a:rPr lang="uk-UA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вибрати команду </a:t>
            </a:r>
            <a:r>
              <a:rPr lang="uk-UA" sz="24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Пошук зображення через 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Google</a:t>
            </a:r>
            <a:r>
              <a:rPr lang="uk-UA" sz="24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контекстному меню сумнівного зображення на вебсторінці з повідомленням; </a:t>
            </a:r>
          </a:p>
          <a:p>
            <a:pPr marL="285750" indent="-285750">
              <a:buFont typeface="Symbol" panose="05050102010706020507" pitchFamily="18" charset="2"/>
              <a:buChar char=""/>
            </a:pPr>
            <a:r>
              <a:rPr lang="uk-UA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здійснити пошук за зображенням з використанням спеціалізованих вебресурсів, наприклад </a:t>
            </a:r>
            <a:r>
              <a:rPr lang="en-US" sz="24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TinEye</a:t>
            </a:r>
            <a:r>
              <a:rPr lang="uk-UA" sz="24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uk-UA" sz="2400" b="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tineye.com</a:t>
            </a:r>
            <a:r>
              <a:rPr lang="uk-UA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або 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Photo</a:t>
            </a:r>
            <a:r>
              <a:rPr lang="uk-UA" sz="24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 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Sherlock</a:t>
            </a:r>
            <a:r>
              <a:rPr lang="uk-UA" sz="24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 </a:t>
            </a:r>
            <a:r>
              <a:rPr lang="uk-UA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uk-UA" sz="2400" b="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photosherlock.com</a:t>
            </a:r>
            <a:r>
              <a:rPr lang="uk-UA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431B749-0E96-AD48-BEFD-0B295E89AA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2043" y="3116319"/>
            <a:ext cx="1726742" cy="17112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49F782-B114-DC75-770E-B436A2703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238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черный,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728B0701-E2BF-A2E5-4DAC-2FB3061FE3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0079" y="446980"/>
            <a:ext cx="1876425" cy="1047749"/>
          </a:xfrm>
          <a:prstGeom prst="rect">
            <a:avLst/>
          </a:prstGeom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id="{F7904078-94EE-1B0E-BAFD-B234E2B7480B}"/>
              </a:ext>
            </a:extLst>
          </p:cNvPr>
          <p:cNvSpPr txBox="1"/>
          <p:nvPr/>
        </p:nvSpPr>
        <p:spPr>
          <a:xfrm>
            <a:off x="3530240" y="1185452"/>
            <a:ext cx="7013582" cy="58477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b="1" dirty="0">
                <a:latin typeface="Aptos Narrow"/>
                <a:ea typeface="+mn-lt"/>
                <a:cs typeface="+mn-lt"/>
              </a:rPr>
              <a:t>На цьому уроці ми вивчатимемо :</a:t>
            </a:r>
            <a:endParaRPr lang="uk-UA" sz="3200" b="1" dirty="0">
              <a:latin typeface="Aptos Narrow"/>
              <a:cs typeface="Arial"/>
            </a:endParaRPr>
          </a:p>
        </p:txBody>
      </p: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A2E4C365-81D4-29A2-DF29-5E15129A7A8F}"/>
              </a:ext>
            </a:extLst>
          </p:cNvPr>
          <p:cNvCxnSpPr/>
          <p:nvPr/>
        </p:nvCxnSpPr>
        <p:spPr>
          <a:xfrm>
            <a:off x="2390775" y="742950"/>
            <a:ext cx="7406639" cy="0"/>
          </a:xfrm>
          <a:prstGeom prst="straightConnector1">
            <a:avLst/>
          </a:prstGeom>
          <a:ln>
            <a:solidFill>
              <a:srgbClr val="75BA0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833FB08-3F8B-8853-A45C-C98740FCF57E}"/>
              </a:ext>
            </a:extLst>
          </p:cNvPr>
          <p:cNvSpPr/>
          <p:nvPr/>
        </p:nvSpPr>
        <p:spPr>
          <a:xfrm>
            <a:off x="-488" y="6155103"/>
            <a:ext cx="12201525" cy="704850"/>
          </a:xfrm>
          <a:prstGeom prst="rect">
            <a:avLst/>
          </a:prstGeom>
          <a:solidFill>
            <a:srgbClr val="75BA0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9">
            <a:extLst>
              <a:ext uri="{FF2B5EF4-FFF2-40B4-BE49-F238E27FC236}">
                <a16:creationId xmlns:a16="http://schemas.microsoft.com/office/drawing/2014/main" id="{7E626AC9-3C65-77EE-1F10-F4B06FC8B879}"/>
              </a:ext>
            </a:extLst>
          </p:cNvPr>
          <p:cNvSpPr txBox="1"/>
          <p:nvPr/>
        </p:nvSpPr>
        <p:spPr>
          <a:xfrm>
            <a:off x="4867275" y="2338724"/>
            <a:ext cx="6889106" cy="335476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►"/>
            </a:pPr>
            <a:r>
              <a:rPr lang="uk-UA" sz="3200" dirty="0">
                <a:latin typeface="Arial" panose="020B0604020202020204" pitchFamily="34" charset="0"/>
                <a:cs typeface="Arial" panose="020B0604020202020204" pitchFamily="34" charset="0"/>
              </a:rPr>
              <a:t>методи збирання даних для проведення досліджень;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►"/>
            </a:pPr>
            <a:r>
              <a:rPr lang="uk-UA" sz="3200" dirty="0">
                <a:latin typeface="Arial" panose="020B0604020202020204" pitchFamily="34" charset="0"/>
                <a:cs typeface="Arial" panose="020B0604020202020204" pitchFamily="34" charset="0"/>
              </a:rPr>
              <a:t>особливості перевірки достовірності зібраних даних;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►"/>
            </a:pPr>
            <a:r>
              <a:rPr lang="uk-UA" sz="3200" dirty="0">
                <a:latin typeface="Arial" panose="020B0604020202020204" pitchFamily="34" charset="0"/>
                <a:cs typeface="Arial" panose="020B0604020202020204" pitchFamily="34" charset="0"/>
              </a:rPr>
              <a:t>розпізнавання фактів і фейків. </a:t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200" dirty="0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ECA4FB9-713F-70FE-C742-79E5901411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7874" y="2464720"/>
            <a:ext cx="4185802" cy="2306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B0FF0CD-9180-5DD0-B989-F375AEA4AFCE}"/>
              </a:ext>
            </a:extLst>
          </p:cNvPr>
          <p:cNvSpPr txBox="1"/>
          <p:nvPr/>
        </p:nvSpPr>
        <p:spPr>
          <a:xfrm>
            <a:off x="1873214" y="6320242"/>
            <a:ext cx="8025184" cy="374571"/>
          </a:xfrm>
          <a:prstGeom prst="roundRect">
            <a:avLst/>
          </a:prstGeom>
          <a:solidFill>
            <a:srgbClr val="75BA02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uk-UA" sz="1600" b="1" dirty="0">
                <a:solidFill>
                  <a:schemeClr val="bg1"/>
                </a:solidFill>
              </a:rPr>
              <a:t>Комп’ютерні мережі </a:t>
            </a:r>
            <a:r>
              <a:rPr lang="uk-UA" sz="1600" b="1" dirty="0">
                <a:solidFill>
                  <a:srgbClr val="000000"/>
                </a:solidFill>
                <a:ea typeface="+mn-lt"/>
                <a:cs typeface="+mn-lt"/>
              </a:rPr>
              <a:t>/</a:t>
            </a:r>
            <a:r>
              <a:rPr lang="uk-UA" sz="1600" b="1" dirty="0">
                <a:solidFill>
                  <a:schemeClr val="bg1"/>
                </a:solidFill>
                <a:ea typeface="+mn-lt"/>
                <a:cs typeface="+mn-lt"/>
              </a:rPr>
              <a:t>  </a:t>
            </a:r>
            <a:r>
              <a:rPr lang="uk-UA" sz="1600" b="1" dirty="0">
                <a:solidFill>
                  <a:schemeClr val="bg1"/>
                </a:solidFill>
                <a:latin typeface="Aptos Narrow"/>
                <a:ea typeface="+mn-lt"/>
                <a:cs typeface="+mn-lt"/>
              </a:rPr>
              <a:t>Збирання та аналіз даних</a:t>
            </a:r>
            <a:endParaRPr lang="uk-UA" sz="1600" b="1" dirty="0">
              <a:solidFill>
                <a:schemeClr val="bg1"/>
              </a:solidFill>
              <a:latin typeface="Aptos Narrow"/>
              <a:cs typeface="Arial"/>
            </a:endParaRPr>
          </a:p>
        </p:txBody>
      </p:sp>
      <p:pic>
        <p:nvPicPr>
          <p:cNvPr id="2" name="Рисунок 1" descr="Изображение выглядит как Шрифт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D97FCEB5-5FF1-0A62-6152-B29A548339B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635" y="487973"/>
            <a:ext cx="1133475" cy="51435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57BAFC-B5F7-DD41-22F2-E71FBFD7C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5162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">
            <a:extLst>
              <a:ext uri="{FF2B5EF4-FFF2-40B4-BE49-F238E27FC236}">
                <a16:creationId xmlns:a16="http://schemas.microsoft.com/office/drawing/2014/main" id="{F7904078-94EE-1B0E-BAFD-B234E2B7480B}"/>
              </a:ext>
            </a:extLst>
          </p:cNvPr>
          <p:cNvSpPr txBox="1"/>
          <p:nvPr/>
        </p:nvSpPr>
        <p:spPr>
          <a:xfrm>
            <a:off x="2231169" y="318338"/>
            <a:ext cx="8084406" cy="1077218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>
              <a:defRPr sz="3200" b="1">
                <a:latin typeface="Aptos Narrow"/>
                <a:ea typeface="+mn-lt"/>
                <a:cs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>
                <a:latin typeface="Aptos Narrow"/>
                <a:ea typeface="+mn-lt"/>
                <a:cs typeface="+mn-lt"/>
              </a:rPr>
              <a:t>ПЕРЕВІРКА ДОСТОВІРНОСТІ ДАНИХ. </a:t>
            </a:r>
            <a:r>
              <a:rPr lang="uk-UA" sz="3200" b="1" dirty="0">
                <a:latin typeface="Aptos Narrow"/>
                <a:ea typeface="+mn-lt"/>
                <a:cs typeface="+mn-lt"/>
              </a:rPr>
              <a:t>ДІПФЕЙК</a:t>
            </a:r>
            <a:endParaRPr lang="uk-UA" sz="3200" b="1" dirty="0">
              <a:latin typeface="Aptos Narrow"/>
              <a:cs typeface="Arial"/>
            </a:endParaRPr>
          </a:p>
        </p:txBody>
      </p:sp>
      <p:pic>
        <p:nvPicPr>
          <p:cNvPr id="3" name="Рисунок 2" descr="Изображение выглядит как черный,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FE335008-3B14-3918-E6AE-477AB5306F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5575" y="423831"/>
            <a:ext cx="1876425" cy="1047749"/>
          </a:xfrm>
          <a:prstGeom prst="rect">
            <a:avLst/>
          </a:prstGeom>
        </p:spPr>
      </p:pic>
      <p:pic>
        <p:nvPicPr>
          <p:cNvPr id="5" name="Рисунок 4" descr="Изображение выглядит как Шрифт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84B32180-4DC6-24B1-E8C6-56B45F0A1BF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43" y="487973"/>
            <a:ext cx="1133475" cy="514350"/>
          </a:xfrm>
          <a:prstGeom prst="rect">
            <a:avLst/>
          </a:prstGeom>
        </p:spPr>
      </p:pic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A2E4C365-81D4-29A2-DF29-5E15129A7A8F}"/>
              </a:ext>
            </a:extLst>
          </p:cNvPr>
          <p:cNvCxnSpPr/>
          <p:nvPr/>
        </p:nvCxnSpPr>
        <p:spPr>
          <a:xfrm>
            <a:off x="2034641" y="1330428"/>
            <a:ext cx="7406639" cy="0"/>
          </a:xfrm>
          <a:prstGeom prst="straightConnector1">
            <a:avLst/>
          </a:prstGeom>
          <a:ln>
            <a:solidFill>
              <a:srgbClr val="75BA0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833FB08-3F8B-8853-A45C-C98740FCF57E}"/>
              </a:ext>
            </a:extLst>
          </p:cNvPr>
          <p:cNvSpPr/>
          <p:nvPr/>
        </p:nvSpPr>
        <p:spPr>
          <a:xfrm>
            <a:off x="-488" y="6155103"/>
            <a:ext cx="12201525" cy="704850"/>
          </a:xfrm>
          <a:prstGeom prst="rect">
            <a:avLst/>
          </a:prstGeom>
          <a:solidFill>
            <a:srgbClr val="75BA0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C380E25-D6AA-357F-696D-4050CC5EED21}"/>
              </a:ext>
            </a:extLst>
          </p:cNvPr>
          <p:cNvSpPr txBox="1"/>
          <p:nvPr/>
        </p:nvSpPr>
        <p:spPr>
          <a:xfrm>
            <a:off x="1873214" y="6320242"/>
            <a:ext cx="8025184" cy="374571"/>
          </a:xfrm>
          <a:prstGeom prst="roundRect">
            <a:avLst/>
          </a:prstGeom>
          <a:solidFill>
            <a:srgbClr val="75BA02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uk-UA" sz="1600" b="1" dirty="0">
                <a:solidFill>
                  <a:schemeClr val="bg1"/>
                </a:solidFill>
              </a:rPr>
              <a:t>Комп’ютерні мережі </a:t>
            </a:r>
            <a:r>
              <a:rPr lang="uk-UA" sz="1600" b="1" dirty="0">
                <a:solidFill>
                  <a:srgbClr val="000000"/>
                </a:solidFill>
                <a:ea typeface="+mn-lt"/>
                <a:cs typeface="+mn-lt"/>
              </a:rPr>
              <a:t>/</a:t>
            </a:r>
            <a:r>
              <a:rPr lang="uk-UA" sz="1600" b="1" dirty="0">
                <a:solidFill>
                  <a:schemeClr val="bg1"/>
                </a:solidFill>
                <a:ea typeface="+mn-lt"/>
                <a:cs typeface="+mn-lt"/>
              </a:rPr>
              <a:t>  </a:t>
            </a:r>
            <a:r>
              <a:rPr lang="uk-UA" sz="1600" b="1" dirty="0">
                <a:solidFill>
                  <a:schemeClr val="bg1"/>
                </a:solidFill>
              </a:rPr>
              <a:t>Перевірка достовірності даних. Факти та фейки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96674E-381E-3940-B1B6-599E520D0318}"/>
              </a:ext>
            </a:extLst>
          </p:cNvPr>
          <p:cNvSpPr txBox="1"/>
          <p:nvPr/>
        </p:nvSpPr>
        <p:spPr>
          <a:xfrm>
            <a:off x="3712677" y="1815583"/>
            <a:ext cx="7842324" cy="39194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7675" algn="just">
              <a:lnSpc>
                <a:spcPct val="114000"/>
              </a:lnSpc>
            </a:pPr>
            <a:r>
              <a:rPr lang="uk-UA" sz="2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Діпфейки </a:t>
            </a:r>
            <a:r>
              <a:rPr lang="uk-UA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(англ. </a:t>
            </a:r>
            <a:r>
              <a:rPr lang="en-US" sz="2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deepfake 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uk-UA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підроблене відео) – це фальшиві </a:t>
            </a:r>
            <a:r>
              <a:rPr lang="uk-UA" sz="2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відео, створені з використанням штучного інтелекту. У </a:t>
            </a:r>
            <a:r>
              <a:rPr lang="uk-UA" sz="2200" dirty="0">
                <a:latin typeface="Arial" panose="020B0604020202020204" pitchFamily="34" charset="0"/>
                <a:cs typeface="Arial" panose="020B0604020202020204" pitchFamily="34" charset="0"/>
              </a:rPr>
              <a:t>них</a:t>
            </a:r>
            <a:r>
              <a:rPr lang="uk-UA" sz="2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справжнє відео накладають інше відео або зображення для отримання недостовірного сюжету. </a:t>
            </a:r>
          </a:p>
          <a:p>
            <a:pPr indent="447675" algn="just">
              <a:lnSpc>
                <a:spcPct val="114000"/>
              </a:lnSpc>
            </a:pPr>
            <a:r>
              <a:rPr lang="uk-UA" sz="2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Назва </a:t>
            </a:r>
            <a:r>
              <a:rPr lang="uk-UA" sz="2200" b="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діпфейк </a:t>
            </a:r>
            <a:r>
              <a:rPr lang="en-US" sz="2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uk-UA" sz="2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 поєднання термінів </a:t>
            </a:r>
            <a:r>
              <a:rPr lang="en-US" sz="2200" b="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deep learning </a:t>
            </a:r>
            <a:r>
              <a:rPr lang="en-US" sz="2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uk-UA" sz="2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англ. </a:t>
            </a:r>
            <a:r>
              <a:rPr lang="en-US" sz="2200" b="1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deep </a:t>
            </a:r>
            <a:r>
              <a:rPr lang="en-US" sz="2200" b="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</a:t>
            </a:r>
            <a:r>
              <a:rPr lang="en-US" sz="2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uk-UA" sz="2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глибинне навчання, назва алгоритму штучного інтелекту) та </a:t>
            </a:r>
            <a:r>
              <a:rPr lang="en-US" sz="2200" b="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fake </a:t>
            </a:r>
            <a:r>
              <a:rPr lang="en-US" sz="2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uk-UA" sz="2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англ. </a:t>
            </a:r>
            <a:r>
              <a:rPr lang="en-US" sz="2200" b="1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fake </a:t>
            </a:r>
            <a:r>
              <a:rPr lang="en-US" sz="2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uk-UA" sz="2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підробка). </a:t>
            </a:r>
          </a:p>
          <a:p>
            <a:pPr indent="447675" algn="just">
              <a:lnSpc>
                <a:spcPct val="114000"/>
              </a:lnSpc>
            </a:pPr>
            <a:r>
              <a:rPr lang="uk-UA" sz="2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Розпізнати такі підробки складно, для цього потрібен аналіз фахівців</a:t>
            </a:r>
            <a:r>
              <a:rPr lang="uk-UA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447675" algn="just">
              <a:lnSpc>
                <a:spcPct val="114000"/>
              </a:lnSpc>
            </a:pPr>
            <a:r>
              <a:rPr lang="uk-UA" sz="2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Приклад використання і розпізнавання діпф</a:t>
            </a:r>
            <a:r>
              <a:rPr lang="uk-UA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ейків</a:t>
            </a:r>
            <a:r>
              <a:rPr lang="uk-UA" sz="2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uk-UA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431B749-0E96-AD48-BEFD-0B295E89AAA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3355" y="2022489"/>
            <a:ext cx="3119718" cy="31197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B09E4C-0BCC-8514-49A1-E2F61F0F7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3043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A456C4-FEAF-6EAF-15AB-36BE317D36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вдання">
            <a:extLst>
              <a:ext uri="{FF2B5EF4-FFF2-40B4-BE49-F238E27FC236}">
                <a16:creationId xmlns:a16="http://schemas.microsoft.com/office/drawing/2014/main" id="{FCC9C2AE-D163-D361-C167-65D2E4735034}"/>
              </a:ext>
            </a:extLst>
          </p:cNvPr>
          <p:cNvSpPr txBox="1"/>
          <p:nvPr/>
        </p:nvSpPr>
        <p:spPr>
          <a:xfrm>
            <a:off x="2231169" y="318338"/>
            <a:ext cx="7013582" cy="58477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200" b="1" dirty="0">
                <a:latin typeface="Aptos Narrow"/>
                <a:cs typeface="Arial"/>
              </a:rPr>
              <a:t>Виконайте завдання</a:t>
            </a:r>
            <a:endParaRPr lang="uk-UA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 Narrow"/>
              <a:cs typeface="Arial"/>
            </a:endParaRPr>
          </a:p>
        </p:txBody>
      </p:sp>
      <p:pic>
        <p:nvPicPr>
          <p:cNvPr id="3" name="НУШ" descr="Изображение выглядит как черный,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CB646064-375F-59C9-429F-8748479F28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0080" y="431312"/>
            <a:ext cx="1876425" cy="1047749"/>
          </a:xfrm>
          <a:prstGeom prst="rect">
            <a:avLst/>
          </a:prstGeom>
        </p:spPr>
      </p:pic>
      <p:pic>
        <p:nvPicPr>
          <p:cNvPr id="5" name="Генеза" descr="Изображение выглядит как Шрифт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6BA1D1A5-D628-F8DB-010A-D922952D3C6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43" y="487973"/>
            <a:ext cx="1133475" cy="514350"/>
          </a:xfrm>
          <a:prstGeom prst="rect">
            <a:avLst/>
          </a:prstGeom>
        </p:spPr>
      </p:pic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1FA994BE-CA89-CB6E-D94A-CDF9DC7AD8D7}"/>
              </a:ext>
            </a:extLst>
          </p:cNvPr>
          <p:cNvCxnSpPr/>
          <p:nvPr/>
        </p:nvCxnSpPr>
        <p:spPr>
          <a:xfrm>
            <a:off x="2034641" y="1330428"/>
            <a:ext cx="7406639" cy="0"/>
          </a:xfrm>
          <a:prstGeom prst="straightConnector1">
            <a:avLst/>
          </a:prstGeom>
          <a:ln>
            <a:solidFill>
              <a:srgbClr val="75BA0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Підвал">
            <a:extLst>
              <a:ext uri="{FF2B5EF4-FFF2-40B4-BE49-F238E27FC236}">
                <a16:creationId xmlns:a16="http://schemas.microsoft.com/office/drawing/2014/main" id="{C97E9086-1910-277F-ABAD-8AEDA1DC97B7}"/>
              </a:ext>
            </a:extLst>
          </p:cNvPr>
          <p:cNvSpPr/>
          <p:nvPr/>
        </p:nvSpPr>
        <p:spPr>
          <a:xfrm>
            <a:off x="-488" y="6155103"/>
            <a:ext cx="12201525" cy="704850"/>
          </a:xfrm>
          <a:prstGeom prst="rect">
            <a:avLst/>
          </a:prstGeom>
          <a:solidFill>
            <a:srgbClr val="75BA0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Запитання">
            <a:extLst>
              <a:ext uri="{FF2B5EF4-FFF2-40B4-BE49-F238E27FC236}">
                <a16:creationId xmlns:a16="http://schemas.microsoft.com/office/drawing/2014/main" id="{80489BFD-F676-61E5-5CA1-66C3C24D7431}"/>
              </a:ext>
            </a:extLst>
          </p:cNvPr>
          <p:cNvSpPr txBox="1"/>
          <p:nvPr/>
        </p:nvSpPr>
        <p:spPr>
          <a:xfrm>
            <a:off x="1640476" y="1644200"/>
            <a:ext cx="8911048" cy="120032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uk-UA" sz="2400" dirty="0"/>
              <a:t>          Виберіть з наведених ознак ті, які можуть свідчити про необхідність перевірки достовірності даних, знайдених в Інтернеті.</a:t>
            </a:r>
          </a:p>
        </p:txBody>
      </p:sp>
      <p:sp>
        <p:nvSpPr>
          <p:cNvPr id="4" name="Колонтитули">
            <a:extLst>
              <a:ext uri="{FF2B5EF4-FFF2-40B4-BE49-F238E27FC236}">
                <a16:creationId xmlns:a16="http://schemas.microsoft.com/office/drawing/2014/main" id="{30BAE99E-2E2D-20D6-7350-643FBF4B1035}"/>
              </a:ext>
            </a:extLst>
          </p:cNvPr>
          <p:cNvSpPr txBox="1"/>
          <p:nvPr/>
        </p:nvSpPr>
        <p:spPr>
          <a:xfrm>
            <a:off x="1873214" y="6320242"/>
            <a:ext cx="8025184" cy="374571"/>
          </a:xfrm>
          <a:prstGeom prst="roundRect">
            <a:avLst/>
          </a:prstGeom>
          <a:solidFill>
            <a:srgbClr val="75BA02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uk-UA" sz="1600" b="1" dirty="0">
                <a:solidFill>
                  <a:schemeClr val="bg1"/>
                </a:solidFill>
              </a:rPr>
              <a:t>Комп’ютерні мережі </a:t>
            </a:r>
            <a:r>
              <a:rPr lang="uk-UA" sz="1600" b="1" dirty="0">
                <a:solidFill>
                  <a:srgbClr val="000000"/>
                </a:solidFill>
                <a:ea typeface="+mn-lt"/>
                <a:cs typeface="+mn-lt"/>
              </a:rPr>
              <a:t>/</a:t>
            </a:r>
            <a:r>
              <a:rPr lang="uk-UA" sz="1600" b="1" dirty="0">
                <a:solidFill>
                  <a:schemeClr val="bg1"/>
                </a:solidFill>
                <a:ea typeface="+mn-lt"/>
                <a:cs typeface="+mn-lt"/>
              </a:rPr>
              <a:t>  </a:t>
            </a:r>
            <a:r>
              <a:rPr lang="uk-UA" sz="1600" b="1" dirty="0">
                <a:solidFill>
                  <a:schemeClr val="bg1"/>
                </a:solidFill>
              </a:rPr>
              <a:t>Перевірка достовірності даних. Факти та фейки</a:t>
            </a:r>
            <a:endParaRPr lang="uk-UA" sz="1600" b="1" dirty="0">
              <a:solidFill>
                <a:schemeClr val="bg1"/>
              </a:solidFill>
              <a:latin typeface="Aptos Narrow"/>
              <a:cs typeface="Arial"/>
            </a:endParaRPr>
          </a:p>
        </p:txBody>
      </p:sp>
      <p:sp>
        <p:nvSpPr>
          <p:cNvPr id="8" name="Містяться">
            <a:extLst>
              <a:ext uri="{FF2B5EF4-FFF2-40B4-BE49-F238E27FC236}">
                <a16:creationId xmlns:a16="http://schemas.microsoft.com/office/drawing/2014/main" id="{4040FB54-852E-1A51-CAFE-99934F9886DB}"/>
              </a:ext>
            </a:extLst>
          </p:cNvPr>
          <p:cNvSpPr/>
          <p:nvPr/>
        </p:nvSpPr>
        <p:spPr>
          <a:xfrm>
            <a:off x="4676552" y="3274765"/>
            <a:ext cx="3060000" cy="93600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Містяться на англомовному сайті</a:t>
            </a:r>
          </a:p>
        </p:txBody>
      </p:sp>
      <p:sp>
        <p:nvSpPr>
          <p:cNvPr id="11" name="Відрізняються">
            <a:extLst>
              <a:ext uri="{FF2B5EF4-FFF2-40B4-BE49-F238E27FC236}">
                <a16:creationId xmlns:a16="http://schemas.microsoft.com/office/drawing/2014/main" id="{CD89EAB7-77B7-4699-5101-7FD33E4B2487}"/>
              </a:ext>
            </a:extLst>
          </p:cNvPr>
          <p:cNvSpPr/>
          <p:nvPr/>
        </p:nvSpPr>
        <p:spPr>
          <a:xfrm>
            <a:off x="8264324" y="3274765"/>
            <a:ext cx="3060000" cy="935973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Відрізняються від відомостей зі шкільного підручника</a:t>
            </a:r>
          </a:p>
        </p:txBody>
      </p:sp>
      <p:sp>
        <p:nvSpPr>
          <p:cNvPr id="14" name="Розміщені">
            <a:extLst>
              <a:ext uri="{FF2B5EF4-FFF2-40B4-BE49-F238E27FC236}">
                <a16:creationId xmlns:a16="http://schemas.microsoft.com/office/drawing/2014/main" id="{F14F1EDB-99C6-A17D-93B4-023DEAC4F644}"/>
              </a:ext>
            </a:extLst>
          </p:cNvPr>
          <p:cNvSpPr/>
          <p:nvPr/>
        </p:nvSpPr>
        <p:spPr>
          <a:xfrm>
            <a:off x="1088780" y="3274765"/>
            <a:ext cx="3060000" cy="93600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Розміщені в мережі кілька років тому</a:t>
            </a:r>
          </a:p>
        </p:txBody>
      </p:sp>
      <p:sp>
        <p:nvSpPr>
          <p:cNvPr id="17" name="Супроводжуються">
            <a:extLst>
              <a:ext uri="{FF2B5EF4-FFF2-40B4-BE49-F238E27FC236}">
                <a16:creationId xmlns:a16="http://schemas.microsoft.com/office/drawing/2014/main" id="{637B3C0B-DDE1-3B89-A380-74AE24060F23}"/>
              </a:ext>
            </a:extLst>
          </p:cNvPr>
          <p:cNvSpPr/>
          <p:nvPr/>
        </p:nvSpPr>
        <p:spPr>
          <a:xfrm>
            <a:off x="8264324" y="4541356"/>
            <a:ext cx="3060000" cy="93600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Супроводжуються фотографіями низької якості</a:t>
            </a:r>
          </a:p>
        </p:txBody>
      </p:sp>
      <p:sp>
        <p:nvSpPr>
          <p:cNvPr id="2" name="Не названо">
            <a:extLst>
              <a:ext uri="{FF2B5EF4-FFF2-40B4-BE49-F238E27FC236}">
                <a16:creationId xmlns:a16="http://schemas.microsoft.com/office/drawing/2014/main" id="{2FCCB3E7-2EDC-C126-5D7D-42923EA4B803}"/>
              </a:ext>
            </a:extLst>
          </p:cNvPr>
          <p:cNvSpPr/>
          <p:nvPr/>
        </p:nvSpPr>
        <p:spPr>
          <a:xfrm>
            <a:off x="1088780" y="4541356"/>
            <a:ext cx="3060000" cy="93600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Не названо автора/авторку, який/яка публікує дані</a:t>
            </a:r>
          </a:p>
        </p:txBody>
      </p:sp>
      <p:sp>
        <p:nvSpPr>
          <p:cNvPr id="9" name="Стосуються">
            <a:extLst>
              <a:ext uri="{FF2B5EF4-FFF2-40B4-BE49-F238E27FC236}">
                <a16:creationId xmlns:a16="http://schemas.microsoft.com/office/drawing/2014/main" id="{CF6322B1-73F4-23F7-97AF-378E8D372EED}"/>
              </a:ext>
            </a:extLst>
          </p:cNvPr>
          <p:cNvSpPr/>
          <p:nvPr/>
        </p:nvSpPr>
        <p:spPr>
          <a:xfrm>
            <a:off x="4676552" y="4542781"/>
            <a:ext cx="3060000" cy="934575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Стосуються події, яка відбулася тиждень тому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2CECECD-CD30-8BA9-CD0D-D45874F8F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667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ACB51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ACB51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ACB51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A456C4-FEAF-6EAF-15AB-36BE317D36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вдання">
            <a:extLst>
              <a:ext uri="{FF2B5EF4-FFF2-40B4-BE49-F238E27FC236}">
                <a16:creationId xmlns:a16="http://schemas.microsoft.com/office/drawing/2014/main" id="{FCC9C2AE-D163-D361-C167-65D2E4735034}"/>
              </a:ext>
            </a:extLst>
          </p:cNvPr>
          <p:cNvSpPr txBox="1"/>
          <p:nvPr/>
        </p:nvSpPr>
        <p:spPr>
          <a:xfrm>
            <a:off x="2231169" y="318338"/>
            <a:ext cx="7013582" cy="58477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200" b="1" dirty="0">
                <a:latin typeface="Aptos Narrow"/>
                <a:cs typeface="Arial"/>
              </a:rPr>
              <a:t>Виконайте завдання</a:t>
            </a:r>
            <a:endParaRPr lang="uk-UA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 Narrow"/>
              <a:cs typeface="Arial"/>
            </a:endParaRPr>
          </a:p>
        </p:txBody>
      </p:sp>
      <p:pic>
        <p:nvPicPr>
          <p:cNvPr id="3" name="НУШ" descr="Изображение выглядит как черный,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CB646064-375F-59C9-429F-8748479F28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0080" y="431312"/>
            <a:ext cx="1876425" cy="1047749"/>
          </a:xfrm>
          <a:prstGeom prst="rect">
            <a:avLst/>
          </a:prstGeom>
        </p:spPr>
      </p:pic>
      <p:pic>
        <p:nvPicPr>
          <p:cNvPr id="5" name="Генеза" descr="Изображение выглядит как Шрифт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6BA1D1A5-D628-F8DB-010A-D922952D3C6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43" y="487973"/>
            <a:ext cx="1133475" cy="514350"/>
          </a:xfrm>
          <a:prstGeom prst="rect">
            <a:avLst/>
          </a:prstGeom>
        </p:spPr>
      </p:pic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1FA994BE-CA89-CB6E-D94A-CDF9DC7AD8D7}"/>
              </a:ext>
            </a:extLst>
          </p:cNvPr>
          <p:cNvCxnSpPr/>
          <p:nvPr/>
        </p:nvCxnSpPr>
        <p:spPr>
          <a:xfrm>
            <a:off x="2034641" y="1330428"/>
            <a:ext cx="7406639" cy="0"/>
          </a:xfrm>
          <a:prstGeom prst="straightConnector1">
            <a:avLst/>
          </a:prstGeom>
          <a:ln>
            <a:solidFill>
              <a:srgbClr val="75BA0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Підвал">
            <a:extLst>
              <a:ext uri="{FF2B5EF4-FFF2-40B4-BE49-F238E27FC236}">
                <a16:creationId xmlns:a16="http://schemas.microsoft.com/office/drawing/2014/main" id="{C97E9086-1910-277F-ABAD-8AEDA1DC97B7}"/>
              </a:ext>
            </a:extLst>
          </p:cNvPr>
          <p:cNvSpPr/>
          <p:nvPr/>
        </p:nvSpPr>
        <p:spPr>
          <a:xfrm>
            <a:off x="-488" y="6155103"/>
            <a:ext cx="12201525" cy="704850"/>
          </a:xfrm>
          <a:prstGeom prst="rect">
            <a:avLst/>
          </a:prstGeom>
          <a:solidFill>
            <a:srgbClr val="75BA0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Запитання">
            <a:extLst>
              <a:ext uri="{FF2B5EF4-FFF2-40B4-BE49-F238E27FC236}">
                <a16:creationId xmlns:a16="http://schemas.microsoft.com/office/drawing/2014/main" id="{80489BFD-F676-61E5-5CA1-66C3C24D7431}"/>
              </a:ext>
            </a:extLst>
          </p:cNvPr>
          <p:cNvSpPr txBox="1"/>
          <p:nvPr/>
        </p:nvSpPr>
        <p:spPr>
          <a:xfrm>
            <a:off x="1640476" y="1644200"/>
            <a:ext cx="8911048" cy="83099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sz="2400" dirty="0"/>
              <a:t>          </a:t>
            </a:r>
            <a:r>
              <a:rPr lang="uk-UA" sz="2200" dirty="0"/>
              <a:t>Виберіть назву описаного поняття та назву відповідного способу перевірки достовірності.</a:t>
            </a:r>
          </a:p>
        </p:txBody>
      </p:sp>
      <p:sp>
        <p:nvSpPr>
          <p:cNvPr id="4" name="Колонтитули">
            <a:extLst>
              <a:ext uri="{FF2B5EF4-FFF2-40B4-BE49-F238E27FC236}">
                <a16:creationId xmlns:a16="http://schemas.microsoft.com/office/drawing/2014/main" id="{30BAE99E-2E2D-20D6-7350-643FBF4B1035}"/>
              </a:ext>
            </a:extLst>
          </p:cNvPr>
          <p:cNvSpPr txBox="1"/>
          <p:nvPr/>
        </p:nvSpPr>
        <p:spPr>
          <a:xfrm>
            <a:off x="1873214" y="6320242"/>
            <a:ext cx="8025184" cy="374571"/>
          </a:xfrm>
          <a:prstGeom prst="roundRect">
            <a:avLst/>
          </a:prstGeom>
          <a:solidFill>
            <a:srgbClr val="75BA02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uk-UA" sz="1600" b="1" dirty="0">
                <a:solidFill>
                  <a:schemeClr val="bg1"/>
                </a:solidFill>
              </a:rPr>
              <a:t>Комп’ютерні мережі </a:t>
            </a:r>
            <a:r>
              <a:rPr lang="uk-UA" sz="1600" b="1" dirty="0">
                <a:solidFill>
                  <a:srgbClr val="000000"/>
                </a:solidFill>
                <a:ea typeface="+mn-lt"/>
                <a:cs typeface="+mn-lt"/>
              </a:rPr>
              <a:t>/</a:t>
            </a:r>
            <a:r>
              <a:rPr lang="uk-UA" sz="1600" b="1" dirty="0">
                <a:solidFill>
                  <a:schemeClr val="bg1"/>
                </a:solidFill>
                <a:ea typeface="+mn-lt"/>
                <a:cs typeface="+mn-lt"/>
              </a:rPr>
              <a:t>  </a:t>
            </a:r>
            <a:r>
              <a:rPr lang="uk-UA" sz="1600" b="1" dirty="0">
                <a:solidFill>
                  <a:schemeClr val="bg1"/>
                </a:solidFill>
              </a:rPr>
              <a:t>Перевірка достовірності даних. Факти та фейки</a:t>
            </a:r>
            <a:endParaRPr lang="uk-UA" sz="1600" b="1" dirty="0">
              <a:solidFill>
                <a:schemeClr val="bg1"/>
              </a:solidFill>
              <a:latin typeface="Aptos Narrow"/>
              <a:cs typeface="Arial"/>
            </a:endParaRPr>
          </a:p>
        </p:txBody>
      </p:sp>
      <p:sp>
        <p:nvSpPr>
          <p:cNvPr id="8" name="Містяться">
            <a:extLst>
              <a:ext uri="{FF2B5EF4-FFF2-40B4-BE49-F238E27FC236}">
                <a16:creationId xmlns:a16="http://schemas.microsoft.com/office/drawing/2014/main" id="{4040FB54-852E-1A51-CAFE-99934F9886DB}"/>
              </a:ext>
            </a:extLst>
          </p:cNvPr>
          <p:cNvSpPr/>
          <p:nvPr/>
        </p:nvSpPr>
        <p:spPr>
          <a:xfrm>
            <a:off x="8529335" y="2597018"/>
            <a:ext cx="3060000" cy="72000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Зворотний пошук</a:t>
            </a:r>
          </a:p>
        </p:txBody>
      </p:sp>
      <p:sp>
        <p:nvSpPr>
          <p:cNvPr id="11" name="Відрізняються">
            <a:extLst>
              <a:ext uri="{FF2B5EF4-FFF2-40B4-BE49-F238E27FC236}">
                <a16:creationId xmlns:a16="http://schemas.microsoft.com/office/drawing/2014/main" id="{CD89EAB7-77B7-4699-5101-7FD33E4B2487}"/>
              </a:ext>
            </a:extLst>
          </p:cNvPr>
          <p:cNvSpPr/>
          <p:nvPr/>
        </p:nvSpPr>
        <p:spPr>
          <a:xfrm>
            <a:off x="8529335" y="3785358"/>
            <a:ext cx="3060000" cy="72000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Аналіз фахівцями</a:t>
            </a:r>
          </a:p>
        </p:txBody>
      </p:sp>
      <p:sp>
        <p:nvSpPr>
          <p:cNvPr id="14" name="Розміщені">
            <a:extLst>
              <a:ext uri="{FF2B5EF4-FFF2-40B4-BE49-F238E27FC236}">
                <a16:creationId xmlns:a16="http://schemas.microsoft.com/office/drawing/2014/main" id="{F14F1EDB-99C6-A17D-93B4-023DEAC4F644}"/>
              </a:ext>
            </a:extLst>
          </p:cNvPr>
          <p:cNvSpPr/>
          <p:nvPr/>
        </p:nvSpPr>
        <p:spPr>
          <a:xfrm>
            <a:off x="504641" y="2597018"/>
            <a:ext cx="3060000" cy="72000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Діпфейк</a:t>
            </a:r>
          </a:p>
        </p:txBody>
      </p:sp>
      <p:sp>
        <p:nvSpPr>
          <p:cNvPr id="17" name="Супроводжуються">
            <a:extLst>
              <a:ext uri="{FF2B5EF4-FFF2-40B4-BE49-F238E27FC236}">
                <a16:creationId xmlns:a16="http://schemas.microsoft.com/office/drawing/2014/main" id="{637B3C0B-DDE1-3B89-A380-74AE24060F23}"/>
              </a:ext>
            </a:extLst>
          </p:cNvPr>
          <p:cNvSpPr/>
          <p:nvPr/>
        </p:nvSpPr>
        <p:spPr>
          <a:xfrm>
            <a:off x="8529335" y="4973697"/>
            <a:ext cx="3060000" cy="72000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Фактчекінг</a:t>
            </a:r>
          </a:p>
        </p:txBody>
      </p:sp>
      <p:sp>
        <p:nvSpPr>
          <p:cNvPr id="2" name="Не названо">
            <a:extLst>
              <a:ext uri="{FF2B5EF4-FFF2-40B4-BE49-F238E27FC236}">
                <a16:creationId xmlns:a16="http://schemas.microsoft.com/office/drawing/2014/main" id="{2FCCB3E7-2EDC-C126-5D7D-42923EA4B803}"/>
              </a:ext>
            </a:extLst>
          </p:cNvPr>
          <p:cNvSpPr/>
          <p:nvPr/>
        </p:nvSpPr>
        <p:spPr>
          <a:xfrm>
            <a:off x="504641" y="3785357"/>
            <a:ext cx="3060000" cy="72000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Фейк</a:t>
            </a:r>
          </a:p>
        </p:txBody>
      </p:sp>
      <p:sp>
        <p:nvSpPr>
          <p:cNvPr id="9" name="Стосуються">
            <a:extLst>
              <a:ext uri="{FF2B5EF4-FFF2-40B4-BE49-F238E27FC236}">
                <a16:creationId xmlns:a16="http://schemas.microsoft.com/office/drawing/2014/main" id="{CF6322B1-73F4-23F7-97AF-378E8D372EED}"/>
              </a:ext>
            </a:extLst>
          </p:cNvPr>
          <p:cNvSpPr/>
          <p:nvPr/>
        </p:nvSpPr>
        <p:spPr>
          <a:xfrm>
            <a:off x="504641" y="4973697"/>
            <a:ext cx="3060000" cy="72000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Фотофейк</a:t>
            </a:r>
          </a:p>
        </p:txBody>
      </p:sp>
      <p:sp>
        <p:nvSpPr>
          <p:cNvPr id="10" name="Запитання">
            <a:extLst>
              <a:ext uri="{FF2B5EF4-FFF2-40B4-BE49-F238E27FC236}">
                <a16:creationId xmlns:a16="http://schemas.microsoft.com/office/drawing/2014/main" id="{D3BB194C-FF81-750E-5D35-74722507B87F}"/>
              </a:ext>
            </a:extLst>
          </p:cNvPr>
          <p:cNvSpPr txBox="1"/>
          <p:nvPr/>
        </p:nvSpPr>
        <p:spPr>
          <a:xfrm>
            <a:off x="4025183" y="3283912"/>
            <a:ext cx="4043610" cy="156966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uk-UA" sz="2400" dirty="0"/>
              <a:t>          Неправдиві відомості, які розповсюджують між людьми, у тому числі розміщують в Інтернеті.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6A24C567-2BF0-CDEC-9795-3DAE57167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5478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ACB51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ACB51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A456C4-FEAF-6EAF-15AB-36BE317D36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вдання">
            <a:extLst>
              <a:ext uri="{FF2B5EF4-FFF2-40B4-BE49-F238E27FC236}">
                <a16:creationId xmlns:a16="http://schemas.microsoft.com/office/drawing/2014/main" id="{FCC9C2AE-D163-D361-C167-65D2E4735034}"/>
              </a:ext>
            </a:extLst>
          </p:cNvPr>
          <p:cNvSpPr txBox="1"/>
          <p:nvPr/>
        </p:nvSpPr>
        <p:spPr>
          <a:xfrm>
            <a:off x="2231169" y="318338"/>
            <a:ext cx="7013582" cy="58477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200" b="1" dirty="0">
                <a:latin typeface="Aptos Narrow"/>
                <a:cs typeface="Arial"/>
              </a:rPr>
              <a:t>Виконайте завдання</a:t>
            </a:r>
            <a:endParaRPr lang="uk-UA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 Narrow"/>
              <a:cs typeface="Arial"/>
            </a:endParaRPr>
          </a:p>
        </p:txBody>
      </p:sp>
      <p:pic>
        <p:nvPicPr>
          <p:cNvPr id="3" name="НУШ" descr="Изображение выглядит как черный,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CB646064-375F-59C9-429F-8748479F28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0080" y="431312"/>
            <a:ext cx="1876425" cy="1047749"/>
          </a:xfrm>
          <a:prstGeom prst="rect">
            <a:avLst/>
          </a:prstGeom>
        </p:spPr>
      </p:pic>
      <p:pic>
        <p:nvPicPr>
          <p:cNvPr id="5" name="Генеза" descr="Изображение выглядит как Шрифт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6BA1D1A5-D628-F8DB-010A-D922952D3C6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43" y="487973"/>
            <a:ext cx="1133475" cy="514350"/>
          </a:xfrm>
          <a:prstGeom prst="rect">
            <a:avLst/>
          </a:prstGeom>
        </p:spPr>
      </p:pic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1FA994BE-CA89-CB6E-D94A-CDF9DC7AD8D7}"/>
              </a:ext>
            </a:extLst>
          </p:cNvPr>
          <p:cNvCxnSpPr/>
          <p:nvPr/>
        </p:nvCxnSpPr>
        <p:spPr>
          <a:xfrm>
            <a:off x="2034641" y="1330428"/>
            <a:ext cx="7406639" cy="0"/>
          </a:xfrm>
          <a:prstGeom prst="straightConnector1">
            <a:avLst/>
          </a:prstGeom>
          <a:ln>
            <a:solidFill>
              <a:srgbClr val="75BA0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Підвал">
            <a:extLst>
              <a:ext uri="{FF2B5EF4-FFF2-40B4-BE49-F238E27FC236}">
                <a16:creationId xmlns:a16="http://schemas.microsoft.com/office/drawing/2014/main" id="{C97E9086-1910-277F-ABAD-8AEDA1DC97B7}"/>
              </a:ext>
            </a:extLst>
          </p:cNvPr>
          <p:cNvSpPr/>
          <p:nvPr/>
        </p:nvSpPr>
        <p:spPr>
          <a:xfrm>
            <a:off x="-488" y="6155103"/>
            <a:ext cx="12201525" cy="704850"/>
          </a:xfrm>
          <a:prstGeom prst="rect">
            <a:avLst/>
          </a:prstGeom>
          <a:solidFill>
            <a:srgbClr val="75BA0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Запитання">
            <a:extLst>
              <a:ext uri="{FF2B5EF4-FFF2-40B4-BE49-F238E27FC236}">
                <a16:creationId xmlns:a16="http://schemas.microsoft.com/office/drawing/2014/main" id="{80489BFD-F676-61E5-5CA1-66C3C24D7431}"/>
              </a:ext>
            </a:extLst>
          </p:cNvPr>
          <p:cNvSpPr txBox="1"/>
          <p:nvPr/>
        </p:nvSpPr>
        <p:spPr>
          <a:xfrm>
            <a:off x="1640476" y="1644200"/>
            <a:ext cx="8911048" cy="83099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sz="2400" dirty="0"/>
              <a:t>          </a:t>
            </a:r>
            <a:r>
              <a:rPr lang="uk-UA" sz="2200" dirty="0"/>
              <a:t>Виберіть назву описаного поняття та назву відповідного способу перевірки достовірності.</a:t>
            </a:r>
          </a:p>
        </p:txBody>
      </p:sp>
      <p:sp>
        <p:nvSpPr>
          <p:cNvPr id="4" name="Колонтитули">
            <a:extLst>
              <a:ext uri="{FF2B5EF4-FFF2-40B4-BE49-F238E27FC236}">
                <a16:creationId xmlns:a16="http://schemas.microsoft.com/office/drawing/2014/main" id="{30BAE99E-2E2D-20D6-7350-643FBF4B1035}"/>
              </a:ext>
            </a:extLst>
          </p:cNvPr>
          <p:cNvSpPr txBox="1"/>
          <p:nvPr/>
        </p:nvSpPr>
        <p:spPr>
          <a:xfrm>
            <a:off x="1873214" y="6320242"/>
            <a:ext cx="8025184" cy="374571"/>
          </a:xfrm>
          <a:prstGeom prst="roundRect">
            <a:avLst/>
          </a:prstGeom>
          <a:solidFill>
            <a:srgbClr val="75BA02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uk-UA" sz="1600" b="1" dirty="0">
                <a:solidFill>
                  <a:schemeClr val="bg1"/>
                </a:solidFill>
              </a:rPr>
              <a:t>Комп’ютерні мережі </a:t>
            </a:r>
            <a:r>
              <a:rPr lang="uk-UA" sz="1600" b="1" dirty="0">
                <a:solidFill>
                  <a:srgbClr val="000000"/>
                </a:solidFill>
                <a:ea typeface="+mn-lt"/>
                <a:cs typeface="+mn-lt"/>
              </a:rPr>
              <a:t>/</a:t>
            </a:r>
            <a:r>
              <a:rPr lang="uk-UA" sz="1600" b="1" dirty="0">
                <a:solidFill>
                  <a:schemeClr val="bg1"/>
                </a:solidFill>
                <a:ea typeface="+mn-lt"/>
                <a:cs typeface="+mn-lt"/>
              </a:rPr>
              <a:t>  </a:t>
            </a:r>
            <a:r>
              <a:rPr lang="uk-UA" sz="1600" b="1" dirty="0">
                <a:solidFill>
                  <a:schemeClr val="bg1"/>
                </a:solidFill>
              </a:rPr>
              <a:t>Перевірка достовірності даних. Факти та фейки</a:t>
            </a:r>
            <a:endParaRPr lang="uk-UA" sz="1600" b="1" dirty="0">
              <a:solidFill>
                <a:schemeClr val="bg1"/>
              </a:solidFill>
              <a:latin typeface="Aptos Narrow"/>
              <a:cs typeface="Arial"/>
            </a:endParaRPr>
          </a:p>
        </p:txBody>
      </p:sp>
      <p:sp>
        <p:nvSpPr>
          <p:cNvPr id="8" name="Містяться">
            <a:extLst>
              <a:ext uri="{FF2B5EF4-FFF2-40B4-BE49-F238E27FC236}">
                <a16:creationId xmlns:a16="http://schemas.microsoft.com/office/drawing/2014/main" id="{4040FB54-852E-1A51-CAFE-99934F9886DB}"/>
              </a:ext>
            </a:extLst>
          </p:cNvPr>
          <p:cNvSpPr/>
          <p:nvPr/>
        </p:nvSpPr>
        <p:spPr>
          <a:xfrm>
            <a:off x="8529335" y="2597018"/>
            <a:ext cx="3060000" cy="72000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Зворотний пошук</a:t>
            </a:r>
          </a:p>
        </p:txBody>
      </p:sp>
      <p:sp>
        <p:nvSpPr>
          <p:cNvPr id="11" name="Відрізняються">
            <a:extLst>
              <a:ext uri="{FF2B5EF4-FFF2-40B4-BE49-F238E27FC236}">
                <a16:creationId xmlns:a16="http://schemas.microsoft.com/office/drawing/2014/main" id="{CD89EAB7-77B7-4699-5101-7FD33E4B2487}"/>
              </a:ext>
            </a:extLst>
          </p:cNvPr>
          <p:cNvSpPr/>
          <p:nvPr/>
        </p:nvSpPr>
        <p:spPr>
          <a:xfrm>
            <a:off x="8529335" y="3785358"/>
            <a:ext cx="3060000" cy="72000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Аналіз фахівцями</a:t>
            </a:r>
          </a:p>
        </p:txBody>
      </p:sp>
      <p:sp>
        <p:nvSpPr>
          <p:cNvPr id="14" name="Розміщені">
            <a:extLst>
              <a:ext uri="{FF2B5EF4-FFF2-40B4-BE49-F238E27FC236}">
                <a16:creationId xmlns:a16="http://schemas.microsoft.com/office/drawing/2014/main" id="{F14F1EDB-99C6-A17D-93B4-023DEAC4F644}"/>
              </a:ext>
            </a:extLst>
          </p:cNvPr>
          <p:cNvSpPr/>
          <p:nvPr/>
        </p:nvSpPr>
        <p:spPr>
          <a:xfrm>
            <a:off x="504641" y="2597018"/>
            <a:ext cx="3060000" cy="72000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Діпфейк</a:t>
            </a:r>
          </a:p>
        </p:txBody>
      </p:sp>
      <p:sp>
        <p:nvSpPr>
          <p:cNvPr id="17" name="Супроводжуються">
            <a:extLst>
              <a:ext uri="{FF2B5EF4-FFF2-40B4-BE49-F238E27FC236}">
                <a16:creationId xmlns:a16="http://schemas.microsoft.com/office/drawing/2014/main" id="{637B3C0B-DDE1-3B89-A380-74AE24060F23}"/>
              </a:ext>
            </a:extLst>
          </p:cNvPr>
          <p:cNvSpPr/>
          <p:nvPr/>
        </p:nvSpPr>
        <p:spPr>
          <a:xfrm>
            <a:off x="8529335" y="4973697"/>
            <a:ext cx="3060000" cy="72000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Фактчекінг</a:t>
            </a:r>
          </a:p>
        </p:txBody>
      </p:sp>
      <p:sp>
        <p:nvSpPr>
          <p:cNvPr id="2" name="Не названо">
            <a:extLst>
              <a:ext uri="{FF2B5EF4-FFF2-40B4-BE49-F238E27FC236}">
                <a16:creationId xmlns:a16="http://schemas.microsoft.com/office/drawing/2014/main" id="{2FCCB3E7-2EDC-C126-5D7D-42923EA4B803}"/>
              </a:ext>
            </a:extLst>
          </p:cNvPr>
          <p:cNvSpPr/>
          <p:nvPr/>
        </p:nvSpPr>
        <p:spPr>
          <a:xfrm>
            <a:off x="504641" y="3785357"/>
            <a:ext cx="3060000" cy="72000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Фейк</a:t>
            </a:r>
          </a:p>
        </p:txBody>
      </p:sp>
      <p:sp>
        <p:nvSpPr>
          <p:cNvPr id="9" name="Стосуються">
            <a:extLst>
              <a:ext uri="{FF2B5EF4-FFF2-40B4-BE49-F238E27FC236}">
                <a16:creationId xmlns:a16="http://schemas.microsoft.com/office/drawing/2014/main" id="{CF6322B1-73F4-23F7-97AF-378E8D372EED}"/>
              </a:ext>
            </a:extLst>
          </p:cNvPr>
          <p:cNvSpPr/>
          <p:nvPr/>
        </p:nvSpPr>
        <p:spPr>
          <a:xfrm>
            <a:off x="504641" y="4973697"/>
            <a:ext cx="3060000" cy="72000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Фотофейк</a:t>
            </a:r>
          </a:p>
        </p:txBody>
      </p:sp>
      <p:sp>
        <p:nvSpPr>
          <p:cNvPr id="10" name="Запитання">
            <a:extLst>
              <a:ext uri="{FF2B5EF4-FFF2-40B4-BE49-F238E27FC236}">
                <a16:creationId xmlns:a16="http://schemas.microsoft.com/office/drawing/2014/main" id="{D3BB194C-FF81-750E-5D35-74722507B87F}"/>
              </a:ext>
            </a:extLst>
          </p:cNvPr>
          <p:cNvSpPr txBox="1"/>
          <p:nvPr/>
        </p:nvSpPr>
        <p:spPr>
          <a:xfrm>
            <a:off x="4173967" y="2957018"/>
            <a:ext cx="3836291" cy="193899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uk-UA" sz="2400"/>
              <a:t>    Підроблені зображення, до яких з використанням графічного редактора додано неіснуючі об’єкти або видозмінено існуючі.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3082E89E-9858-F746-A15E-FD9C45A27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6340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ACB51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ACB51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A456C4-FEAF-6EAF-15AB-36BE317D36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вдання">
            <a:extLst>
              <a:ext uri="{FF2B5EF4-FFF2-40B4-BE49-F238E27FC236}">
                <a16:creationId xmlns:a16="http://schemas.microsoft.com/office/drawing/2014/main" id="{FCC9C2AE-D163-D361-C167-65D2E4735034}"/>
              </a:ext>
            </a:extLst>
          </p:cNvPr>
          <p:cNvSpPr txBox="1"/>
          <p:nvPr/>
        </p:nvSpPr>
        <p:spPr>
          <a:xfrm>
            <a:off x="2231169" y="318338"/>
            <a:ext cx="7013582" cy="58477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200" b="1" dirty="0">
                <a:latin typeface="Aptos Narrow"/>
                <a:cs typeface="Arial"/>
              </a:rPr>
              <a:t>Виконайте завдання</a:t>
            </a:r>
            <a:endParaRPr lang="uk-UA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 Narrow"/>
              <a:cs typeface="Arial"/>
            </a:endParaRPr>
          </a:p>
        </p:txBody>
      </p:sp>
      <p:pic>
        <p:nvPicPr>
          <p:cNvPr id="3" name="НУШ" descr="Изображение выглядит как черный,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CB646064-375F-59C9-429F-8748479F28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0080" y="431312"/>
            <a:ext cx="1876425" cy="1047749"/>
          </a:xfrm>
          <a:prstGeom prst="rect">
            <a:avLst/>
          </a:prstGeom>
        </p:spPr>
      </p:pic>
      <p:pic>
        <p:nvPicPr>
          <p:cNvPr id="5" name="Генеза" descr="Изображение выглядит как Шрифт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6BA1D1A5-D628-F8DB-010A-D922952D3C6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43" y="487973"/>
            <a:ext cx="1133475" cy="514350"/>
          </a:xfrm>
          <a:prstGeom prst="rect">
            <a:avLst/>
          </a:prstGeom>
        </p:spPr>
      </p:pic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1FA994BE-CA89-CB6E-D94A-CDF9DC7AD8D7}"/>
              </a:ext>
            </a:extLst>
          </p:cNvPr>
          <p:cNvCxnSpPr/>
          <p:nvPr/>
        </p:nvCxnSpPr>
        <p:spPr>
          <a:xfrm>
            <a:off x="2034641" y="1330428"/>
            <a:ext cx="7406639" cy="0"/>
          </a:xfrm>
          <a:prstGeom prst="straightConnector1">
            <a:avLst/>
          </a:prstGeom>
          <a:ln>
            <a:solidFill>
              <a:srgbClr val="75BA0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Підвал">
            <a:extLst>
              <a:ext uri="{FF2B5EF4-FFF2-40B4-BE49-F238E27FC236}">
                <a16:creationId xmlns:a16="http://schemas.microsoft.com/office/drawing/2014/main" id="{C97E9086-1910-277F-ABAD-8AEDA1DC97B7}"/>
              </a:ext>
            </a:extLst>
          </p:cNvPr>
          <p:cNvSpPr/>
          <p:nvPr/>
        </p:nvSpPr>
        <p:spPr>
          <a:xfrm>
            <a:off x="-488" y="6155103"/>
            <a:ext cx="12201525" cy="704850"/>
          </a:xfrm>
          <a:prstGeom prst="rect">
            <a:avLst/>
          </a:prstGeom>
          <a:solidFill>
            <a:srgbClr val="75BA0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Запитання">
            <a:extLst>
              <a:ext uri="{FF2B5EF4-FFF2-40B4-BE49-F238E27FC236}">
                <a16:creationId xmlns:a16="http://schemas.microsoft.com/office/drawing/2014/main" id="{80489BFD-F676-61E5-5CA1-66C3C24D7431}"/>
              </a:ext>
            </a:extLst>
          </p:cNvPr>
          <p:cNvSpPr txBox="1"/>
          <p:nvPr/>
        </p:nvSpPr>
        <p:spPr>
          <a:xfrm>
            <a:off x="1640476" y="1644200"/>
            <a:ext cx="8911048" cy="83099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sz="2400" dirty="0"/>
              <a:t>          </a:t>
            </a:r>
            <a:r>
              <a:rPr lang="uk-UA" sz="2200" dirty="0"/>
              <a:t>Виберіть назву описаного поняття та назву відповідного способу перевірки достовірності.</a:t>
            </a:r>
          </a:p>
        </p:txBody>
      </p:sp>
      <p:sp>
        <p:nvSpPr>
          <p:cNvPr id="4" name="Колонтитули">
            <a:extLst>
              <a:ext uri="{FF2B5EF4-FFF2-40B4-BE49-F238E27FC236}">
                <a16:creationId xmlns:a16="http://schemas.microsoft.com/office/drawing/2014/main" id="{30BAE99E-2E2D-20D6-7350-643FBF4B1035}"/>
              </a:ext>
            </a:extLst>
          </p:cNvPr>
          <p:cNvSpPr txBox="1"/>
          <p:nvPr/>
        </p:nvSpPr>
        <p:spPr>
          <a:xfrm>
            <a:off x="1873214" y="6320242"/>
            <a:ext cx="8025184" cy="374571"/>
          </a:xfrm>
          <a:prstGeom prst="roundRect">
            <a:avLst/>
          </a:prstGeom>
          <a:solidFill>
            <a:srgbClr val="75BA02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uk-UA" sz="1600" b="1" dirty="0">
                <a:solidFill>
                  <a:schemeClr val="bg1"/>
                </a:solidFill>
              </a:rPr>
              <a:t>Комп’ютерні мережі </a:t>
            </a:r>
            <a:r>
              <a:rPr lang="uk-UA" sz="1600" b="1" dirty="0">
                <a:solidFill>
                  <a:srgbClr val="000000"/>
                </a:solidFill>
                <a:ea typeface="+mn-lt"/>
                <a:cs typeface="+mn-lt"/>
              </a:rPr>
              <a:t>/</a:t>
            </a:r>
            <a:r>
              <a:rPr lang="uk-UA" sz="1600" b="1" dirty="0">
                <a:solidFill>
                  <a:schemeClr val="bg1"/>
                </a:solidFill>
                <a:ea typeface="+mn-lt"/>
                <a:cs typeface="+mn-lt"/>
              </a:rPr>
              <a:t>  </a:t>
            </a:r>
            <a:r>
              <a:rPr lang="uk-UA" sz="1600" b="1" dirty="0">
                <a:solidFill>
                  <a:schemeClr val="bg1"/>
                </a:solidFill>
              </a:rPr>
              <a:t>Перевірка достовірності даних. Факти та фейки</a:t>
            </a:r>
            <a:endParaRPr lang="uk-UA" sz="1600" b="1" dirty="0">
              <a:solidFill>
                <a:schemeClr val="bg1"/>
              </a:solidFill>
              <a:latin typeface="Aptos Narrow"/>
              <a:cs typeface="Arial"/>
            </a:endParaRPr>
          </a:p>
        </p:txBody>
      </p:sp>
      <p:sp>
        <p:nvSpPr>
          <p:cNvPr id="8" name="Містяться">
            <a:extLst>
              <a:ext uri="{FF2B5EF4-FFF2-40B4-BE49-F238E27FC236}">
                <a16:creationId xmlns:a16="http://schemas.microsoft.com/office/drawing/2014/main" id="{4040FB54-852E-1A51-CAFE-99934F9886DB}"/>
              </a:ext>
            </a:extLst>
          </p:cNvPr>
          <p:cNvSpPr/>
          <p:nvPr/>
        </p:nvSpPr>
        <p:spPr>
          <a:xfrm>
            <a:off x="8529335" y="2597018"/>
            <a:ext cx="3060000" cy="72000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Зворотний пошук</a:t>
            </a:r>
          </a:p>
        </p:txBody>
      </p:sp>
      <p:sp>
        <p:nvSpPr>
          <p:cNvPr id="11" name="Відрізняються">
            <a:extLst>
              <a:ext uri="{FF2B5EF4-FFF2-40B4-BE49-F238E27FC236}">
                <a16:creationId xmlns:a16="http://schemas.microsoft.com/office/drawing/2014/main" id="{CD89EAB7-77B7-4699-5101-7FD33E4B2487}"/>
              </a:ext>
            </a:extLst>
          </p:cNvPr>
          <p:cNvSpPr/>
          <p:nvPr/>
        </p:nvSpPr>
        <p:spPr>
          <a:xfrm>
            <a:off x="8529335" y="3785358"/>
            <a:ext cx="3060000" cy="72000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Аналіз фахівцями</a:t>
            </a:r>
          </a:p>
        </p:txBody>
      </p:sp>
      <p:sp>
        <p:nvSpPr>
          <p:cNvPr id="14" name="Розміщені">
            <a:extLst>
              <a:ext uri="{FF2B5EF4-FFF2-40B4-BE49-F238E27FC236}">
                <a16:creationId xmlns:a16="http://schemas.microsoft.com/office/drawing/2014/main" id="{F14F1EDB-99C6-A17D-93B4-023DEAC4F644}"/>
              </a:ext>
            </a:extLst>
          </p:cNvPr>
          <p:cNvSpPr/>
          <p:nvPr/>
        </p:nvSpPr>
        <p:spPr>
          <a:xfrm>
            <a:off x="504641" y="2597018"/>
            <a:ext cx="3060000" cy="72000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Діпфейк</a:t>
            </a:r>
          </a:p>
        </p:txBody>
      </p:sp>
      <p:sp>
        <p:nvSpPr>
          <p:cNvPr id="17" name="Супроводжуються">
            <a:extLst>
              <a:ext uri="{FF2B5EF4-FFF2-40B4-BE49-F238E27FC236}">
                <a16:creationId xmlns:a16="http://schemas.microsoft.com/office/drawing/2014/main" id="{637B3C0B-DDE1-3B89-A380-74AE24060F23}"/>
              </a:ext>
            </a:extLst>
          </p:cNvPr>
          <p:cNvSpPr/>
          <p:nvPr/>
        </p:nvSpPr>
        <p:spPr>
          <a:xfrm>
            <a:off x="8529335" y="4973697"/>
            <a:ext cx="3060000" cy="72000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Фактчекінг</a:t>
            </a:r>
          </a:p>
        </p:txBody>
      </p:sp>
      <p:sp>
        <p:nvSpPr>
          <p:cNvPr id="2" name="Не названо">
            <a:extLst>
              <a:ext uri="{FF2B5EF4-FFF2-40B4-BE49-F238E27FC236}">
                <a16:creationId xmlns:a16="http://schemas.microsoft.com/office/drawing/2014/main" id="{2FCCB3E7-2EDC-C126-5D7D-42923EA4B803}"/>
              </a:ext>
            </a:extLst>
          </p:cNvPr>
          <p:cNvSpPr/>
          <p:nvPr/>
        </p:nvSpPr>
        <p:spPr>
          <a:xfrm>
            <a:off x="504641" y="3785357"/>
            <a:ext cx="3060000" cy="72000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Фейк</a:t>
            </a:r>
          </a:p>
        </p:txBody>
      </p:sp>
      <p:sp>
        <p:nvSpPr>
          <p:cNvPr id="9" name="Стосуються">
            <a:extLst>
              <a:ext uri="{FF2B5EF4-FFF2-40B4-BE49-F238E27FC236}">
                <a16:creationId xmlns:a16="http://schemas.microsoft.com/office/drawing/2014/main" id="{CF6322B1-73F4-23F7-97AF-378E8D372EED}"/>
              </a:ext>
            </a:extLst>
          </p:cNvPr>
          <p:cNvSpPr/>
          <p:nvPr/>
        </p:nvSpPr>
        <p:spPr>
          <a:xfrm>
            <a:off x="504641" y="4973697"/>
            <a:ext cx="3060000" cy="72000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Фотофейк</a:t>
            </a:r>
          </a:p>
        </p:txBody>
      </p:sp>
      <p:sp>
        <p:nvSpPr>
          <p:cNvPr id="10" name="Запитання">
            <a:extLst>
              <a:ext uri="{FF2B5EF4-FFF2-40B4-BE49-F238E27FC236}">
                <a16:creationId xmlns:a16="http://schemas.microsoft.com/office/drawing/2014/main" id="{D3BB194C-FF81-750E-5D35-74722507B87F}"/>
              </a:ext>
            </a:extLst>
          </p:cNvPr>
          <p:cNvSpPr txBox="1"/>
          <p:nvPr/>
        </p:nvSpPr>
        <p:spPr>
          <a:xfrm>
            <a:off x="4034118" y="2957018"/>
            <a:ext cx="4130936" cy="156966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uk-UA" sz="2400" dirty="0"/>
              <a:t>    Недостовірні, неправдиві відео, у тому числі створені з використанням штучного інтелекту.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EA7FF668-72D7-CC1F-6B5E-303D064DB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0667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ACB51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ACB51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">
            <a:extLst>
              <a:ext uri="{FF2B5EF4-FFF2-40B4-BE49-F238E27FC236}">
                <a16:creationId xmlns:a16="http://schemas.microsoft.com/office/drawing/2014/main" id="{F7904078-94EE-1B0E-BAFD-B234E2B7480B}"/>
              </a:ext>
            </a:extLst>
          </p:cNvPr>
          <p:cNvSpPr txBox="1"/>
          <p:nvPr/>
        </p:nvSpPr>
        <p:spPr>
          <a:xfrm>
            <a:off x="2202398" y="5559566"/>
            <a:ext cx="8211312" cy="4001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Narrow"/>
                <a:ea typeface="+mn-lt"/>
                <a:cs typeface="+mn-lt"/>
              </a:rPr>
              <a:t>Вправа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Narrow"/>
                <a:ea typeface="+mn-lt"/>
                <a:cs typeface="+mn-lt"/>
              </a:rPr>
              <a:t> «</a:t>
            </a: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Narrow"/>
                <a:ea typeface="+mn-lt"/>
                <a:cs typeface="+mn-lt"/>
              </a:rPr>
              <a:t>Факти та фейки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Narrow"/>
                <a:ea typeface="+mn-lt"/>
                <a:cs typeface="+mn-lt"/>
              </a:rPr>
              <a:t>»</a:t>
            </a:r>
            <a:endParaRPr kumimoji="0" lang="uk-UA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 Narrow"/>
              <a:ea typeface="+mn-lt"/>
              <a:cs typeface="+mn-lt"/>
            </a:endParaRPr>
          </a:p>
        </p:txBody>
      </p:sp>
      <p:pic>
        <p:nvPicPr>
          <p:cNvPr id="3" name="Рисунок 2" descr="Изображение выглядит как черный,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FE335008-3B14-3918-E6AE-477AB5306F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0080" y="431312"/>
            <a:ext cx="1876425" cy="1047749"/>
          </a:xfrm>
          <a:prstGeom prst="rect">
            <a:avLst/>
          </a:prstGeom>
        </p:spPr>
      </p:pic>
      <p:pic>
        <p:nvPicPr>
          <p:cNvPr id="5" name="Рисунок 4" descr="Изображение выглядит как Шрифт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84B32180-4DC6-24B1-E8C6-56B45F0A1BF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43" y="487973"/>
            <a:ext cx="1133475" cy="514350"/>
          </a:xfrm>
          <a:prstGeom prst="rect">
            <a:avLst/>
          </a:prstGeom>
        </p:spPr>
      </p:pic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A2E4C365-81D4-29A2-DF29-5E15129A7A8F}"/>
              </a:ext>
            </a:extLst>
          </p:cNvPr>
          <p:cNvCxnSpPr/>
          <p:nvPr/>
        </p:nvCxnSpPr>
        <p:spPr>
          <a:xfrm>
            <a:off x="2034641" y="1330428"/>
            <a:ext cx="7406639" cy="0"/>
          </a:xfrm>
          <a:prstGeom prst="straightConnector1">
            <a:avLst/>
          </a:prstGeom>
          <a:ln>
            <a:solidFill>
              <a:srgbClr val="75BA0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833FB08-3F8B-8853-A45C-C98740FCF57E}"/>
              </a:ext>
            </a:extLst>
          </p:cNvPr>
          <p:cNvSpPr/>
          <p:nvPr/>
        </p:nvSpPr>
        <p:spPr>
          <a:xfrm>
            <a:off x="-488" y="6155103"/>
            <a:ext cx="12201525" cy="704850"/>
          </a:xfrm>
          <a:prstGeom prst="rect">
            <a:avLst/>
          </a:prstGeom>
          <a:solidFill>
            <a:srgbClr val="75BA0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068150" y="1646060"/>
            <a:ext cx="2746259" cy="27425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кутник 3"/>
          <p:cNvSpPr/>
          <p:nvPr/>
        </p:nvSpPr>
        <p:spPr>
          <a:xfrm>
            <a:off x="6944967" y="4781997"/>
            <a:ext cx="49926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5"/>
              </a:rPr>
              <a:t>https://learningapps.org/watch?v=pytctqk8j24</a:t>
            </a: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" name="Прямокутник 8"/>
          <p:cNvSpPr/>
          <p:nvPr/>
        </p:nvSpPr>
        <p:spPr>
          <a:xfrm>
            <a:off x="1190909" y="4611403"/>
            <a:ext cx="47596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Розгадайте кросворд.</a:t>
            </a:r>
            <a:endParaRPr kumimoji="0" lang="uk-UA" sz="1800" b="1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6377" y="1644597"/>
            <a:ext cx="4728708" cy="26969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3">
            <a:extLst>
              <a:ext uri="{FF2B5EF4-FFF2-40B4-BE49-F238E27FC236}">
                <a16:creationId xmlns:a16="http://schemas.microsoft.com/office/drawing/2014/main" id="{EAC65C3F-2210-95D1-ACD4-E331726C1D6E}"/>
              </a:ext>
            </a:extLst>
          </p:cNvPr>
          <p:cNvSpPr txBox="1"/>
          <p:nvPr/>
        </p:nvSpPr>
        <p:spPr>
          <a:xfrm>
            <a:off x="2231169" y="318338"/>
            <a:ext cx="7013582" cy="58477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200" b="1" dirty="0">
                <a:latin typeface="Aptos Narrow"/>
                <a:cs typeface="Arial"/>
              </a:rPr>
              <a:t>Виконайте вправу в Інтернеті</a:t>
            </a:r>
            <a:endParaRPr lang="uk-UA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 Narrow"/>
              <a:cs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C002FE-CEEC-D766-4A4E-ACD69E3BC8B5}"/>
              </a:ext>
            </a:extLst>
          </p:cNvPr>
          <p:cNvSpPr txBox="1"/>
          <p:nvPr/>
        </p:nvSpPr>
        <p:spPr>
          <a:xfrm>
            <a:off x="1873214" y="6320242"/>
            <a:ext cx="8025184" cy="374571"/>
          </a:xfrm>
          <a:prstGeom prst="roundRect">
            <a:avLst/>
          </a:prstGeom>
          <a:solidFill>
            <a:srgbClr val="75BA02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uk-UA" sz="1600" b="1" dirty="0">
                <a:solidFill>
                  <a:schemeClr val="bg1"/>
                </a:solidFill>
              </a:rPr>
              <a:t>Комп’ютерні мережі</a:t>
            </a:r>
            <a:r>
              <a:rPr lang="uk-UA" sz="1600" b="1" dirty="0">
                <a:solidFill>
                  <a:schemeClr val="bg1"/>
                </a:solidFill>
                <a:ea typeface="+mn-lt"/>
                <a:cs typeface="+mn-lt"/>
              </a:rPr>
              <a:t>  </a:t>
            </a:r>
            <a:r>
              <a:rPr lang="uk-UA" sz="1600" b="1" dirty="0">
                <a:solidFill>
                  <a:srgbClr val="000000"/>
                </a:solidFill>
                <a:ea typeface="+mn-lt"/>
                <a:cs typeface="+mn-lt"/>
              </a:rPr>
              <a:t>/</a:t>
            </a:r>
            <a:r>
              <a:rPr lang="uk-UA" sz="1600" b="1" dirty="0">
                <a:solidFill>
                  <a:schemeClr val="bg1"/>
                </a:solidFill>
                <a:ea typeface="+mn-lt"/>
                <a:cs typeface="+mn-lt"/>
              </a:rPr>
              <a:t>  </a:t>
            </a:r>
            <a:r>
              <a:rPr lang="uk-UA" sz="1600" b="1" dirty="0">
                <a:solidFill>
                  <a:schemeClr val="bg1"/>
                </a:solidFill>
              </a:rPr>
              <a:t>Перевірка достовірності даних. Факти та фейки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29E6F05-0264-0FBC-1595-D9ACF7632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7841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">
            <a:extLst>
              <a:ext uri="{FF2B5EF4-FFF2-40B4-BE49-F238E27FC236}">
                <a16:creationId xmlns:a16="http://schemas.microsoft.com/office/drawing/2014/main" id="{F7904078-94EE-1B0E-BAFD-B234E2B7480B}"/>
              </a:ext>
            </a:extLst>
          </p:cNvPr>
          <p:cNvSpPr txBox="1"/>
          <p:nvPr/>
        </p:nvSpPr>
        <p:spPr>
          <a:xfrm>
            <a:off x="3476552" y="1767006"/>
            <a:ext cx="5947287" cy="224676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7000" b="1" dirty="0">
                <a:latin typeface="Aptos Narrow"/>
                <a:ea typeface="+mn-lt"/>
                <a:cs typeface="+mn-lt"/>
              </a:rPr>
              <a:t>Успіхів вам</a:t>
            </a:r>
            <a:endParaRPr lang="uk-UA" dirty="0"/>
          </a:p>
          <a:p>
            <a:pPr algn="ctr"/>
            <a:r>
              <a:rPr lang="uk-UA" sz="7000" b="1" dirty="0">
                <a:solidFill>
                  <a:srgbClr val="75BA02"/>
                </a:solidFill>
                <a:latin typeface="Aptos Narrow"/>
              </a:rPr>
              <a:t>у навчанні!</a:t>
            </a:r>
          </a:p>
        </p:txBody>
      </p:sp>
      <p:pic>
        <p:nvPicPr>
          <p:cNvPr id="15" name="Рисунок 14" descr="Изображение выглядит как черный,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868E0400-D127-FDFC-2854-A3EEB8ADD3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0080" y="431312"/>
            <a:ext cx="1876425" cy="1047750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Шрифт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BDF190D6-90B9-A864-2641-AE110703557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43" y="487973"/>
            <a:ext cx="1133475" cy="514350"/>
          </a:xfrm>
          <a:prstGeom prst="rect">
            <a:avLst/>
          </a:prstGeom>
        </p:spPr>
      </p:pic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AA739FFD-1ACF-9C88-736E-04F7936CFE94}"/>
              </a:ext>
            </a:extLst>
          </p:cNvPr>
          <p:cNvCxnSpPr/>
          <p:nvPr/>
        </p:nvCxnSpPr>
        <p:spPr>
          <a:xfrm>
            <a:off x="2390775" y="742950"/>
            <a:ext cx="7406639" cy="0"/>
          </a:xfrm>
          <a:prstGeom prst="straightConnector1">
            <a:avLst/>
          </a:prstGeom>
          <a:ln>
            <a:solidFill>
              <a:srgbClr val="75BA0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6B0FF0CD-9180-5DD0-B989-F375AEA4AFCE}"/>
              </a:ext>
            </a:extLst>
          </p:cNvPr>
          <p:cNvSpPr txBox="1"/>
          <p:nvPr/>
        </p:nvSpPr>
        <p:spPr>
          <a:xfrm>
            <a:off x="1854926" y="5917467"/>
            <a:ext cx="8025184" cy="374571"/>
          </a:xfrm>
          <a:prstGeom prst="roundRect">
            <a:avLst/>
          </a:prstGeom>
          <a:solidFill>
            <a:srgbClr val="75BA02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Йосиф Ривкінд  </a:t>
            </a:r>
            <a:r>
              <a:rPr lang="ru-RU" sz="1600" b="1" dirty="0"/>
              <a:t>/</a:t>
            </a:r>
            <a:r>
              <a:rPr lang="ru-RU" sz="1600" b="1" dirty="0">
                <a:solidFill>
                  <a:schemeClr val="bg1"/>
                </a:solidFill>
              </a:rPr>
              <a:t>  Тетяна Лисенко</a:t>
            </a:r>
            <a:r>
              <a:rPr lang="ru-RU" sz="1600" b="1" dirty="0">
                <a:solidFill>
                  <a:schemeClr val="bg1"/>
                </a:solidFill>
                <a:ea typeface="+mn-lt"/>
                <a:cs typeface="+mn-lt"/>
              </a:rPr>
              <a:t>  </a:t>
            </a:r>
            <a:r>
              <a:rPr lang="ru-RU" sz="1600" b="1" dirty="0">
                <a:solidFill>
                  <a:srgbClr val="000000"/>
                </a:solidFill>
                <a:ea typeface="+mn-lt"/>
                <a:cs typeface="+mn-lt"/>
              </a:rPr>
              <a:t>/</a:t>
            </a:r>
            <a:r>
              <a:rPr lang="ru-RU" sz="1600" b="1" dirty="0">
                <a:solidFill>
                  <a:schemeClr val="bg1"/>
                </a:solidFill>
                <a:ea typeface="+mn-lt"/>
                <a:cs typeface="+mn-lt"/>
              </a:rPr>
              <a:t>  </a:t>
            </a:r>
            <a:r>
              <a:rPr lang="ru-RU" sz="1600" b="1" dirty="0">
                <a:solidFill>
                  <a:schemeClr val="bg1"/>
                </a:solidFill>
              </a:rPr>
              <a:t>Людмила </a:t>
            </a:r>
            <a:r>
              <a:rPr lang="ru-RU" sz="1600" b="1" dirty="0" err="1">
                <a:solidFill>
                  <a:schemeClr val="bg1"/>
                </a:solidFill>
              </a:rPr>
              <a:t>Чернікова</a:t>
            </a:r>
            <a:r>
              <a:rPr lang="ru-RU" sz="1600" b="1" dirty="0">
                <a:solidFill>
                  <a:schemeClr val="bg1"/>
                </a:solidFill>
                <a:ea typeface="+mn-lt"/>
                <a:cs typeface="+mn-lt"/>
              </a:rPr>
              <a:t>  </a:t>
            </a:r>
            <a:r>
              <a:rPr lang="ru-RU" sz="1600" b="1" dirty="0">
                <a:solidFill>
                  <a:srgbClr val="000000"/>
                </a:solidFill>
                <a:ea typeface="+mn-lt"/>
                <a:cs typeface="+mn-lt"/>
              </a:rPr>
              <a:t>/</a:t>
            </a:r>
            <a:r>
              <a:rPr lang="ru-RU" sz="1600" b="1" dirty="0">
                <a:solidFill>
                  <a:schemeClr val="bg1"/>
                </a:solidFill>
                <a:ea typeface="+mn-lt"/>
                <a:cs typeface="+mn-lt"/>
              </a:rPr>
              <a:t>  </a:t>
            </a:r>
            <a:r>
              <a:rPr lang="ru-RU" sz="1600" b="1" dirty="0" err="1">
                <a:solidFill>
                  <a:schemeClr val="bg1"/>
                </a:solidFill>
              </a:rPr>
              <a:t>Віктор</a:t>
            </a:r>
            <a:r>
              <a:rPr lang="ru-RU" sz="1600" b="1" dirty="0">
                <a:solidFill>
                  <a:schemeClr val="bg1"/>
                </a:solidFill>
              </a:rPr>
              <a:t> </a:t>
            </a:r>
            <a:r>
              <a:rPr lang="ru-RU" sz="1600" b="1" dirty="0" err="1">
                <a:solidFill>
                  <a:schemeClr val="bg1"/>
                </a:solidFill>
              </a:rPr>
              <a:t>Шакотько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1A1B00-3E68-EDD0-2929-A197E7FCA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CFC05F6-A7F1-4C85-9185-4E1670D1324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31" y="1485000"/>
            <a:ext cx="2674555" cy="38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864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8ACE332-3A43-6D24-AE21-29C96CDCA13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05007"/>
            <a:ext cx="1287624" cy="1259794"/>
          </a:xfrm>
          <a:prstGeom prst="rect">
            <a:avLst/>
          </a:prstGeom>
        </p:spPr>
      </p:pic>
      <p:pic>
        <p:nvPicPr>
          <p:cNvPr id="10" name="Рисунок 9" descr="Изображение выглядит как черный,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DACE206E-971E-5661-03F6-0D30CB6329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2388" y="431312"/>
            <a:ext cx="1876425" cy="1047749"/>
          </a:xfrm>
          <a:prstGeom prst="rect">
            <a:avLst/>
          </a:prstGeom>
        </p:spPr>
      </p:pic>
      <p:pic>
        <p:nvPicPr>
          <p:cNvPr id="9" name="Рисунок 8" descr="Изображение выглядит как Шрифт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9D2A597B-5C39-8864-EBA2-A0C94BB9494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42" y="487973"/>
            <a:ext cx="1133475" cy="514350"/>
          </a:xfrm>
          <a:prstGeom prst="rect">
            <a:avLst/>
          </a:prstGeom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id="{F7904078-94EE-1B0E-BAFD-B234E2B7480B}"/>
              </a:ext>
            </a:extLst>
          </p:cNvPr>
          <p:cNvSpPr txBox="1"/>
          <p:nvPr/>
        </p:nvSpPr>
        <p:spPr>
          <a:xfrm>
            <a:off x="3222172" y="370549"/>
            <a:ext cx="7013582" cy="58477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>
                <a:latin typeface="Aptos Narrow"/>
                <a:ea typeface="+mn-lt"/>
                <a:cs typeface="+mn-lt"/>
              </a:rPr>
              <a:t>ЗБИРАННЯ ТА АНАЛІЗ ДАНИХ</a:t>
            </a:r>
            <a:endParaRPr lang="uk-UA" sz="3200" b="1" dirty="0">
              <a:latin typeface="Aptos Narrow"/>
              <a:cs typeface="Arial"/>
            </a:endParaRPr>
          </a:p>
        </p:txBody>
      </p: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A2E4C365-81D4-29A2-DF29-5E15129A7A8F}"/>
              </a:ext>
            </a:extLst>
          </p:cNvPr>
          <p:cNvCxnSpPr/>
          <p:nvPr/>
        </p:nvCxnSpPr>
        <p:spPr>
          <a:xfrm>
            <a:off x="2034641" y="1330428"/>
            <a:ext cx="7406639" cy="0"/>
          </a:xfrm>
          <a:prstGeom prst="straightConnector1">
            <a:avLst/>
          </a:prstGeom>
          <a:ln>
            <a:solidFill>
              <a:srgbClr val="75BA0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833FB08-3F8B-8853-A45C-C98740FCF57E}"/>
              </a:ext>
            </a:extLst>
          </p:cNvPr>
          <p:cNvSpPr/>
          <p:nvPr/>
        </p:nvSpPr>
        <p:spPr>
          <a:xfrm>
            <a:off x="-488" y="6155103"/>
            <a:ext cx="12201525" cy="704850"/>
          </a:xfrm>
          <a:prstGeom prst="rect">
            <a:avLst/>
          </a:prstGeom>
          <a:solidFill>
            <a:srgbClr val="75BA0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9">
            <a:extLst>
              <a:ext uri="{FF2B5EF4-FFF2-40B4-BE49-F238E27FC236}">
                <a16:creationId xmlns:a16="http://schemas.microsoft.com/office/drawing/2014/main" id="{7E626AC9-3C65-77EE-1F10-F4B06FC8B879}"/>
              </a:ext>
            </a:extLst>
          </p:cNvPr>
          <p:cNvSpPr txBox="1"/>
          <p:nvPr/>
        </p:nvSpPr>
        <p:spPr>
          <a:xfrm>
            <a:off x="1855125" y="1446310"/>
            <a:ext cx="6589984" cy="120032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361950" algn="just">
              <a:spcAft>
                <a:spcPts val="1200"/>
              </a:spcAft>
            </a:pP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	На які дані ви орієнтуєтесь, коли плануєте купити для себе новий одяг? </a:t>
            </a:r>
            <a:r>
              <a:rPr lang="uk-UA" sz="2400" dirty="0">
                <a:latin typeface="ArialMT"/>
              </a:rPr>
              <a:t>Як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 ви отримуєте ці дані?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46998C-41DC-D059-76CC-D218A008FEA5}"/>
              </a:ext>
            </a:extLst>
          </p:cNvPr>
          <p:cNvSpPr txBox="1"/>
          <p:nvPr/>
        </p:nvSpPr>
        <p:spPr>
          <a:xfrm>
            <a:off x="1873214" y="6320242"/>
            <a:ext cx="8025184" cy="374571"/>
          </a:xfrm>
          <a:prstGeom prst="roundRect">
            <a:avLst/>
          </a:prstGeom>
          <a:solidFill>
            <a:srgbClr val="75BA02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uk-UA" sz="1600" b="1" dirty="0">
                <a:solidFill>
                  <a:schemeClr val="bg1"/>
                </a:solidFill>
              </a:rPr>
              <a:t>Комп’ютерні мережі </a:t>
            </a:r>
            <a:r>
              <a:rPr lang="uk-UA" sz="1600" b="1" dirty="0">
                <a:solidFill>
                  <a:srgbClr val="000000"/>
                </a:solidFill>
                <a:ea typeface="+mn-lt"/>
                <a:cs typeface="+mn-lt"/>
              </a:rPr>
              <a:t>/</a:t>
            </a:r>
            <a:r>
              <a:rPr lang="uk-UA" sz="1600" b="1" dirty="0">
                <a:solidFill>
                  <a:schemeClr val="bg1"/>
                </a:solidFill>
                <a:ea typeface="+mn-lt"/>
                <a:cs typeface="+mn-lt"/>
              </a:rPr>
              <a:t>  </a:t>
            </a:r>
            <a:r>
              <a:rPr lang="uk-UA" sz="1600" b="1" dirty="0">
                <a:solidFill>
                  <a:schemeClr val="bg1"/>
                </a:solidFill>
                <a:latin typeface="Aptos Narrow"/>
                <a:ea typeface="+mn-lt"/>
                <a:cs typeface="+mn-lt"/>
              </a:rPr>
              <a:t>Збирання та аналіз даних</a:t>
            </a:r>
            <a:endParaRPr lang="uk-UA" sz="1600" b="1" dirty="0">
              <a:solidFill>
                <a:schemeClr val="bg1"/>
              </a:solidFill>
              <a:latin typeface="Aptos Narrow"/>
              <a:cs typeface="Arial"/>
            </a:endParaRPr>
          </a:p>
        </p:txBody>
      </p:sp>
      <p:sp>
        <p:nvSpPr>
          <p:cNvPr id="3" name="TextBox 9">
            <a:extLst>
              <a:ext uri="{FF2B5EF4-FFF2-40B4-BE49-F238E27FC236}">
                <a16:creationId xmlns:a16="http://schemas.microsoft.com/office/drawing/2014/main" id="{B9233C7D-6573-076C-6D4C-0150B524CAFA}"/>
              </a:ext>
            </a:extLst>
          </p:cNvPr>
          <p:cNvSpPr txBox="1"/>
          <p:nvPr/>
        </p:nvSpPr>
        <p:spPr>
          <a:xfrm>
            <a:off x="4463872" y="3522608"/>
            <a:ext cx="7013582" cy="120032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361950" algn="just">
              <a:spcAft>
                <a:spcPts val="1200"/>
              </a:spcAft>
            </a:pP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400" b="0" i="0" u="none" strike="noStrike" baseline="0" dirty="0">
                <a:latin typeface="ArialMT"/>
              </a:rPr>
              <a:t>Які дані вам потрібно врахувати, щоб вирішити, на яку спортивну секцію записатися?</a:t>
            </a:r>
            <a:endParaRPr lang="uk-UA" sz="2400" dirty="0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508AFB8-1C2D-BDBA-ACF8-CA5FB5D94BD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4249" y="1420489"/>
            <a:ext cx="1431505" cy="19369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1FA9027-4D09-9BF4-F161-892E20A3574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679" y="2908624"/>
            <a:ext cx="1431505" cy="17113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F69A2E1-6035-9778-1C40-CD5229E2E5E5}"/>
              </a:ext>
            </a:extLst>
          </p:cNvPr>
          <p:cNvSpPr txBox="1"/>
          <p:nvPr/>
        </p:nvSpPr>
        <p:spPr>
          <a:xfrm>
            <a:off x="578832" y="5119158"/>
            <a:ext cx="1149667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8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Шукаючи відповіді на подібні запитання, доводиться збирати та аналізувати певні дані</a:t>
            </a:r>
            <a:endParaRPr lang="uk-UA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739679-2B2B-8710-9FBB-85491D3A6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69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Изображение выглядит как черный,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DACE206E-971E-5661-03F6-0D30CB6329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2388" y="431312"/>
            <a:ext cx="1876425" cy="1047749"/>
          </a:xfrm>
          <a:prstGeom prst="rect">
            <a:avLst/>
          </a:prstGeom>
        </p:spPr>
      </p:pic>
      <p:pic>
        <p:nvPicPr>
          <p:cNvPr id="9" name="Рисунок 8" descr="Изображение выглядит как Шрифт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9D2A597B-5C39-8864-EBA2-A0C94BB9494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42" y="487973"/>
            <a:ext cx="1133475" cy="514350"/>
          </a:xfrm>
          <a:prstGeom prst="rect">
            <a:avLst/>
          </a:prstGeom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id="{F7904078-94EE-1B0E-BAFD-B234E2B7480B}"/>
              </a:ext>
            </a:extLst>
          </p:cNvPr>
          <p:cNvSpPr txBox="1"/>
          <p:nvPr/>
        </p:nvSpPr>
        <p:spPr>
          <a:xfrm>
            <a:off x="3222172" y="370549"/>
            <a:ext cx="7013582" cy="58477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>
                <a:latin typeface="Aptos Narrow"/>
                <a:ea typeface="+mn-lt"/>
                <a:cs typeface="+mn-lt"/>
              </a:rPr>
              <a:t>ЗБИРАННЯ ТА АНАЛІЗ ДАНИХ</a:t>
            </a:r>
            <a:endParaRPr lang="uk-UA" sz="3200" b="1" dirty="0">
              <a:latin typeface="Aptos Narrow"/>
              <a:cs typeface="Arial"/>
            </a:endParaRPr>
          </a:p>
        </p:txBody>
      </p: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A2E4C365-81D4-29A2-DF29-5E15129A7A8F}"/>
              </a:ext>
            </a:extLst>
          </p:cNvPr>
          <p:cNvCxnSpPr/>
          <p:nvPr/>
        </p:nvCxnSpPr>
        <p:spPr>
          <a:xfrm>
            <a:off x="2034641" y="1330428"/>
            <a:ext cx="7406639" cy="0"/>
          </a:xfrm>
          <a:prstGeom prst="straightConnector1">
            <a:avLst/>
          </a:prstGeom>
          <a:ln>
            <a:solidFill>
              <a:srgbClr val="75BA0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833FB08-3F8B-8853-A45C-C98740FCF57E}"/>
              </a:ext>
            </a:extLst>
          </p:cNvPr>
          <p:cNvSpPr/>
          <p:nvPr/>
        </p:nvSpPr>
        <p:spPr>
          <a:xfrm>
            <a:off x="-488" y="6155103"/>
            <a:ext cx="12201525" cy="704850"/>
          </a:xfrm>
          <a:prstGeom prst="rect">
            <a:avLst/>
          </a:prstGeom>
          <a:solidFill>
            <a:srgbClr val="75BA0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46998C-41DC-D059-76CC-D218A008FEA5}"/>
              </a:ext>
            </a:extLst>
          </p:cNvPr>
          <p:cNvSpPr txBox="1"/>
          <p:nvPr/>
        </p:nvSpPr>
        <p:spPr>
          <a:xfrm>
            <a:off x="1873214" y="6320242"/>
            <a:ext cx="8025184" cy="374571"/>
          </a:xfrm>
          <a:prstGeom prst="roundRect">
            <a:avLst/>
          </a:prstGeom>
          <a:solidFill>
            <a:srgbClr val="75BA02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uk-UA" sz="1600" b="1" dirty="0">
                <a:solidFill>
                  <a:schemeClr val="bg1"/>
                </a:solidFill>
              </a:rPr>
              <a:t>Комп’ютерні мережі </a:t>
            </a:r>
            <a:r>
              <a:rPr lang="uk-UA" sz="1600" b="1" dirty="0">
                <a:solidFill>
                  <a:srgbClr val="000000"/>
                </a:solidFill>
                <a:ea typeface="+mn-lt"/>
                <a:cs typeface="+mn-lt"/>
              </a:rPr>
              <a:t>/</a:t>
            </a:r>
            <a:r>
              <a:rPr lang="uk-UA" sz="1600" b="1" dirty="0">
                <a:solidFill>
                  <a:schemeClr val="bg1"/>
                </a:solidFill>
                <a:ea typeface="+mn-lt"/>
                <a:cs typeface="+mn-lt"/>
              </a:rPr>
              <a:t>  </a:t>
            </a:r>
            <a:r>
              <a:rPr lang="uk-UA" sz="1600" b="1" dirty="0">
                <a:solidFill>
                  <a:schemeClr val="bg1"/>
                </a:solidFill>
                <a:latin typeface="Aptos Narrow"/>
                <a:ea typeface="+mn-lt"/>
                <a:cs typeface="+mn-lt"/>
              </a:rPr>
              <a:t>Збирання та аналіз даних</a:t>
            </a:r>
            <a:endParaRPr lang="uk-UA" sz="1600" b="1" dirty="0">
              <a:solidFill>
                <a:schemeClr val="bg1"/>
              </a:solidFill>
              <a:latin typeface="Aptos Narrow"/>
              <a:cs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B547E7-BA7A-6603-8353-8F12517DBE7C}"/>
              </a:ext>
            </a:extLst>
          </p:cNvPr>
          <p:cNvSpPr txBox="1"/>
          <p:nvPr/>
        </p:nvSpPr>
        <p:spPr>
          <a:xfrm>
            <a:off x="368689" y="1482536"/>
            <a:ext cx="77319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b="0" i="1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Методи збирання даних </a:t>
            </a:r>
            <a:r>
              <a:rPr lang="uk-UA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можуть бути різними:</a:t>
            </a:r>
            <a:endParaRPr lang="uk-U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5092DAE-05AD-6CBB-ADF5-3932DC048A4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08" y="4813720"/>
            <a:ext cx="1501409" cy="12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6B153A90-DD01-F215-0545-4C5FDE6F942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60" y="3419652"/>
            <a:ext cx="1145307" cy="12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932C026A-1F23-D082-B200-79EC0FCE114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03" y="2039852"/>
            <a:ext cx="1150437" cy="12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3D887E4B-992F-958F-4688-5DF707D321A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957" y="2025584"/>
            <a:ext cx="1258227" cy="12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808962DC-88A9-9EAE-6E6B-B080BB583B2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538" y="4786615"/>
            <a:ext cx="1427063" cy="12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24B598BF-EC32-E080-4EAA-A164BC709C4A}"/>
              </a:ext>
            </a:extLst>
          </p:cNvPr>
          <p:cNvSpPr txBox="1"/>
          <p:nvPr/>
        </p:nvSpPr>
        <p:spPr>
          <a:xfrm>
            <a:off x="1775637" y="2325148"/>
            <a:ext cx="33662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uk-UA" sz="18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спостереження за навколишнім світом</a:t>
            </a:r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0468591-6AEC-2669-57AA-EF7498805040}"/>
              </a:ext>
            </a:extLst>
          </p:cNvPr>
          <p:cNvSpPr txBox="1"/>
          <p:nvPr/>
        </p:nvSpPr>
        <p:spPr>
          <a:xfrm>
            <a:off x="2034641" y="3963076"/>
            <a:ext cx="27925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b="0" i="0" u="none" strike="noStrik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uk-UA" dirty="0"/>
              <a:t>опитування груп людей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F3B433B-A8AE-A67B-6DE5-4215164125C1}"/>
              </a:ext>
            </a:extLst>
          </p:cNvPr>
          <p:cNvSpPr txBox="1"/>
          <p:nvPr/>
        </p:nvSpPr>
        <p:spPr>
          <a:xfrm>
            <a:off x="1911202" y="5166226"/>
            <a:ext cx="37301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опрацювання друкованих джерел та історичних знахідок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6471516-604F-2206-77EA-CA1A07A07529}"/>
              </a:ext>
            </a:extLst>
          </p:cNvPr>
          <p:cNvSpPr txBox="1"/>
          <p:nvPr/>
        </p:nvSpPr>
        <p:spPr>
          <a:xfrm>
            <a:off x="8192742" y="2298808"/>
            <a:ext cx="37301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фіксація даних з датчиків (сенсорів)</a:t>
            </a:r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690A0C81-3EF9-70B8-5301-81BF7D12586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826" y="3428890"/>
            <a:ext cx="1695142" cy="12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77336C73-7E44-76D8-C0B9-EA45E443DE16}"/>
              </a:ext>
            </a:extLst>
          </p:cNvPr>
          <p:cNvSpPr txBox="1"/>
          <p:nvPr/>
        </p:nvSpPr>
        <p:spPr>
          <a:xfrm>
            <a:off x="9198236" y="3774336"/>
            <a:ext cx="29016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uk-UA" sz="18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пошук потрібних</a:t>
            </a:r>
          </a:p>
          <a:p>
            <a:pPr algn="l"/>
            <a:r>
              <a:rPr lang="uk-UA" sz="18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відомостей в Інтернеті</a:t>
            </a:r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7DCB30C-AFF6-87A8-983D-21736158F417}"/>
              </a:ext>
            </a:extLst>
          </p:cNvPr>
          <p:cNvSpPr txBox="1"/>
          <p:nvPr/>
        </p:nvSpPr>
        <p:spPr>
          <a:xfrm>
            <a:off x="8364767" y="5194921"/>
            <a:ext cx="35581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uk-UA" sz="1800" b="0" i="0" u="none" strike="noStrike" baseline="0">
                <a:latin typeface="Arial" panose="020B0604020202020204" pitchFamily="34" charset="0"/>
                <a:cs typeface="Arial" panose="020B0604020202020204" pitchFamily="34" charset="0"/>
              </a:rPr>
              <a:t>фіксація результатів експериментів</a:t>
            </a:r>
            <a:endParaRPr lang="uk-UA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5ACC4F-6070-2818-F213-DBADF9CA5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7345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A456C4-FEAF-6EAF-15AB-36BE317D36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вдання">
            <a:extLst>
              <a:ext uri="{FF2B5EF4-FFF2-40B4-BE49-F238E27FC236}">
                <a16:creationId xmlns:a16="http://schemas.microsoft.com/office/drawing/2014/main" id="{FCC9C2AE-D163-D361-C167-65D2E4735034}"/>
              </a:ext>
            </a:extLst>
          </p:cNvPr>
          <p:cNvSpPr txBox="1"/>
          <p:nvPr/>
        </p:nvSpPr>
        <p:spPr>
          <a:xfrm>
            <a:off x="2231169" y="318338"/>
            <a:ext cx="7013582" cy="58477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200" b="1" dirty="0">
                <a:latin typeface="Aptos Narrow"/>
                <a:cs typeface="Arial"/>
              </a:rPr>
              <a:t>Виберіть відповіді на запитання</a:t>
            </a:r>
            <a:endParaRPr lang="uk-UA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 Narrow"/>
              <a:cs typeface="Arial"/>
            </a:endParaRPr>
          </a:p>
        </p:txBody>
      </p:sp>
      <p:pic>
        <p:nvPicPr>
          <p:cNvPr id="3" name="НУШ" descr="Изображение выглядит как черный,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CB646064-375F-59C9-429F-8748479F28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0080" y="431312"/>
            <a:ext cx="1876425" cy="1047749"/>
          </a:xfrm>
          <a:prstGeom prst="rect">
            <a:avLst/>
          </a:prstGeom>
        </p:spPr>
      </p:pic>
      <p:pic>
        <p:nvPicPr>
          <p:cNvPr id="5" name="Генеза" descr="Изображение выглядит как Шрифт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6BA1D1A5-D628-F8DB-010A-D922952D3C6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43" y="487973"/>
            <a:ext cx="1133475" cy="514350"/>
          </a:xfrm>
          <a:prstGeom prst="rect">
            <a:avLst/>
          </a:prstGeom>
        </p:spPr>
      </p:pic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1FA994BE-CA89-CB6E-D94A-CDF9DC7AD8D7}"/>
              </a:ext>
            </a:extLst>
          </p:cNvPr>
          <p:cNvCxnSpPr/>
          <p:nvPr/>
        </p:nvCxnSpPr>
        <p:spPr>
          <a:xfrm>
            <a:off x="2034641" y="1330428"/>
            <a:ext cx="7406639" cy="0"/>
          </a:xfrm>
          <a:prstGeom prst="straightConnector1">
            <a:avLst/>
          </a:prstGeom>
          <a:ln>
            <a:solidFill>
              <a:srgbClr val="75BA0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Підвал">
            <a:extLst>
              <a:ext uri="{FF2B5EF4-FFF2-40B4-BE49-F238E27FC236}">
                <a16:creationId xmlns:a16="http://schemas.microsoft.com/office/drawing/2014/main" id="{C97E9086-1910-277F-ABAD-8AEDA1DC97B7}"/>
              </a:ext>
            </a:extLst>
          </p:cNvPr>
          <p:cNvSpPr/>
          <p:nvPr/>
        </p:nvSpPr>
        <p:spPr>
          <a:xfrm>
            <a:off x="-488" y="6155103"/>
            <a:ext cx="12201525" cy="704850"/>
          </a:xfrm>
          <a:prstGeom prst="rect">
            <a:avLst/>
          </a:prstGeom>
          <a:solidFill>
            <a:srgbClr val="75BA0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Запитання">
            <a:extLst>
              <a:ext uri="{FF2B5EF4-FFF2-40B4-BE49-F238E27FC236}">
                <a16:creationId xmlns:a16="http://schemas.microsoft.com/office/drawing/2014/main" id="{80489BFD-F676-61E5-5CA1-66C3C24D7431}"/>
              </a:ext>
            </a:extLst>
          </p:cNvPr>
          <p:cNvSpPr txBox="1"/>
          <p:nvPr/>
        </p:nvSpPr>
        <p:spPr>
          <a:xfrm>
            <a:off x="1655518" y="2115120"/>
            <a:ext cx="8911048" cy="83099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47675" algn="just">
              <a:spcAft>
                <a:spcPts val="1200"/>
              </a:spcAft>
            </a:pPr>
            <a:r>
              <a:rPr lang="uk-UA" sz="2400" dirty="0"/>
              <a:t>Який метод збирання даних використовують квітникарі для визначення тривалості квітіння кактуса?</a:t>
            </a:r>
            <a:endParaRPr lang="uk-UA" sz="2400" dirty="0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</p:txBody>
      </p:sp>
      <p:sp>
        <p:nvSpPr>
          <p:cNvPr id="4" name="Колонтитули">
            <a:extLst>
              <a:ext uri="{FF2B5EF4-FFF2-40B4-BE49-F238E27FC236}">
                <a16:creationId xmlns:a16="http://schemas.microsoft.com/office/drawing/2014/main" id="{30BAE99E-2E2D-20D6-7350-643FBF4B1035}"/>
              </a:ext>
            </a:extLst>
          </p:cNvPr>
          <p:cNvSpPr txBox="1"/>
          <p:nvPr/>
        </p:nvSpPr>
        <p:spPr>
          <a:xfrm>
            <a:off x="1873214" y="6320242"/>
            <a:ext cx="8025184" cy="374571"/>
          </a:xfrm>
          <a:prstGeom prst="roundRect">
            <a:avLst/>
          </a:prstGeom>
          <a:solidFill>
            <a:srgbClr val="75BA02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uk-UA" sz="1600" b="1" dirty="0">
                <a:solidFill>
                  <a:schemeClr val="bg1"/>
                </a:solidFill>
              </a:rPr>
              <a:t>Комп’ютерні мережі </a:t>
            </a:r>
            <a:r>
              <a:rPr lang="uk-UA" sz="1600" b="1" dirty="0">
                <a:solidFill>
                  <a:srgbClr val="000000"/>
                </a:solidFill>
                <a:ea typeface="+mn-lt"/>
                <a:cs typeface="+mn-lt"/>
              </a:rPr>
              <a:t>/</a:t>
            </a:r>
            <a:r>
              <a:rPr lang="uk-UA" sz="1600" b="1" dirty="0">
                <a:solidFill>
                  <a:schemeClr val="bg1"/>
                </a:solidFill>
                <a:ea typeface="+mn-lt"/>
                <a:cs typeface="+mn-lt"/>
              </a:rPr>
              <a:t>  </a:t>
            </a:r>
            <a:r>
              <a:rPr lang="uk-UA" sz="1600" b="1" dirty="0">
                <a:solidFill>
                  <a:schemeClr val="bg1"/>
                </a:solidFill>
                <a:latin typeface="Aptos Narrow"/>
                <a:ea typeface="+mn-lt"/>
                <a:cs typeface="+mn-lt"/>
              </a:rPr>
              <a:t>Збирання та аналіз даних</a:t>
            </a:r>
            <a:endParaRPr lang="uk-UA" sz="1600" b="1" dirty="0">
              <a:solidFill>
                <a:schemeClr val="bg1"/>
              </a:solidFill>
              <a:latin typeface="Aptos Narrow"/>
              <a:cs typeface="Arial"/>
            </a:endParaRPr>
          </a:p>
        </p:txBody>
      </p:sp>
      <p:sp>
        <p:nvSpPr>
          <p:cNvPr id="8" name="Вимірювання">
            <a:extLst>
              <a:ext uri="{FF2B5EF4-FFF2-40B4-BE49-F238E27FC236}">
                <a16:creationId xmlns:a16="http://schemas.microsoft.com/office/drawing/2014/main" id="{4040FB54-852E-1A51-CAFE-99934F9886DB}"/>
              </a:ext>
            </a:extLst>
          </p:cNvPr>
          <p:cNvSpPr/>
          <p:nvPr/>
        </p:nvSpPr>
        <p:spPr>
          <a:xfrm>
            <a:off x="3682927" y="4541356"/>
            <a:ext cx="2232000" cy="54000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Вимірювання</a:t>
            </a:r>
          </a:p>
        </p:txBody>
      </p:sp>
      <p:sp>
        <p:nvSpPr>
          <p:cNvPr id="11" name="Спостереження">
            <a:extLst>
              <a:ext uri="{FF2B5EF4-FFF2-40B4-BE49-F238E27FC236}">
                <a16:creationId xmlns:a16="http://schemas.microsoft.com/office/drawing/2014/main" id="{CD89EAB7-77B7-4699-5101-7FD33E4B2487}"/>
              </a:ext>
            </a:extLst>
          </p:cNvPr>
          <p:cNvSpPr/>
          <p:nvPr/>
        </p:nvSpPr>
        <p:spPr>
          <a:xfrm>
            <a:off x="6277074" y="4541356"/>
            <a:ext cx="2232000" cy="54000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Спостереження</a:t>
            </a:r>
          </a:p>
        </p:txBody>
      </p:sp>
      <p:sp>
        <p:nvSpPr>
          <p:cNvPr id="14" name="Опитування">
            <a:extLst>
              <a:ext uri="{FF2B5EF4-FFF2-40B4-BE49-F238E27FC236}">
                <a16:creationId xmlns:a16="http://schemas.microsoft.com/office/drawing/2014/main" id="{F14F1EDB-99C6-A17D-93B4-023DEAC4F644}"/>
              </a:ext>
            </a:extLst>
          </p:cNvPr>
          <p:cNvSpPr/>
          <p:nvPr/>
        </p:nvSpPr>
        <p:spPr>
          <a:xfrm>
            <a:off x="1088780" y="4541356"/>
            <a:ext cx="2232000" cy="54000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Опитування</a:t>
            </a:r>
          </a:p>
        </p:txBody>
      </p:sp>
      <p:sp>
        <p:nvSpPr>
          <p:cNvPr id="17" name="Пошук">
            <a:extLst>
              <a:ext uri="{FF2B5EF4-FFF2-40B4-BE49-F238E27FC236}">
                <a16:creationId xmlns:a16="http://schemas.microsoft.com/office/drawing/2014/main" id="{637B3C0B-DDE1-3B89-A380-74AE24060F23}"/>
              </a:ext>
            </a:extLst>
          </p:cNvPr>
          <p:cNvSpPr/>
          <p:nvPr/>
        </p:nvSpPr>
        <p:spPr>
          <a:xfrm>
            <a:off x="8871220" y="4541356"/>
            <a:ext cx="2232000" cy="54000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Пошук в Інтернеті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27914C4-9A42-C9F9-C20B-35A5F7E1A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5555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ACB51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A456C4-FEAF-6EAF-15AB-36BE317D36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вдання">
            <a:extLst>
              <a:ext uri="{FF2B5EF4-FFF2-40B4-BE49-F238E27FC236}">
                <a16:creationId xmlns:a16="http://schemas.microsoft.com/office/drawing/2014/main" id="{FCC9C2AE-D163-D361-C167-65D2E4735034}"/>
              </a:ext>
            </a:extLst>
          </p:cNvPr>
          <p:cNvSpPr txBox="1"/>
          <p:nvPr/>
        </p:nvSpPr>
        <p:spPr>
          <a:xfrm>
            <a:off x="2231169" y="318338"/>
            <a:ext cx="7013582" cy="58477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200" b="1" dirty="0">
                <a:latin typeface="Aptos Narrow"/>
                <a:cs typeface="Arial"/>
              </a:rPr>
              <a:t>Виберіть відповіді на запитання</a:t>
            </a:r>
            <a:endParaRPr lang="uk-UA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 Narrow"/>
              <a:cs typeface="Arial"/>
            </a:endParaRPr>
          </a:p>
        </p:txBody>
      </p:sp>
      <p:pic>
        <p:nvPicPr>
          <p:cNvPr id="3" name="НУШ" descr="Изображение выглядит как черный,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CB646064-375F-59C9-429F-8748479F28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0080" y="431312"/>
            <a:ext cx="1876425" cy="1047749"/>
          </a:xfrm>
          <a:prstGeom prst="rect">
            <a:avLst/>
          </a:prstGeom>
        </p:spPr>
      </p:pic>
      <p:pic>
        <p:nvPicPr>
          <p:cNvPr id="5" name="Генеза" descr="Изображение выглядит как Шрифт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6BA1D1A5-D628-F8DB-010A-D922952D3C6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43" y="487973"/>
            <a:ext cx="1133475" cy="514350"/>
          </a:xfrm>
          <a:prstGeom prst="rect">
            <a:avLst/>
          </a:prstGeom>
        </p:spPr>
      </p:pic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1FA994BE-CA89-CB6E-D94A-CDF9DC7AD8D7}"/>
              </a:ext>
            </a:extLst>
          </p:cNvPr>
          <p:cNvCxnSpPr/>
          <p:nvPr/>
        </p:nvCxnSpPr>
        <p:spPr>
          <a:xfrm>
            <a:off x="2034641" y="1330428"/>
            <a:ext cx="7406639" cy="0"/>
          </a:xfrm>
          <a:prstGeom prst="straightConnector1">
            <a:avLst/>
          </a:prstGeom>
          <a:ln>
            <a:solidFill>
              <a:srgbClr val="75BA0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Підвал">
            <a:extLst>
              <a:ext uri="{FF2B5EF4-FFF2-40B4-BE49-F238E27FC236}">
                <a16:creationId xmlns:a16="http://schemas.microsoft.com/office/drawing/2014/main" id="{C97E9086-1910-277F-ABAD-8AEDA1DC97B7}"/>
              </a:ext>
            </a:extLst>
          </p:cNvPr>
          <p:cNvSpPr/>
          <p:nvPr/>
        </p:nvSpPr>
        <p:spPr>
          <a:xfrm>
            <a:off x="-488" y="6155103"/>
            <a:ext cx="12201525" cy="704850"/>
          </a:xfrm>
          <a:prstGeom prst="rect">
            <a:avLst/>
          </a:prstGeom>
          <a:solidFill>
            <a:srgbClr val="75BA0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Запитання">
            <a:extLst>
              <a:ext uri="{FF2B5EF4-FFF2-40B4-BE49-F238E27FC236}">
                <a16:creationId xmlns:a16="http://schemas.microsoft.com/office/drawing/2014/main" id="{80489BFD-F676-61E5-5CA1-66C3C24D7431}"/>
              </a:ext>
            </a:extLst>
          </p:cNvPr>
          <p:cNvSpPr txBox="1"/>
          <p:nvPr/>
        </p:nvSpPr>
        <p:spPr>
          <a:xfrm>
            <a:off x="1655518" y="2115120"/>
            <a:ext cx="8911048" cy="120032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47675" algn="just">
              <a:spcAft>
                <a:spcPts val="1200"/>
              </a:spcAft>
            </a:pPr>
            <a:r>
              <a:rPr lang="uk-UA" sz="2400" dirty="0"/>
              <a:t>Який метод збирання даних використовують організатори конкурсу дитячих малюнків для визначення переможця на приз глядацьких симпатій?</a:t>
            </a:r>
            <a:endParaRPr lang="uk-UA" sz="2400" dirty="0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</p:txBody>
      </p:sp>
      <p:sp>
        <p:nvSpPr>
          <p:cNvPr id="4" name="Колонтитули">
            <a:extLst>
              <a:ext uri="{FF2B5EF4-FFF2-40B4-BE49-F238E27FC236}">
                <a16:creationId xmlns:a16="http://schemas.microsoft.com/office/drawing/2014/main" id="{30BAE99E-2E2D-20D6-7350-643FBF4B1035}"/>
              </a:ext>
            </a:extLst>
          </p:cNvPr>
          <p:cNvSpPr txBox="1"/>
          <p:nvPr/>
        </p:nvSpPr>
        <p:spPr>
          <a:xfrm>
            <a:off x="1873214" y="6320242"/>
            <a:ext cx="8025184" cy="374571"/>
          </a:xfrm>
          <a:prstGeom prst="roundRect">
            <a:avLst/>
          </a:prstGeom>
          <a:solidFill>
            <a:srgbClr val="75BA02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uk-UA" sz="1600" b="1" dirty="0">
                <a:solidFill>
                  <a:schemeClr val="bg1"/>
                </a:solidFill>
              </a:rPr>
              <a:t>Комп’ютерні мережі </a:t>
            </a:r>
            <a:r>
              <a:rPr lang="uk-UA" sz="1600" b="1" dirty="0">
                <a:solidFill>
                  <a:srgbClr val="000000"/>
                </a:solidFill>
                <a:ea typeface="+mn-lt"/>
                <a:cs typeface="+mn-lt"/>
              </a:rPr>
              <a:t>/</a:t>
            </a:r>
            <a:r>
              <a:rPr lang="uk-UA" sz="1600" b="1" dirty="0">
                <a:solidFill>
                  <a:schemeClr val="bg1"/>
                </a:solidFill>
                <a:ea typeface="+mn-lt"/>
                <a:cs typeface="+mn-lt"/>
              </a:rPr>
              <a:t>  </a:t>
            </a:r>
            <a:r>
              <a:rPr lang="uk-UA" sz="1600" b="1" dirty="0">
                <a:solidFill>
                  <a:schemeClr val="bg1"/>
                </a:solidFill>
                <a:latin typeface="Aptos Narrow"/>
                <a:ea typeface="+mn-lt"/>
                <a:cs typeface="+mn-lt"/>
              </a:rPr>
              <a:t>Збирання та аналіз даних</a:t>
            </a:r>
            <a:endParaRPr lang="uk-UA" sz="1600" b="1" dirty="0">
              <a:solidFill>
                <a:schemeClr val="bg1"/>
              </a:solidFill>
              <a:latin typeface="Aptos Narrow"/>
              <a:cs typeface="Arial"/>
            </a:endParaRPr>
          </a:p>
        </p:txBody>
      </p:sp>
      <p:sp>
        <p:nvSpPr>
          <p:cNvPr id="8" name="Вимірювання">
            <a:extLst>
              <a:ext uri="{FF2B5EF4-FFF2-40B4-BE49-F238E27FC236}">
                <a16:creationId xmlns:a16="http://schemas.microsoft.com/office/drawing/2014/main" id="{4040FB54-852E-1A51-CAFE-99934F9886DB}"/>
              </a:ext>
            </a:extLst>
          </p:cNvPr>
          <p:cNvSpPr/>
          <p:nvPr/>
        </p:nvSpPr>
        <p:spPr>
          <a:xfrm>
            <a:off x="3682927" y="4541356"/>
            <a:ext cx="2232000" cy="54000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Вимірювання</a:t>
            </a:r>
          </a:p>
        </p:txBody>
      </p:sp>
      <p:sp>
        <p:nvSpPr>
          <p:cNvPr id="11" name="Спостереження">
            <a:extLst>
              <a:ext uri="{FF2B5EF4-FFF2-40B4-BE49-F238E27FC236}">
                <a16:creationId xmlns:a16="http://schemas.microsoft.com/office/drawing/2014/main" id="{CD89EAB7-77B7-4699-5101-7FD33E4B2487}"/>
              </a:ext>
            </a:extLst>
          </p:cNvPr>
          <p:cNvSpPr/>
          <p:nvPr/>
        </p:nvSpPr>
        <p:spPr>
          <a:xfrm>
            <a:off x="6277074" y="4541356"/>
            <a:ext cx="2232000" cy="54000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Спостереження</a:t>
            </a:r>
          </a:p>
        </p:txBody>
      </p:sp>
      <p:sp>
        <p:nvSpPr>
          <p:cNvPr id="14" name="Опитування">
            <a:extLst>
              <a:ext uri="{FF2B5EF4-FFF2-40B4-BE49-F238E27FC236}">
                <a16:creationId xmlns:a16="http://schemas.microsoft.com/office/drawing/2014/main" id="{F14F1EDB-99C6-A17D-93B4-023DEAC4F644}"/>
              </a:ext>
            </a:extLst>
          </p:cNvPr>
          <p:cNvSpPr/>
          <p:nvPr/>
        </p:nvSpPr>
        <p:spPr>
          <a:xfrm>
            <a:off x="1088780" y="4541356"/>
            <a:ext cx="2232000" cy="54000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Опитування</a:t>
            </a:r>
          </a:p>
        </p:txBody>
      </p:sp>
      <p:sp>
        <p:nvSpPr>
          <p:cNvPr id="17" name="Пошук">
            <a:extLst>
              <a:ext uri="{FF2B5EF4-FFF2-40B4-BE49-F238E27FC236}">
                <a16:creationId xmlns:a16="http://schemas.microsoft.com/office/drawing/2014/main" id="{637B3C0B-DDE1-3B89-A380-74AE24060F23}"/>
              </a:ext>
            </a:extLst>
          </p:cNvPr>
          <p:cNvSpPr/>
          <p:nvPr/>
        </p:nvSpPr>
        <p:spPr>
          <a:xfrm>
            <a:off x="8871220" y="4541356"/>
            <a:ext cx="2232000" cy="54000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Пошук в Інтернеті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7958BBE-F8E3-8372-D543-568EE627A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554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ACB51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A456C4-FEAF-6EAF-15AB-36BE317D36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вдання">
            <a:extLst>
              <a:ext uri="{FF2B5EF4-FFF2-40B4-BE49-F238E27FC236}">
                <a16:creationId xmlns:a16="http://schemas.microsoft.com/office/drawing/2014/main" id="{FCC9C2AE-D163-D361-C167-65D2E4735034}"/>
              </a:ext>
            </a:extLst>
          </p:cNvPr>
          <p:cNvSpPr txBox="1"/>
          <p:nvPr/>
        </p:nvSpPr>
        <p:spPr>
          <a:xfrm>
            <a:off x="2231169" y="318338"/>
            <a:ext cx="7013582" cy="58477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200" b="1" dirty="0">
                <a:latin typeface="Aptos Narrow"/>
                <a:cs typeface="Arial"/>
              </a:rPr>
              <a:t>Виберіть відповіді на запитання</a:t>
            </a:r>
            <a:endParaRPr lang="uk-UA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 Narrow"/>
              <a:cs typeface="Arial"/>
            </a:endParaRPr>
          </a:p>
        </p:txBody>
      </p:sp>
      <p:pic>
        <p:nvPicPr>
          <p:cNvPr id="3" name="НУШ" descr="Изображение выглядит как черный,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CB646064-375F-59C9-429F-8748479F28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0080" y="431312"/>
            <a:ext cx="1876425" cy="1047749"/>
          </a:xfrm>
          <a:prstGeom prst="rect">
            <a:avLst/>
          </a:prstGeom>
        </p:spPr>
      </p:pic>
      <p:pic>
        <p:nvPicPr>
          <p:cNvPr id="5" name="Генеза" descr="Изображение выглядит как Шрифт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6BA1D1A5-D628-F8DB-010A-D922952D3C6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43" y="487973"/>
            <a:ext cx="1133475" cy="514350"/>
          </a:xfrm>
          <a:prstGeom prst="rect">
            <a:avLst/>
          </a:prstGeom>
        </p:spPr>
      </p:pic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1FA994BE-CA89-CB6E-D94A-CDF9DC7AD8D7}"/>
              </a:ext>
            </a:extLst>
          </p:cNvPr>
          <p:cNvCxnSpPr/>
          <p:nvPr/>
        </p:nvCxnSpPr>
        <p:spPr>
          <a:xfrm>
            <a:off x="2034641" y="1330428"/>
            <a:ext cx="7406639" cy="0"/>
          </a:xfrm>
          <a:prstGeom prst="straightConnector1">
            <a:avLst/>
          </a:prstGeom>
          <a:ln>
            <a:solidFill>
              <a:srgbClr val="75BA0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Підвал">
            <a:extLst>
              <a:ext uri="{FF2B5EF4-FFF2-40B4-BE49-F238E27FC236}">
                <a16:creationId xmlns:a16="http://schemas.microsoft.com/office/drawing/2014/main" id="{C97E9086-1910-277F-ABAD-8AEDA1DC97B7}"/>
              </a:ext>
            </a:extLst>
          </p:cNvPr>
          <p:cNvSpPr/>
          <p:nvPr/>
        </p:nvSpPr>
        <p:spPr>
          <a:xfrm>
            <a:off x="-488" y="6155103"/>
            <a:ext cx="12201525" cy="704850"/>
          </a:xfrm>
          <a:prstGeom prst="rect">
            <a:avLst/>
          </a:prstGeom>
          <a:solidFill>
            <a:srgbClr val="75BA0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Запитання">
            <a:extLst>
              <a:ext uri="{FF2B5EF4-FFF2-40B4-BE49-F238E27FC236}">
                <a16:creationId xmlns:a16="http://schemas.microsoft.com/office/drawing/2014/main" id="{80489BFD-F676-61E5-5CA1-66C3C24D7431}"/>
              </a:ext>
            </a:extLst>
          </p:cNvPr>
          <p:cNvSpPr txBox="1"/>
          <p:nvPr/>
        </p:nvSpPr>
        <p:spPr>
          <a:xfrm>
            <a:off x="1655518" y="2115120"/>
            <a:ext cx="8911048" cy="83099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47675" algn="just">
              <a:spcAft>
                <a:spcPts val="1200"/>
              </a:spcAft>
            </a:pPr>
            <a:r>
              <a:rPr lang="uk-UA" sz="2400" dirty="0"/>
              <a:t>Який метод збирання даних використовують батьки для визначення, з якою швидкістю росте та набирає масу їхня дитина?</a:t>
            </a:r>
            <a:endParaRPr lang="uk-UA" sz="2400" dirty="0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</p:txBody>
      </p:sp>
      <p:sp>
        <p:nvSpPr>
          <p:cNvPr id="4" name="Колонтитули">
            <a:extLst>
              <a:ext uri="{FF2B5EF4-FFF2-40B4-BE49-F238E27FC236}">
                <a16:creationId xmlns:a16="http://schemas.microsoft.com/office/drawing/2014/main" id="{30BAE99E-2E2D-20D6-7350-643FBF4B1035}"/>
              </a:ext>
            </a:extLst>
          </p:cNvPr>
          <p:cNvSpPr txBox="1"/>
          <p:nvPr/>
        </p:nvSpPr>
        <p:spPr>
          <a:xfrm>
            <a:off x="1873214" y="6320242"/>
            <a:ext cx="8025184" cy="374571"/>
          </a:xfrm>
          <a:prstGeom prst="roundRect">
            <a:avLst/>
          </a:prstGeom>
          <a:solidFill>
            <a:srgbClr val="75BA02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uk-UA" sz="1600" b="1" dirty="0">
                <a:solidFill>
                  <a:schemeClr val="bg1"/>
                </a:solidFill>
              </a:rPr>
              <a:t>Комп’ютерні мережі </a:t>
            </a:r>
            <a:r>
              <a:rPr lang="uk-UA" sz="1600" b="1" dirty="0">
                <a:solidFill>
                  <a:srgbClr val="000000"/>
                </a:solidFill>
                <a:ea typeface="+mn-lt"/>
                <a:cs typeface="+mn-lt"/>
              </a:rPr>
              <a:t>/</a:t>
            </a:r>
            <a:r>
              <a:rPr lang="uk-UA" sz="1600" b="1" dirty="0">
                <a:solidFill>
                  <a:schemeClr val="bg1"/>
                </a:solidFill>
                <a:ea typeface="+mn-lt"/>
                <a:cs typeface="+mn-lt"/>
              </a:rPr>
              <a:t>  </a:t>
            </a:r>
            <a:r>
              <a:rPr lang="uk-UA" sz="1600" b="1" dirty="0">
                <a:solidFill>
                  <a:schemeClr val="bg1"/>
                </a:solidFill>
                <a:latin typeface="Aptos Narrow"/>
                <a:ea typeface="+mn-lt"/>
                <a:cs typeface="+mn-lt"/>
              </a:rPr>
              <a:t>Збирання та аналіз даних</a:t>
            </a:r>
            <a:endParaRPr lang="uk-UA" sz="1600" b="1" dirty="0">
              <a:solidFill>
                <a:schemeClr val="bg1"/>
              </a:solidFill>
              <a:latin typeface="Aptos Narrow"/>
              <a:cs typeface="Arial"/>
            </a:endParaRPr>
          </a:p>
        </p:txBody>
      </p:sp>
      <p:sp>
        <p:nvSpPr>
          <p:cNvPr id="8" name="Вимірювання">
            <a:extLst>
              <a:ext uri="{FF2B5EF4-FFF2-40B4-BE49-F238E27FC236}">
                <a16:creationId xmlns:a16="http://schemas.microsoft.com/office/drawing/2014/main" id="{4040FB54-852E-1A51-CAFE-99934F9886DB}"/>
              </a:ext>
            </a:extLst>
          </p:cNvPr>
          <p:cNvSpPr/>
          <p:nvPr/>
        </p:nvSpPr>
        <p:spPr>
          <a:xfrm>
            <a:off x="3682927" y="4541356"/>
            <a:ext cx="2232000" cy="54000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Вимірювання</a:t>
            </a:r>
          </a:p>
        </p:txBody>
      </p:sp>
      <p:sp>
        <p:nvSpPr>
          <p:cNvPr id="11" name="Спостереження">
            <a:extLst>
              <a:ext uri="{FF2B5EF4-FFF2-40B4-BE49-F238E27FC236}">
                <a16:creationId xmlns:a16="http://schemas.microsoft.com/office/drawing/2014/main" id="{CD89EAB7-77B7-4699-5101-7FD33E4B2487}"/>
              </a:ext>
            </a:extLst>
          </p:cNvPr>
          <p:cNvSpPr/>
          <p:nvPr/>
        </p:nvSpPr>
        <p:spPr>
          <a:xfrm>
            <a:off x="6277074" y="4541356"/>
            <a:ext cx="2232000" cy="54000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Спостереження</a:t>
            </a:r>
          </a:p>
        </p:txBody>
      </p:sp>
      <p:sp>
        <p:nvSpPr>
          <p:cNvPr id="14" name="Опитування">
            <a:extLst>
              <a:ext uri="{FF2B5EF4-FFF2-40B4-BE49-F238E27FC236}">
                <a16:creationId xmlns:a16="http://schemas.microsoft.com/office/drawing/2014/main" id="{F14F1EDB-99C6-A17D-93B4-023DEAC4F644}"/>
              </a:ext>
            </a:extLst>
          </p:cNvPr>
          <p:cNvSpPr/>
          <p:nvPr/>
        </p:nvSpPr>
        <p:spPr>
          <a:xfrm>
            <a:off x="1088780" y="4541356"/>
            <a:ext cx="2232000" cy="54000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Опитування</a:t>
            </a:r>
          </a:p>
        </p:txBody>
      </p:sp>
      <p:sp>
        <p:nvSpPr>
          <p:cNvPr id="17" name="Пошук">
            <a:extLst>
              <a:ext uri="{FF2B5EF4-FFF2-40B4-BE49-F238E27FC236}">
                <a16:creationId xmlns:a16="http://schemas.microsoft.com/office/drawing/2014/main" id="{637B3C0B-DDE1-3B89-A380-74AE24060F23}"/>
              </a:ext>
            </a:extLst>
          </p:cNvPr>
          <p:cNvSpPr/>
          <p:nvPr/>
        </p:nvSpPr>
        <p:spPr>
          <a:xfrm>
            <a:off x="8871220" y="4541356"/>
            <a:ext cx="2232000" cy="54000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Пошук в Інтернеті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79FEBD4-37BF-7378-26A1-252A8FC54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8759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ACB51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A456C4-FEAF-6EAF-15AB-36BE317D36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вдання">
            <a:extLst>
              <a:ext uri="{FF2B5EF4-FFF2-40B4-BE49-F238E27FC236}">
                <a16:creationId xmlns:a16="http://schemas.microsoft.com/office/drawing/2014/main" id="{FCC9C2AE-D163-D361-C167-65D2E4735034}"/>
              </a:ext>
            </a:extLst>
          </p:cNvPr>
          <p:cNvSpPr txBox="1"/>
          <p:nvPr/>
        </p:nvSpPr>
        <p:spPr>
          <a:xfrm>
            <a:off x="2231169" y="318338"/>
            <a:ext cx="7013582" cy="58477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200" b="1" dirty="0">
                <a:latin typeface="Aptos Narrow"/>
                <a:cs typeface="Arial"/>
              </a:rPr>
              <a:t>Виберіть відповіді на запитання</a:t>
            </a:r>
            <a:endParaRPr lang="uk-UA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 Narrow"/>
              <a:cs typeface="Arial"/>
            </a:endParaRPr>
          </a:p>
        </p:txBody>
      </p:sp>
      <p:pic>
        <p:nvPicPr>
          <p:cNvPr id="3" name="НУШ" descr="Изображение выглядит как черный,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CB646064-375F-59C9-429F-8748479F28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0080" y="431312"/>
            <a:ext cx="1876425" cy="1047749"/>
          </a:xfrm>
          <a:prstGeom prst="rect">
            <a:avLst/>
          </a:prstGeom>
        </p:spPr>
      </p:pic>
      <p:pic>
        <p:nvPicPr>
          <p:cNvPr id="5" name="Генеза" descr="Изображение выглядит как Шрифт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6BA1D1A5-D628-F8DB-010A-D922952D3C6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43" y="487973"/>
            <a:ext cx="1133475" cy="514350"/>
          </a:xfrm>
          <a:prstGeom prst="rect">
            <a:avLst/>
          </a:prstGeom>
        </p:spPr>
      </p:pic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1FA994BE-CA89-CB6E-D94A-CDF9DC7AD8D7}"/>
              </a:ext>
            </a:extLst>
          </p:cNvPr>
          <p:cNvCxnSpPr/>
          <p:nvPr/>
        </p:nvCxnSpPr>
        <p:spPr>
          <a:xfrm>
            <a:off x="2034641" y="1330428"/>
            <a:ext cx="7406639" cy="0"/>
          </a:xfrm>
          <a:prstGeom prst="straightConnector1">
            <a:avLst/>
          </a:prstGeom>
          <a:ln>
            <a:solidFill>
              <a:srgbClr val="75BA0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Підвал">
            <a:extLst>
              <a:ext uri="{FF2B5EF4-FFF2-40B4-BE49-F238E27FC236}">
                <a16:creationId xmlns:a16="http://schemas.microsoft.com/office/drawing/2014/main" id="{C97E9086-1910-277F-ABAD-8AEDA1DC97B7}"/>
              </a:ext>
            </a:extLst>
          </p:cNvPr>
          <p:cNvSpPr/>
          <p:nvPr/>
        </p:nvSpPr>
        <p:spPr>
          <a:xfrm>
            <a:off x="-488" y="6155103"/>
            <a:ext cx="12201525" cy="704850"/>
          </a:xfrm>
          <a:prstGeom prst="rect">
            <a:avLst/>
          </a:prstGeom>
          <a:solidFill>
            <a:srgbClr val="75BA0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Запитання">
            <a:extLst>
              <a:ext uri="{FF2B5EF4-FFF2-40B4-BE49-F238E27FC236}">
                <a16:creationId xmlns:a16="http://schemas.microsoft.com/office/drawing/2014/main" id="{80489BFD-F676-61E5-5CA1-66C3C24D7431}"/>
              </a:ext>
            </a:extLst>
          </p:cNvPr>
          <p:cNvSpPr txBox="1"/>
          <p:nvPr/>
        </p:nvSpPr>
        <p:spPr>
          <a:xfrm>
            <a:off x="1655518" y="2115120"/>
            <a:ext cx="8911048" cy="120032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47675" algn="just">
              <a:spcAft>
                <a:spcPts val="1200"/>
              </a:spcAft>
            </a:pPr>
            <a:r>
              <a:rPr lang="uk-UA" sz="2400" dirty="0"/>
              <a:t>Який метод збирання даних використовують любителі спорту, щоб дізнатися результати змагань української команди на попередніх олімпіадах?</a:t>
            </a:r>
            <a:endParaRPr lang="uk-UA" sz="2400" dirty="0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</p:txBody>
      </p:sp>
      <p:sp>
        <p:nvSpPr>
          <p:cNvPr id="4" name="Колонтитули">
            <a:extLst>
              <a:ext uri="{FF2B5EF4-FFF2-40B4-BE49-F238E27FC236}">
                <a16:creationId xmlns:a16="http://schemas.microsoft.com/office/drawing/2014/main" id="{30BAE99E-2E2D-20D6-7350-643FBF4B1035}"/>
              </a:ext>
            </a:extLst>
          </p:cNvPr>
          <p:cNvSpPr txBox="1"/>
          <p:nvPr/>
        </p:nvSpPr>
        <p:spPr>
          <a:xfrm>
            <a:off x="1873214" y="6320242"/>
            <a:ext cx="8025184" cy="374571"/>
          </a:xfrm>
          <a:prstGeom prst="roundRect">
            <a:avLst/>
          </a:prstGeom>
          <a:solidFill>
            <a:srgbClr val="75BA02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uk-UA" sz="1600" b="1" dirty="0">
                <a:solidFill>
                  <a:schemeClr val="bg1"/>
                </a:solidFill>
              </a:rPr>
              <a:t>Комп’ютерні мережі </a:t>
            </a:r>
            <a:r>
              <a:rPr lang="uk-UA" sz="1600" b="1" dirty="0">
                <a:solidFill>
                  <a:srgbClr val="000000"/>
                </a:solidFill>
                <a:ea typeface="+mn-lt"/>
                <a:cs typeface="+mn-lt"/>
              </a:rPr>
              <a:t>/</a:t>
            </a:r>
            <a:r>
              <a:rPr lang="uk-UA" sz="1600" b="1" dirty="0">
                <a:solidFill>
                  <a:schemeClr val="bg1"/>
                </a:solidFill>
                <a:ea typeface="+mn-lt"/>
                <a:cs typeface="+mn-lt"/>
              </a:rPr>
              <a:t>  </a:t>
            </a:r>
            <a:r>
              <a:rPr lang="uk-UA" sz="1600" b="1" dirty="0">
                <a:solidFill>
                  <a:schemeClr val="bg1"/>
                </a:solidFill>
                <a:latin typeface="Aptos Narrow"/>
                <a:ea typeface="+mn-lt"/>
                <a:cs typeface="+mn-lt"/>
              </a:rPr>
              <a:t>Збирання та аналіз даних</a:t>
            </a:r>
            <a:endParaRPr lang="uk-UA" sz="1600" b="1" dirty="0">
              <a:solidFill>
                <a:schemeClr val="bg1"/>
              </a:solidFill>
              <a:latin typeface="Aptos Narrow"/>
              <a:cs typeface="Arial"/>
            </a:endParaRPr>
          </a:p>
        </p:txBody>
      </p:sp>
      <p:sp>
        <p:nvSpPr>
          <p:cNvPr id="8" name="Вимірювання">
            <a:extLst>
              <a:ext uri="{FF2B5EF4-FFF2-40B4-BE49-F238E27FC236}">
                <a16:creationId xmlns:a16="http://schemas.microsoft.com/office/drawing/2014/main" id="{4040FB54-852E-1A51-CAFE-99934F9886DB}"/>
              </a:ext>
            </a:extLst>
          </p:cNvPr>
          <p:cNvSpPr/>
          <p:nvPr/>
        </p:nvSpPr>
        <p:spPr>
          <a:xfrm>
            <a:off x="3682927" y="4541356"/>
            <a:ext cx="2232000" cy="54000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Вимірювання</a:t>
            </a:r>
          </a:p>
        </p:txBody>
      </p:sp>
      <p:sp>
        <p:nvSpPr>
          <p:cNvPr id="11" name="Спостереження">
            <a:extLst>
              <a:ext uri="{FF2B5EF4-FFF2-40B4-BE49-F238E27FC236}">
                <a16:creationId xmlns:a16="http://schemas.microsoft.com/office/drawing/2014/main" id="{CD89EAB7-77B7-4699-5101-7FD33E4B2487}"/>
              </a:ext>
            </a:extLst>
          </p:cNvPr>
          <p:cNvSpPr/>
          <p:nvPr/>
        </p:nvSpPr>
        <p:spPr>
          <a:xfrm>
            <a:off x="6277074" y="4541356"/>
            <a:ext cx="2232000" cy="54000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Спостереження</a:t>
            </a:r>
          </a:p>
        </p:txBody>
      </p:sp>
      <p:sp>
        <p:nvSpPr>
          <p:cNvPr id="14" name="Опитування">
            <a:extLst>
              <a:ext uri="{FF2B5EF4-FFF2-40B4-BE49-F238E27FC236}">
                <a16:creationId xmlns:a16="http://schemas.microsoft.com/office/drawing/2014/main" id="{F14F1EDB-99C6-A17D-93B4-023DEAC4F644}"/>
              </a:ext>
            </a:extLst>
          </p:cNvPr>
          <p:cNvSpPr/>
          <p:nvPr/>
        </p:nvSpPr>
        <p:spPr>
          <a:xfrm>
            <a:off x="1088780" y="4541356"/>
            <a:ext cx="2232000" cy="54000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Опитування</a:t>
            </a:r>
          </a:p>
        </p:txBody>
      </p:sp>
      <p:sp>
        <p:nvSpPr>
          <p:cNvPr id="17" name="Пошук">
            <a:extLst>
              <a:ext uri="{FF2B5EF4-FFF2-40B4-BE49-F238E27FC236}">
                <a16:creationId xmlns:a16="http://schemas.microsoft.com/office/drawing/2014/main" id="{637B3C0B-DDE1-3B89-A380-74AE24060F23}"/>
              </a:ext>
            </a:extLst>
          </p:cNvPr>
          <p:cNvSpPr/>
          <p:nvPr/>
        </p:nvSpPr>
        <p:spPr>
          <a:xfrm>
            <a:off x="8871220" y="4541356"/>
            <a:ext cx="2232000" cy="54000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Пошук в Інтернеті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737DA57-9B57-5003-4E40-8F8267845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225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ACB51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">
            <a:extLst>
              <a:ext uri="{FF2B5EF4-FFF2-40B4-BE49-F238E27FC236}">
                <a16:creationId xmlns:a16="http://schemas.microsoft.com/office/drawing/2014/main" id="{F7904078-94EE-1B0E-BAFD-B234E2B7480B}"/>
              </a:ext>
            </a:extLst>
          </p:cNvPr>
          <p:cNvSpPr txBox="1"/>
          <p:nvPr/>
        </p:nvSpPr>
        <p:spPr>
          <a:xfrm>
            <a:off x="2202398" y="5559566"/>
            <a:ext cx="8211312" cy="4001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uk-UA" sz="2000" b="1" dirty="0">
                <a:solidFill>
                  <a:prstClr val="black"/>
                </a:solidFill>
                <a:latin typeface="Aptos Narrow"/>
                <a:ea typeface="+mn-lt"/>
                <a:cs typeface="+mn-lt"/>
              </a:rPr>
              <a:t>Вправа</a:t>
            </a:r>
            <a:r>
              <a:rPr lang="ru-RU" sz="2000" b="1" dirty="0">
                <a:solidFill>
                  <a:prstClr val="black"/>
                </a:solidFill>
                <a:latin typeface="Aptos Narrow"/>
                <a:ea typeface="+mn-lt"/>
                <a:cs typeface="+mn-lt"/>
              </a:rPr>
              <a:t> «</a:t>
            </a:r>
            <a:r>
              <a:rPr lang="uk-UA" sz="2000" b="1" dirty="0">
                <a:solidFill>
                  <a:prstClr val="black"/>
                </a:solidFill>
                <a:latin typeface="Aptos Narrow"/>
                <a:ea typeface="+mn-lt"/>
                <a:cs typeface="+mn-lt"/>
              </a:rPr>
              <a:t>Методи збирання даних</a:t>
            </a:r>
            <a:r>
              <a:rPr lang="ru-RU" sz="2000" b="1" dirty="0">
                <a:solidFill>
                  <a:prstClr val="black"/>
                </a:solidFill>
                <a:latin typeface="Aptos Narrow"/>
                <a:ea typeface="+mn-lt"/>
                <a:cs typeface="+mn-lt"/>
              </a:rPr>
              <a:t>»</a:t>
            </a:r>
            <a:endParaRPr lang="uk-UA" sz="2000" b="1" dirty="0">
              <a:solidFill>
                <a:prstClr val="black"/>
              </a:solidFill>
              <a:latin typeface="Aptos Narrow"/>
              <a:ea typeface="+mn-lt"/>
              <a:cs typeface="+mn-lt"/>
            </a:endParaRPr>
          </a:p>
        </p:txBody>
      </p:sp>
      <p:pic>
        <p:nvPicPr>
          <p:cNvPr id="3" name="Рисунок 2" descr="Изображение выглядит как черный,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FE335008-3B14-3918-E6AE-477AB5306F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0080" y="431312"/>
            <a:ext cx="1876425" cy="1047749"/>
          </a:xfrm>
          <a:prstGeom prst="rect">
            <a:avLst/>
          </a:prstGeom>
        </p:spPr>
      </p:pic>
      <p:pic>
        <p:nvPicPr>
          <p:cNvPr id="5" name="Рисунок 4" descr="Изображение выглядит как Шрифт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84B32180-4DC6-24B1-E8C6-56B45F0A1BF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43" y="487973"/>
            <a:ext cx="1133475" cy="514350"/>
          </a:xfrm>
          <a:prstGeom prst="rect">
            <a:avLst/>
          </a:prstGeom>
        </p:spPr>
      </p:pic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A2E4C365-81D4-29A2-DF29-5E15129A7A8F}"/>
              </a:ext>
            </a:extLst>
          </p:cNvPr>
          <p:cNvCxnSpPr/>
          <p:nvPr/>
        </p:nvCxnSpPr>
        <p:spPr>
          <a:xfrm>
            <a:off x="2034641" y="1330428"/>
            <a:ext cx="7406639" cy="0"/>
          </a:xfrm>
          <a:prstGeom prst="straightConnector1">
            <a:avLst/>
          </a:prstGeom>
          <a:ln>
            <a:solidFill>
              <a:srgbClr val="75BA0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833FB08-3F8B-8853-A45C-C98740FCF57E}"/>
              </a:ext>
            </a:extLst>
          </p:cNvPr>
          <p:cNvSpPr/>
          <p:nvPr/>
        </p:nvSpPr>
        <p:spPr>
          <a:xfrm>
            <a:off x="-488" y="6155103"/>
            <a:ext cx="12201525" cy="704850"/>
          </a:xfrm>
          <a:prstGeom prst="rect">
            <a:avLst/>
          </a:prstGeom>
          <a:solidFill>
            <a:srgbClr val="75BA0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068150" y="1655675"/>
            <a:ext cx="2746259" cy="27233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кутник 3"/>
          <p:cNvSpPr/>
          <p:nvPr/>
        </p:nvSpPr>
        <p:spPr>
          <a:xfrm>
            <a:off x="6846450" y="4790346"/>
            <a:ext cx="51896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5"/>
              </a:rPr>
              <a:t>https://learningapps.org/watch?v=pb1qk9no524</a:t>
            </a:r>
            <a:endParaRPr kumimoji="0" lang="uk-U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Прямокутник 8"/>
          <p:cNvSpPr/>
          <p:nvPr/>
        </p:nvSpPr>
        <p:spPr>
          <a:xfrm>
            <a:off x="926684" y="4611403"/>
            <a:ext cx="52880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Установіть відповідність між зображеннями та методами збирання даних, які наведено на цих зображеннях.</a:t>
            </a:r>
            <a:endParaRPr kumimoji="0" lang="uk-UA" sz="1600" b="1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0570" y="1491400"/>
            <a:ext cx="5260323" cy="30033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3">
            <a:extLst>
              <a:ext uri="{FF2B5EF4-FFF2-40B4-BE49-F238E27FC236}">
                <a16:creationId xmlns:a16="http://schemas.microsoft.com/office/drawing/2014/main" id="{EAC65C3F-2210-95D1-ACD4-E331726C1D6E}"/>
              </a:ext>
            </a:extLst>
          </p:cNvPr>
          <p:cNvSpPr txBox="1"/>
          <p:nvPr/>
        </p:nvSpPr>
        <p:spPr>
          <a:xfrm>
            <a:off x="2231169" y="318338"/>
            <a:ext cx="7013582" cy="58477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200" b="1" dirty="0">
                <a:latin typeface="Aptos Narrow"/>
                <a:cs typeface="Arial"/>
              </a:rPr>
              <a:t>Виконайте вправу в Інтернеті</a:t>
            </a:r>
            <a:endParaRPr lang="uk-UA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 Narrow"/>
              <a:cs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C002FE-CEEC-D766-4A4E-ACD69E3BC8B5}"/>
              </a:ext>
            </a:extLst>
          </p:cNvPr>
          <p:cNvSpPr txBox="1"/>
          <p:nvPr/>
        </p:nvSpPr>
        <p:spPr>
          <a:xfrm>
            <a:off x="1873214" y="6320242"/>
            <a:ext cx="8025184" cy="374571"/>
          </a:xfrm>
          <a:prstGeom prst="roundRect">
            <a:avLst/>
          </a:prstGeom>
          <a:solidFill>
            <a:srgbClr val="75BA02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uk-UA" sz="1600" b="1" dirty="0">
                <a:solidFill>
                  <a:schemeClr val="bg1"/>
                </a:solidFill>
              </a:rPr>
              <a:t>Комп’ютерні мережі </a:t>
            </a:r>
            <a:r>
              <a:rPr lang="uk-UA" sz="1600" b="1" dirty="0">
                <a:solidFill>
                  <a:srgbClr val="000000"/>
                </a:solidFill>
                <a:ea typeface="+mn-lt"/>
                <a:cs typeface="+mn-lt"/>
              </a:rPr>
              <a:t>/</a:t>
            </a:r>
            <a:r>
              <a:rPr lang="uk-UA" sz="1600" b="1" dirty="0">
                <a:solidFill>
                  <a:schemeClr val="bg1"/>
                </a:solidFill>
                <a:ea typeface="+mn-lt"/>
                <a:cs typeface="+mn-lt"/>
              </a:rPr>
              <a:t>  </a:t>
            </a:r>
            <a:r>
              <a:rPr lang="uk-UA" sz="1600" b="1" dirty="0">
                <a:solidFill>
                  <a:schemeClr val="bg1"/>
                </a:solidFill>
                <a:latin typeface="Aptos Narrow"/>
                <a:ea typeface="+mn-lt"/>
                <a:cs typeface="+mn-lt"/>
              </a:rPr>
              <a:t>Збирання та аналіз даних</a:t>
            </a:r>
            <a:endParaRPr lang="uk-UA" sz="1600" b="1" dirty="0">
              <a:solidFill>
                <a:schemeClr val="bg1"/>
              </a:solidFill>
              <a:latin typeface="Aptos Narrow"/>
              <a:cs typeface="Arial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9CCDCAB-AF9D-9B15-A64E-14EBB5A1E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2435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10238</TotalTime>
  <Words>1161</Words>
  <Application>Microsoft Office PowerPoint</Application>
  <PresentationFormat>Широкоэкранный</PresentationFormat>
  <Paragraphs>190</Paragraphs>
  <Slides>26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5" baseType="lpstr">
      <vt:lpstr>Aptos</vt:lpstr>
      <vt:lpstr>Aptos Display</vt:lpstr>
      <vt:lpstr>Aptos Narrow</vt:lpstr>
      <vt:lpstr>Arial</vt:lpstr>
      <vt:lpstr>ArialMT</vt:lpstr>
      <vt:lpstr>AvantGarde~Alx</vt:lpstr>
      <vt:lpstr>Calibri</vt:lpstr>
      <vt:lpstr>Symbol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w_sh</dc:creator>
  <cp:lastModifiedBy>Natalia Dashko</cp:lastModifiedBy>
  <cp:revision>424</cp:revision>
  <dcterms:created xsi:type="dcterms:W3CDTF">2012-07-30T23:42:41Z</dcterms:created>
  <dcterms:modified xsi:type="dcterms:W3CDTF">2024-09-16T17:15:16Z</dcterms:modified>
</cp:coreProperties>
</file>