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Evolventa Bold Italics" panose="020B0604020202020204" charset="0"/>
      <p:regular r:id="rId29"/>
    </p:embeddedFont>
    <p:embeddedFont>
      <p:font typeface="Open Sans Extra Bold Italics" panose="020B0604020202020204" charset="0"/>
      <p:regular r:id="rId30"/>
    </p:embeddedFont>
    <p:embeddedFont>
      <p:font typeface="More Sugar Thin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Evolventa Bold" panose="020B0604020202020204" charset="0"/>
      <p:regular r:id="rId36"/>
    </p:embeddedFont>
    <p:embeddedFont>
      <p:font typeface="HK Grotesk" panose="020B0604020202020204" charset="-52"/>
      <p:regular r:id="rId37"/>
    </p:embeddedFont>
    <p:embeddedFont>
      <p:font typeface="Open Sans Extra Bold" panose="020B0604020202020204" charset="0"/>
      <p:regular r:id="rId38"/>
    </p:embeddedFont>
    <p:embeddedFont>
      <p:font typeface="HK Grotesk Bold" panose="020B0604020202020204" charset="-52"/>
      <p:regular r:id="rId39"/>
    </p:embeddedFont>
    <p:embeddedFont>
      <p:font typeface="Evolventa" panose="020B0604020202020204" charset="0"/>
      <p:regular r:id="rId40"/>
    </p:embeddedFont>
    <p:embeddedFont>
      <p:font typeface="PT Serif Bold" panose="020B0604020202020204" charset="-5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sv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sv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9063" y="2002758"/>
            <a:ext cx="8253176" cy="8284242"/>
          </a:xfrm>
          <a:custGeom>
            <a:avLst/>
            <a:gdLst/>
            <a:ahLst/>
            <a:cxnLst/>
            <a:rect l="l" t="t" r="r" b="b"/>
            <a:pathLst>
              <a:path w="8253176" h="8284242">
                <a:moveTo>
                  <a:pt x="0" y="0"/>
                </a:moveTo>
                <a:lnTo>
                  <a:pt x="8253177" y="0"/>
                </a:lnTo>
                <a:lnTo>
                  <a:pt x="8253177" y="8284242"/>
                </a:lnTo>
                <a:lnTo>
                  <a:pt x="0" y="828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45300" y="2401502"/>
            <a:ext cx="15900628" cy="274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5"/>
              </a:lnSpc>
              <a:spcBef>
                <a:spcPct val="0"/>
              </a:spcBef>
            </a:pPr>
            <a:r>
              <a:rPr lang="en-US" sz="5253">
                <a:solidFill>
                  <a:srgbClr val="65A1B7"/>
                </a:solidFill>
                <a:latin typeface="Open Sans Extra Bold"/>
              </a:rPr>
              <a:t>Загальновживані слова. </a:t>
            </a:r>
          </a:p>
          <a:p>
            <a:pPr>
              <a:lnSpc>
                <a:spcPts val="7355"/>
              </a:lnSpc>
              <a:spcBef>
                <a:spcPct val="0"/>
              </a:spcBef>
            </a:pPr>
            <a:r>
              <a:rPr lang="en-US" sz="5253">
                <a:solidFill>
                  <a:srgbClr val="65A1B7"/>
                </a:solidFill>
                <a:latin typeface="Open Sans Extra Bold"/>
              </a:rPr>
              <a:t>Професійні слова й терміни. </a:t>
            </a:r>
          </a:p>
          <a:p>
            <a:pPr>
              <a:lnSpc>
                <a:spcPts val="7355"/>
              </a:lnSpc>
              <a:spcBef>
                <a:spcPct val="0"/>
              </a:spcBef>
            </a:pPr>
            <a:r>
              <a:rPr lang="en-US" sz="5253">
                <a:solidFill>
                  <a:srgbClr val="65A1B7"/>
                </a:solidFill>
                <a:latin typeface="Open Sans Extra Bold"/>
              </a:rPr>
              <a:t>Діалектні та просторічні слова.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2389" y="374384"/>
            <a:ext cx="21777932" cy="662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2"/>
              </a:lnSpc>
            </a:pPr>
            <a:r>
              <a:rPr lang="en-US" sz="4087">
                <a:solidFill>
                  <a:srgbClr val="0E67A3"/>
                </a:solidFill>
                <a:latin typeface="Evolventa"/>
              </a:rPr>
              <a:t>У римській міфології </a:t>
            </a:r>
            <a:r>
              <a:rPr lang="en-US" sz="4087">
                <a:solidFill>
                  <a:srgbClr val="0E67A3"/>
                </a:solidFill>
                <a:latin typeface="Evolventa Bold"/>
              </a:rPr>
              <a:t>Терміном</a:t>
            </a:r>
            <a:r>
              <a:rPr lang="en-US" sz="4087">
                <a:solidFill>
                  <a:srgbClr val="0E67A3"/>
                </a:solidFill>
                <a:latin typeface="Evolventa"/>
              </a:rPr>
              <a:t> називали бога-охоронця кордонів.</a:t>
            </a:r>
          </a:p>
          <a:p>
            <a:pPr>
              <a:lnSpc>
                <a:spcPts val="5722"/>
              </a:lnSpc>
            </a:pPr>
            <a:endParaRPr lang="en-US" sz="4087">
              <a:solidFill>
                <a:srgbClr val="0E67A3"/>
              </a:solidFill>
              <a:latin typeface="Evolventa"/>
            </a:endParaRPr>
          </a:p>
          <a:p>
            <a:pPr>
              <a:lnSpc>
                <a:spcPts val="5722"/>
              </a:lnSpc>
            </a:pPr>
            <a:r>
              <a:rPr lang="en-US" sz="4087">
                <a:solidFill>
                  <a:srgbClr val="0E67A3"/>
                </a:solidFill>
                <a:latin typeface="Evolventa"/>
              </a:rPr>
              <a:t>Висловіть припущення, що спільного між ім’ям бога в римській</a:t>
            </a:r>
          </a:p>
          <a:p>
            <a:pPr>
              <a:lnSpc>
                <a:spcPts val="5722"/>
              </a:lnSpc>
            </a:pPr>
            <a:r>
              <a:rPr lang="en-US" sz="4087">
                <a:solidFill>
                  <a:srgbClr val="0E67A3"/>
                </a:solidFill>
                <a:latin typeface="Evolventa"/>
              </a:rPr>
              <a:t>міфології та сучасним поняттям «термін». </a:t>
            </a:r>
          </a:p>
          <a:p>
            <a:pPr>
              <a:lnSpc>
                <a:spcPts val="5722"/>
              </a:lnSpc>
            </a:pPr>
            <a:endParaRPr lang="en-US" sz="4087">
              <a:solidFill>
                <a:srgbClr val="0E67A3"/>
              </a:solidFill>
              <a:latin typeface="Evolventa"/>
            </a:endParaRPr>
          </a:p>
          <a:p>
            <a:pPr>
              <a:lnSpc>
                <a:spcPts val="5722"/>
              </a:lnSpc>
            </a:pPr>
            <a:r>
              <a:rPr lang="en-US" sz="4087">
                <a:solidFill>
                  <a:srgbClr val="0E67A3"/>
                </a:solidFill>
                <a:latin typeface="Evolventa"/>
              </a:rPr>
              <a:t>Перевірте за словником, </a:t>
            </a:r>
          </a:p>
          <a:p>
            <a:pPr>
              <a:lnSpc>
                <a:spcPts val="5722"/>
              </a:lnSpc>
            </a:pPr>
            <a:r>
              <a:rPr lang="en-US" sz="4087">
                <a:solidFill>
                  <a:srgbClr val="0E67A3"/>
                </a:solidFill>
                <a:latin typeface="Evolventa"/>
              </a:rPr>
              <a:t>скільки значень має слово «термін». </a:t>
            </a:r>
          </a:p>
          <a:p>
            <a:pPr>
              <a:lnSpc>
                <a:spcPts val="5722"/>
              </a:lnSpc>
            </a:pPr>
            <a:r>
              <a:rPr lang="en-US" sz="4087">
                <a:solidFill>
                  <a:srgbClr val="0E67A3"/>
                </a:solidFill>
                <a:latin typeface="Evolventa"/>
              </a:rPr>
              <a:t>Складіть із ним двоє речень і запишіть їх.</a:t>
            </a:r>
          </a:p>
          <a:p>
            <a:pPr algn="ctr">
              <a:lnSpc>
                <a:spcPts val="5722"/>
              </a:lnSpc>
            </a:pPr>
            <a:endParaRPr lang="en-US" sz="4087">
              <a:solidFill>
                <a:srgbClr val="0E67A3"/>
              </a:solidFill>
              <a:latin typeface="Evolvent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411355" y="3079198"/>
            <a:ext cx="6886669" cy="6179102"/>
          </a:xfrm>
          <a:custGeom>
            <a:avLst/>
            <a:gdLst/>
            <a:ahLst/>
            <a:cxnLst/>
            <a:rect l="l" t="t" r="r" b="b"/>
            <a:pathLst>
              <a:path w="6886669" h="6179102">
                <a:moveTo>
                  <a:pt x="0" y="0"/>
                </a:moveTo>
                <a:lnTo>
                  <a:pt x="6886669" y="0"/>
                </a:lnTo>
                <a:lnTo>
                  <a:pt x="6886669" y="6179102"/>
                </a:lnTo>
                <a:lnTo>
                  <a:pt x="0" y="6179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479" b="-3447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1837" y="5603156"/>
            <a:ext cx="3547545" cy="4698735"/>
          </a:xfrm>
          <a:custGeom>
            <a:avLst/>
            <a:gdLst/>
            <a:ahLst/>
            <a:cxnLst/>
            <a:rect l="l" t="t" r="r" b="b"/>
            <a:pathLst>
              <a:path w="3547545" h="4698735">
                <a:moveTo>
                  <a:pt x="0" y="0"/>
                </a:moveTo>
                <a:lnTo>
                  <a:pt x="3547544" y="0"/>
                </a:lnTo>
                <a:lnTo>
                  <a:pt x="3547544" y="4698735"/>
                </a:lnTo>
                <a:lnTo>
                  <a:pt x="0" y="4698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13334" y="312420"/>
            <a:ext cx="8500616" cy="89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69913D"/>
                </a:solidFill>
                <a:latin typeface="Evolventa Bold"/>
              </a:rPr>
              <a:t>Запишіть терміни у 4 колонки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34140" y="4353852"/>
            <a:ext cx="15377515" cy="214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75"/>
              </a:lnSpc>
              <a:spcBef>
                <a:spcPct val="0"/>
              </a:spcBef>
            </a:pPr>
            <a:r>
              <a:rPr lang="en-US" sz="4125" dirty="0">
                <a:solidFill>
                  <a:srgbClr val="000000"/>
                </a:solidFill>
                <a:latin typeface="Evolventa"/>
              </a:rPr>
              <a:t>(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Множення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 smtClean="0">
                <a:solidFill>
                  <a:srgbClr val="000000"/>
                </a:solidFill>
                <a:latin typeface="Evolventa"/>
              </a:rPr>
              <a:t>аут</a:t>
            </a:r>
            <a:r>
              <a:rPr lang="en-US" sz="4125" dirty="0" smtClean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дільник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персонаж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квадрат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поема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кут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сюжет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хірургія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тайм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ін’єкція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драма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ангіна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казка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термометр</a:t>
            </a:r>
            <a:r>
              <a:rPr lang="en-US" sz="4125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4125" dirty="0" err="1">
                <a:solidFill>
                  <a:srgbClr val="000000"/>
                </a:solidFill>
                <a:latin typeface="Evolventa"/>
              </a:rPr>
              <a:t>гросмейстер</a:t>
            </a:r>
            <a:endParaRPr lang="en-US" sz="4125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2362200" y="1901574"/>
            <a:ext cx="2279358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8"/>
              </a:lnSpc>
            </a:pPr>
            <a:r>
              <a:rPr lang="en-US" sz="4049">
                <a:solidFill>
                  <a:srgbClr val="000000"/>
                </a:solidFill>
                <a:latin typeface="Evolventa"/>
              </a:rPr>
              <a:t>математичні            літературознавчі            медичні           спортивні     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30860" y="8024035"/>
            <a:ext cx="12911032" cy="151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4"/>
              </a:lnSpc>
              <a:spcBef>
                <a:spcPct val="0"/>
              </a:spcBef>
            </a:pPr>
            <a:r>
              <a:rPr lang="en-US" sz="3996">
                <a:solidFill>
                  <a:srgbClr val="000000"/>
                </a:solidFill>
                <a:latin typeface="Evolventa"/>
              </a:rPr>
              <a:t>З одним словом (на вибір) складіть і запишіть речення з однорідними членами</a:t>
            </a:r>
          </a:p>
        </p:txBody>
      </p:sp>
      <p:sp>
        <p:nvSpPr>
          <p:cNvPr id="7" name="AutoShape 7"/>
          <p:cNvSpPr/>
          <p:nvPr/>
        </p:nvSpPr>
        <p:spPr>
          <a:xfrm>
            <a:off x="263546" y="3765563"/>
            <a:ext cx="17735086" cy="508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63546" y="1619429"/>
            <a:ext cx="17735086" cy="508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263546" y="1595323"/>
            <a:ext cx="38031" cy="214613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7998632" y="1694382"/>
            <a:ext cx="24175" cy="214613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4707185" y="1743910"/>
            <a:ext cx="0" cy="20470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0267326" y="1743910"/>
            <a:ext cx="0" cy="20470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4963062" y="1743910"/>
            <a:ext cx="0" cy="20470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5" name="Freeform 1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11283" y="3807977"/>
            <a:ext cx="4430032" cy="6479023"/>
          </a:xfrm>
          <a:custGeom>
            <a:avLst/>
            <a:gdLst/>
            <a:ahLst/>
            <a:cxnLst/>
            <a:rect l="l" t="t" r="r" b="b"/>
            <a:pathLst>
              <a:path w="4430032" h="6479023">
                <a:moveTo>
                  <a:pt x="0" y="0"/>
                </a:moveTo>
                <a:lnTo>
                  <a:pt x="4430032" y="0"/>
                </a:lnTo>
                <a:lnTo>
                  <a:pt x="4430032" y="6479023"/>
                </a:lnTo>
                <a:lnTo>
                  <a:pt x="0" y="6479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5902" y="1133300"/>
            <a:ext cx="16995253" cy="80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  <a:spcBef>
                <a:spcPct val="0"/>
              </a:spcBef>
            </a:pPr>
            <a:r>
              <a:rPr lang="en-US" sz="3990">
                <a:solidFill>
                  <a:srgbClr val="D16A46"/>
                </a:solidFill>
                <a:latin typeface="Evolventa Bold"/>
              </a:rPr>
              <a:t>Установити відповідність між медичними термінами-синонімами.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37506" y="3495631"/>
            <a:ext cx="4247949" cy="3918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38"/>
              </a:lnSpc>
              <a:spcBef>
                <a:spcPct val="0"/>
              </a:spcBef>
            </a:pPr>
            <a:r>
              <a:rPr lang="en-US" sz="4313">
                <a:solidFill>
                  <a:srgbClr val="000000"/>
                </a:solidFill>
                <a:latin typeface="Evolventa"/>
              </a:rPr>
              <a:t>1 приступ</a:t>
            </a:r>
          </a:p>
          <a:p>
            <a:pPr>
              <a:lnSpc>
                <a:spcPts val="6038"/>
              </a:lnSpc>
              <a:spcBef>
                <a:spcPct val="0"/>
              </a:spcBef>
            </a:pPr>
            <a:r>
              <a:rPr lang="en-US" sz="4313">
                <a:solidFill>
                  <a:srgbClr val="000000"/>
                </a:solidFill>
                <a:latin typeface="Evolventa"/>
              </a:rPr>
              <a:t>2  шрам</a:t>
            </a:r>
          </a:p>
          <a:p>
            <a:pPr>
              <a:lnSpc>
                <a:spcPts val="6038"/>
              </a:lnSpc>
              <a:spcBef>
                <a:spcPct val="0"/>
              </a:spcBef>
            </a:pPr>
            <a:r>
              <a:rPr lang="en-US" sz="4313">
                <a:solidFill>
                  <a:srgbClr val="000000"/>
                </a:solidFill>
                <a:latin typeface="Evolventa"/>
              </a:rPr>
              <a:t>3 лихоманка</a:t>
            </a:r>
          </a:p>
          <a:p>
            <a:pPr>
              <a:lnSpc>
                <a:spcPts val="6038"/>
              </a:lnSpc>
              <a:spcBef>
                <a:spcPct val="0"/>
              </a:spcBef>
            </a:pPr>
            <a:r>
              <a:rPr lang="en-US" sz="4313">
                <a:solidFill>
                  <a:srgbClr val="000000"/>
                </a:solidFill>
                <a:latin typeface="Evolventa"/>
              </a:rPr>
              <a:t>4 пошкодження</a:t>
            </a:r>
          </a:p>
          <a:p>
            <a:pPr>
              <a:lnSpc>
                <a:spcPts val="6038"/>
              </a:lnSpc>
              <a:spcBef>
                <a:spcPct val="0"/>
              </a:spcBef>
            </a:pPr>
            <a:r>
              <a:rPr lang="en-US" sz="4313">
                <a:solidFill>
                  <a:srgbClr val="000000"/>
                </a:solidFill>
                <a:latin typeface="Evolventa"/>
              </a:rPr>
              <a:t>5 задишка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34154" y="3495631"/>
            <a:ext cx="4277340" cy="3918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5"/>
              </a:lnSpc>
              <a:spcBef>
                <a:spcPct val="0"/>
              </a:spcBef>
            </a:pPr>
            <a:r>
              <a:rPr lang="en-US" sz="4332" dirty="0">
                <a:solidFill>
                  <a:srgbClr val="000000"/>
                </a:solidFill>
                <a:latin typeface="Evolventa"/>
              </a:rPr>
              <a:t>А </a:t>
            </a:r>
            <a:r>
              <a:rPr lang="en-US" sz="4332" dirty="0" err="1" smtClean="0">
                <a:solidFill>
                  <a:srgbClr val="000000"/>
                </a:solidFill>
                <a:latin typeface="Evolventa"/>
              </a:rPr>
              <a:t>травмування</a:t>
            </a:r>
            <a:endParaRPr lang="en-US" sz="4332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6065"/>
              </a:lnSpc>
              <a:spcBef>
                <a:spcPct val="0"/>
              </a:spcBef>
            </a:pPr>
            <a:r>
              <a:rPr lang="en-US" sz="4332" dirty="0">
                <a:solidFill>
                  <a:srgbClr val="000000"/>
                </a:solidFill>
                <a:latin typeface="Evolventa"/>
              </a:rPr>
              <a:t>Б  </a:t>
            </a:r>
            <a:r>
              <a:rPr lang="en-US" sz="4332" dirty="0" err="1">
                <a:solidFill>
                  <a:srgbClr val="000000"/>
                </a:solidFill>
                <a:latin typeface="Evolventa"/>
              </a:rPr>
              <a:t>напад</a:t>
            </a:r>
            <a:endParaRPr lang="en-US" sz="4332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6065"/>
              </a:lnSpc>
              <a:spcBef>
                <a:spcPct val="0"/>
              </a:spcBef>
            </a:pPr>
            <a:r>
              <a:rPr lang="en-US" sz="4332" dirty="0">
                <a:solidFill>
                  <a:srgbClr val="000000"/>
                </a:solidFill>
                <a:latin typeface="Evolventa"/>
              </a:rPr>
              <a:t>В </a:t>
            </a:r>
            <a:r>
              <a:rPr lang="en-US" sz="4332" dirty="0" err="1">
                <a:solidFill>
                  <a:srgbClr val="000000"/>
                </a:solidFill>
                <a:latin typeface="Evolventa"/>
              </a:rPr>
              <a:t>рубець</a:t>
            </a:r>
            <a:endParaRPr lang="en-US" sz="4332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6065"/>
              </a:lnSpc>
              <a:spcBef>
                <a:spcPct val="0"/>
              </a:spcBef>
            </a:pPr>
            <a:r>
              <a:rPr lang="en-US" sz="4332" dirty="0">
                <a:solidFill>
                  <a:srgbClr val="000000"/>
                </a:solidFill>
                <a:latin typeface="Evolventa"/>
              </a:rPr>
              <a:t>Г </a:t>
            </a:r>
            <a:r>
              <a:rPr lang="en-US" sz="4332" dirty="0" err="1">
                <a:solidFill>
                  <a:srgbClr val="000000"/>
                </a:solidFill>
                <a:latin typeface="Evolventa"/>
              </a:rPr>
              <a:t>пропасниця</a:t>
            </a:r>
            <a:endParaRPr lang="en-US" sz="4332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6065"/>
              </a:lnSpc>
              <a:spcBef>
                <a:spcPct val="0"/>
              </a:spcBef>
            </a:pPr>
            <a:r>
              <a:rPr lang="en-US" sz="4332" dirty="0">
                <a:solidFill>
                  <a:srgbClr val="000000"/>
                </a:solidFill>
                <a:latin typeface="Evolventa"/>
              </a:rPr>
              <a:t>Д </a:t>
            </a:r>
            <a:r>
              <a:rPr lang="en-US" sz="4332" dirty="0" err="1">
                <a:solidFill>
                  <a:srgbClr val="000000"/>
                </a:solidFill>
                <a:latin typeface="Evolventa"/>
              </a:rPr>
              <a:t>ядуха</a:t>
            </a:r>
            <a:endParaRPr lang="en-US" sz="4332" dirty="0">
              <a:solidFill>
                <a:srgbClr val="000000"/>
              </a:solidFill>
              <a:latin typeface="Evolventa"/>
            </a:endParaRP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611296"/>
            <a:ext cx="7999210" cy="6675704"/>
          </a:xfrm>
          <a:custGeom>
            <a:avLst/>
            <a:gdLst/>
            <a:ahLst/>
            <a:cxnLst/>
            <a:rect l="l" t="t" r="r" b="b"/>
            <a:pathLst>
              <a:path w="7999210" h="6675704">
                <a:moveTo>
                  <a:pt x="0" y="0"/>
                </a:moveTo>
                <a:lnTo>
                  <a:pt x="7999210" y="0"/>
                </a:lnTo>
                <a:lnTo>
                  <a:pt x="7999210" y="6675704"/>
                </a:lnTo>
                <a:lnTo>
                  <a:pt x="0" y="6675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58341" y="188139"/>
            <a:ext cx="6466264" cy="134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5"/>
              </a:lnSpc>
              <a:spcBef>
                <a:spcPct val="0"/>
              </a:spcBef>
            </a:pPr>
            <a:r>
              <a:rPr lang="en-US" sz="6689">
                <a:solidFill>
                  <a:srgbClr val="50A870"/>
                </a:solidFill>
                <a:latin typeface="Evolventa Bold"/>
              </a:rPr>
              <a:t>Перевір себе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77295" y="5590719"/>
            <a:ext cx="9878176" cy="204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6"/>
              </a:lnSpc>
              <a:spcBef>
                <a:spcPct val="0"/>
              </a:spcBef>
            </a:pPr>
            <a:r>
              <a:rPr lang="en-US" sz="6040" dirty="0" err="1">
                <a:solidFill>
                  <a:srgbClr val="50A870"/>
                </a:solidFill>
                <a:latin typeface="Evolventa"/>
              </a:rPr>
              <a:t>Відповіді</a:t>
            </a:r>
            <a:endParaRPr lang="en-US" sz="6040" dirty="0">
              <a:solidFill>
                <a:srgbClr val="50A870"/>
              </a:solidFill>
              <a:latin typeface="Evolventa"/>
            </a:endParaRPr>
          </a:p>
          <a:p>
            <a:pPr algn="ctr">
              <a:lnSpc>
                <a:spcPts val="8456"/>
              </a:lnSpc>
              <a:spcBef>
                <a:spcPct val="0"/>
              </a:spcBef>
            </a:pPr>
            <a:r>
              <a:rPr lang="en-US" sz="6040" dirty="0" smtClean="0">
                <a:solidFill>
                  <a:srgbClr val="50A870"/>
                </a:solidFill>
                <a:latin typeface="Evolventa"/>
              </a:rPr>
              <a:t>А </a:t>
            </a:r>
            <a:r>
              <a:rPr lang="en-US" sz="6040" dirty="0">
                <a:solidFill>
                  <a:srgbClr val="50A870"/>
                </a:solidFill>
                <a:latin typeface="Evolventa"/>
              </a:rPr>
              <a:t>- 4, Б - 1, В - 2, Г - 3, Д - 5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9389" y="1277124"/>
            <a:ext cx="17669223" cy="816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0"/>
              </a:lnSpc>
              <a:spcBef>
                <a:spcPct val="0"/>
              </a:spcBef>
            </a:pPr>
            <a:r>
              <a:rPr lang="en-US" sz="4035">
                <a:solidFill>
                  <a:srgbClr val="E34E6B"/>
                </a:solidFill>
                <a:latin typeface="Evolventa Bold"/>
              </a:rPr>
              <a:t>Доберіть до поданих термінів українські відповідники.</a:t>
            </a:r>
          </a:p>
          <a:p>
            <a:pPr>
              <a:lnSpc>
                <a:spcPts val="5650"/>
              </a:lnSpc>
              <a:spcBef>
                <a:spcPct val="0"/>
              </a:spcBef>
            </a:pPr>
            <a:r>
              <a:rPr lang="en-US" sz="4035">
                <a:solidFill>
                  <a:srgbClr val="E34E6B"/>
                </a:solidFill>
                <a:latin typeface="Evolventa Bold"/>
              </a:rPr>
              <a:t> Складіть речення з двома словами (усно).</a:t>
            </a:r>
          </a:p>
          <a:p>
            <a:pPr>
              <a:lnSpc>
                <a:spcPts val="5650"/>
              </a:lnSpc>
              <a:spcBef>
                <a:spcPct val="0"/>
              </a:spcBef>
            </a:pPr>
            <a:r>
              <a:rPr lang="en-US" sz="4035">
                <a:solidFill>
                  <a:srgbClr val="E34E6B"/>
                </a:solidFill>
                <a:latin typeface="Evolventa Bold"/>
              </a:rPr>
              <a:t>Сколіоз, трансплантація, отит, анемія, симптом.</a:t>
            </a:r>
          </a:p>
          <a:p>
            <a:pPr>
              <a:lnSpc>
                <a:spcPts val="4950"/>
              </a:lnSpc>
              <a:spcBef>
                <a:spcPct val="0"/>
              </a:spcBef>
            </a:pPr>
            <a:endParaRPr lang="en-US" sz="4035">
              <a:solidFill>
                <a:srgbClr val="E34E6B"/>
              </a:solidFill>
              <a:latin typeface="Evolventa Bold"/>
            </a:endParaRPr>
          </a:p>
          <a:p>
            <a:pPr>
              <a:lnSpc>
                <a:spcPts val="4950"/>
              </a:lnSpc>
              <a:spcBef>
                <a:spcPct val="0"/>
              </a:spcBef>
            </a:pPr>
            <a:endParaRPr lang="en-US" sz="4035">
              <a:solidFill>
                <a:srgbClr val="E34E6B"/>
              </a:solidFill>
              <a:latin typeface="Evolventa Bold"/>
            </a:endParaRPr>
          </a:p>
          <a:p>
            <a:pPr>
              <a:lnSpc>
                <a:spcPts val="4950"/>
              </a:lnSpc>
              <a:spcBef>
                <a:spcPct val="0"/>
              </a:spcBef>
            </a:pPr>
            <a:endParaRPr lang="en-US" sz="4035">
              <a:solidFill>
                <a:srgbClr val="E34E6B"/>
              </a:solidFill>
              <a:latin typeface="Evolventa Bold"/>
            </a:endParaRPr>
          </a:p>
          <a:p>
            <a:pPr>
              <a:lnSpc>
                <a:spcPts val="4950"/>
              </a:lnSpc>
              <a:spcBef>
                <a:spcPct val="0"/>
              </a:spcBef>
            </a:pPr>
            <a:endParaRPr lang="en-US" sz="4035">
              <a:solidFill>
                <a:srgbClr val="E34E6B"/>
              </a:solidFill>
              <a:latin typeface="Evolventa Bold"/>
            </a:endParaRPr>
          </a:p>
          <a:p>
            <a:pPr>
              <a:lnSpc>
                <a:spcPts val="4950"/>
              </a:lnSpc>
              <a:spcBef>
                <a:spcPct val="0"/>
              </a:spcBef>
            </a:pPr>
            <a:endParaRPr lang="en-US" sz="4035">
              <a:solidFill>
                <a:srgbClr val="E34E6B"/>
              </a:solidFill>
              <a:latin typeface="Evolventa Bold"/>
            </a:endParaRPr>
          </a:p>
          <a:p>
            <a:pPr>
              <a:lnSpc>
                <a:spcPts val="4950"/>
              </a:lnSpc>
              <a:spcBef>
                <a:spcPct val="0"/>
              </a:spcBef>
            </a:pPr>
            <a:endParaRPr lang="en-US" sz="4035">
              <a:solidFill>
                <a:srgbClr val="E34E6B"/>
              </a:solidFill>
              <a:latin typeface="Evolventa Bold"/>
            </a:endParaRPr>
          </a:p>
          <a:p>
            <a:pPr>
              <a:lnSpc>
                <a:spcPts val="4950"/>
              </a:lnSpc>
              <a:spcBef>
                <a:spcPct val="0"/>
              </a:spcBef>
            </a:pPr>
            <a:endParaRPr lang="en-US" sz="4035">
              <a:solidFill>
                <a:srgbClr val="E34E6B"/>
              </a:solidFill>
              <a:latin typeface="Evolventa Bold"/>
            </a:endParaRPr>
          </a:p>
          <a:p>
            <a:pPr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000000"/>
                </a:solidFill>
                <a:latin typeface="Evolventa Bold"/>
              </a:rPr>
              <a:t>Довідка: </a:t>
            </a:r>
            <a:r>
              <a:rPr lang="en-US" sz="4335">
                <a:solidFill>
                  <a:srgbClr val="000000"/>
                </a:solidFill>
                <a:latin typeface="Evolventa"/>
              </a:rPr>
              <a:t>пересаджування, викривлення хребта, </a:t>
            </a:r>
          </a:p>
          <a:p>
            <a:pPr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000000"/>
                </a:solidFill>
                <a:latin typeface="Evolventa"/>
              </a:rPr>
              <a:t>запалення вуха, недокрів’я, ознака</a:t>
            </a:r>
          </a:p>
        </p:txBody>
      </p:sp>
      <p:sp>
        <p:nvSpPr>
          <p:cNvPr id="3" name="Freeform 3"/>
          <p:cNvSpPr/>
          <p:nvPr/>
        </p:nvSpPr>
        <p:spPr>
          <a:xfrm>
            <a:off x="13172076" y="2009612"/>
            <a:ext cx="4853317" cy="7923783"/>
          </a:xfrm>
          <a:custGeom>
            <a:avLst/>
            <a:gdLst/>
            <a:ahLst/>
            <a:cxnLst/>
            <a:rect l="l" t="t" r="r" b="b"/>
            <a:pathLst>
              <a:path w="4853317" h="7923783">
                <a:moveTo>
                  <a:pt x="0" y="0"/>
                </a:moveTo>
                <a:lnTo>
                  <a:pt x="4853317" y="0"/>
                </a:lnTo>
                <a:lnTo>
                  <a:pt x="4853317" y="7923783"/>
                </a:lnTo>
                <a:lnTo>
                  <a:pt x="0" y="792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6584" y="1322802"/>
            <a:ext cx="2816477" cy="2816477"/>
          </a:xfrm>
          <a:custGeom>
            <a:avLst/>
            <a:gdLst/>
            <a:ahLst/>
            <a:cxnLst/>
            <a:rect l="l" t="t" r="r" b="b"/>
            <a:pathLst>
              <a:path w="2816477" h="2816477">
                <a:moveTo>
                  <a:pt x="0" y="0"/>
                </a:moveTo>
                <a:lnTo>
                  <a:pt x="2816477" y="0"/>
                </a:lnTo>
                <a:lnTo>
                  <a:pt x="2816477" y="2816477"/>
                </a:lnTo>
                <a:lnTo>
                  <a:pt x="0" y="2816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58385" y="3821108"/>
            <a:ext cx="2999936" cy="2999936"/>
          </a:xfrm>
          <a:custGeom>
            <a:avLst/>
            <a:gdLst/>
            <a:ahLst/>
            <a:cxnLst/>
            <a:rect l="l" t="t" r="r" b="b"/>
            <a:pathLst>
              <a:path w="2999936" h="2999936">
                <a:moveTo>
                  <a:pt x="0" y="0"/>
                </a:moveTo>
                <a:lnTo>
                  <a:pt x="2999935" y="0"/>
                </a:lnTo>
                <a:lnTo>
                  <a:pt x="2999935" y="2999935"/>
                </a:lnTo>
                <a:lnTo>
                  <a:pt x="0" y="2999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93644" y="5321076"/>
            <a:ext cx="3318347" cy="3318347"/>
          </a:xfrm>
          <a:custGeom>
            <a:avLst/>
            <a:gdLst/>
            <a:ahLst/>
            <a:cxnLst/>
            <a:rect l="l" t="t" r="r" b="b"/>
            <a:pathLst>
              <a:path w="3318347" h="3318347">
                <a:moveTo>
                  <a:pt x="0" y="0"/>
                </a:moveTo>
                <a:lnTo>
                  <a:pt x="3318347" y="0"/>
                </a:lnTo>
                <a:lnTo>
                  <a:pt x="3318347" y="3318347"/>
                </a:lnTo>
                <a:lnTo>
                  <a:pt x="0" y="3318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487515"/>
            <a:ext cx="5065839" cy="1667121"/>
          </a:xfrm>
          <a:custGeom>
            <a:avLst/>
            <a:gdLst/>
            <a:ahLst/>
            <a:cxnLst/>
            <a:rect l="l" t="t" r="r" b="b"/>
            <a:pathLst>
              <a:path w="5065839" h="1667121">
                <a:moveTo>
                  <a:pt x="0" y="0"/>
                </a:moveTo>
                <a:lnTo>
                  <a:pt x="5065839" y="0"/>
                </a:lnTo>
                <a:lnTo>
                  <a:pt x="5065839" y="1667121"/>
                </a:lnTo>
                <a:lnTo>
                  <a:pt x="0" y="1667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4539" y="6980249"/>
            <a:ext cx="5065839" cy="1667121"/>
          </a:xfrm>
          <a:custGeom>
            <a:avLst/>
            <a:gdLst/>
            <a:ahLst/>
            <a:cxnLst/>
            <a:rect l="l" t="t" r="r" b="b"/>
            <a:pathLst>
              <a:path w="5065839" h="1667121">
                <a:moveTo>
                  <a:pt x="0" y="0"/>
                </a:moveTo>
                <a:lnTo>
                  <a:pt x="5065838" y="0"/>
                </a:lnTo>
                <a:lnTo>
                  <a:pt x="5065838" y="1667122"/>
                </a:lnTo>
                <a:lnTo>
                  <a:pt x="0" y="166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60377" y="8816999"/>
            <a:ext cx="5065839" cy="1667121"/>
          </a:xfrm>
          <a:custGeom>
            <a:avLst/>
            <a:gdLst/>
            <a:ahLst/>
            <a:cxnLst/>
            <a:rect l="l" t="t" r="r" b="b"/>
            <a:pathLst>
              <a:path w="5065839" h="1667121">
                <a:moveTo>
                  <a:pt x="0" y="0"/>
                </a:moveTo>
                <a:lnTo>
                  <a:pt x="5065839" y="0"/>
                </a:lnTo>
                <a:lnTo>
                  <a:pt x="5065839" y="1667121"/>
                </a:lnTo>
                <a:lnTo>
                  <a:pt x="0" y="1667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95535" y="158061"/>
            <a:ext cx="7636818" cy="116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6"/>
              </a:lnSpc>
            </a:pPr>
            <a:r>
              <a:rPr lang="en-US" sz="6826">
                <a:solidFill>
                  <a:srgbClr val="D16A46"/>
                </a:solidFill>
                <a:latin typeface="HK Grotesk Bold"/>
              </a:rPr>
              <a:t>Перевірмо знання!</a:t>
            </a:r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0" name="Freeform 10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32818" y="3327202"/>
            <a:ext cx="6858857" cy="7200900"/>
          </a:xfrm>
          <a:custGeom>
            <a:avLst/>
            <a:gdLst/>
            <a:ahLst/>
            <a:cxnLst/>
            <a:rect l="l" t="t" r="r" b="b"/>
            <a:pathLst>
              <a:path w="6858857" h="7200900">
                <a:moveTo>
                  <a:pt x="0" y="0"/>
                </a:moveTo>
                <a:lnTo>
                  <a:pt x="6858857" y="0"/>
                </a:lnTo>
                <a:lnTo>
                  <a:pt x="6858857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8075" y="4694639"/>
            <a:ext cx="4222233" cy="5592361"/>
          </a:xfrm>
          <a:custGeom>
            <a:avLst/>
            <a:gdLst/>
            <a:ahLst/>
            <a:cxnLst/>
            <a:rect l="l" t="t" r="r" b="b"/>
            <a:pathLst>
              <a:path w="4222233" h="5592361">
                <a:moveTo>
                  <a:pt x="0" y="0"/>
                </a:moveTo>
                <a:lnTo>
                  <a:pt x="4222233" y="0"/>
                </a:lnTo>
                <a:lnTo>
                  <a:pt x="4222233" y="5592361"/>
                </a:lnTo>
                <a:lnTo>
                  <a:pt x="0" y="5592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8075" y="541312"/>
            <a:ext cx="17839925" cy="366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5"/>
              </a:lnSpc>
            </a:pPr>
            <a:r>
              <a:rPr lang="en-US" sz="5217">
                <a:solidFill>
                  <a:srgbClr val="50A870"/>
                </a:solidFill>
                <a:latin typeface="HK Grotesk Bold"/>
              </a:rPr>
              <a:t>Чи замислювався /замислювалася ти, який фах у майбутньому хочеш опанувати? </a:t>
            </a:r>
          </a:p>
          <a:p>
            <a:pPr>
              <a:lnSpc>
                <a:spcPts val="7305"/>
              </a:lnSpc>
            </a:pPr>
            <a:r>
              <a:rPr lang="en-US" sz="5217">
                <a:solidFill>
                  <a:srgbClr val="50A870"/>
                </a:solidFill>
                <a:latin typeface="HK Grotesk Bold"/>
              </a:rPr>
              <a:t>Напишу назву професії, які слова та терміни найчастіше уживаються у цій сфері діяльності.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9258" y="5473812"/>
            <a:ext cx="14909483" cy="4475952"/>
          </a:xfrm>
          <a:custGeom>
            <a:avLst/>
            <a:gdLst/>
            <a:ahLst/>
            <a:cxnLst/>
            <a:rect l="l" t="t" r="r" b="b"/>
            <a:pathLst>
              <a:path w="14909483" h="4475952">
                <a:moveTo>
                  <a:pt x="0" y="0"/>
                </a:moveTo>
                <a:lnTo>
                  <a:pt x="14909484" y="0"/>
                </a:lnTo>
                <a:lnTo>
                  <a:pt x="14909484" y="4475951"/>
                </a:lnTo>
                <a:lnTo>
                  <a:pt x="0" y="4475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01" t="-455842" r="-23851" b="-4936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2298" y="136015"/>
            <a:ext cx="17443403" cy="543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endParaRPr/>
          </a:p>
          <a:p>
            <a:pPr>
              <a:lnSpc>
                <a:spcPts val="5400"/>
              </a:lnSpc>
            </a:pPr>
            <a:r>
              <a:rPr lang="en-US" sz="3857">
                <a:solidFill>
                  <a:srgbClr val="0E67A3"/>
                </a:solidFill>
                <a:latin typeface="HK Grotesk Bold"/>
              </a:rPr>
              <a:t>А.Прочитайте виділені діалектні слова та наведені поруч їхні літературні відповідники</a:t>
            </a:r>
          </a:p>
          <a:p>
            <a:pPr>
              <a:lnSpc>
                <a:spcPts val="5400"/>
              </a:lnSpc>
            </a:pPr>
            <a:r>
              <a:rPr lang="en-US" sz="3857">
                <a:solidFill>
                  <a:srgbClr val="0E67A3"/>
                </a:solidFill>
                <a:latin typeface="HK Grotesk Bold"/>
              </a:rPr>
              <a:t>Б. Яке словоа в кожному прикладі зрозуміле всім українцям і без словників? </a:t>
            </a:r>
          </a:p>
          <a:p>
            <a:pPr>
              <a:lnSpc>
                <a:spcPts val="5400"/>
              </a:lnSpc>
            </a:pPr>
            <a:r>
              <a:rPr lang="en-US" sz="3857">
                <a:solidFill>
                  <a:srgbClr val="0E67A3"/>
                </a:solidFill>
                <a:latin typeface="HK Grotesk Bold"/>
              </a:rPr>
              <a:t>А яке слово вживають лише жителі певної місцевості?</a:t>
            </a:r>
          </a:p>
          <a:p>
            <a:pPr>
              <a:lnSpc>
                <a:spcPts val="5400"/>
              </a:lnSpc>
            </a:pPr>
            <a:r>
              <a:rPr lang="en-US" sz="3857">
                <a:solidFill>
                  <a:srgbClr val="0E67A3"/>
                </a:solidFill>
                <a:latin typeface="HK Grotesk Bold"/>
              </a:rPr>
              <a:t>В. Зробіть висновок про особливості діалектних слів.</a:t>
            </a:r>
          </a:p>
          <a:p>
            <a:pPr>
              <a:lnSpc>
                <a:spcPts val="5400"/>
              </a:lnSpc>
            </a:pPr>
            <a:endParaRPr lang="en-US" sz="3857">
              <a:solidFill>
                <a:srgbClr val="0E67A3"/>
              </a:solidFill>
              <a:latin typeface="HK Grotesk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3728" y="809625"/>
            <a:ext cx="17634272" cy="6429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0E67A3"/>
                </a:solidFill>
                <a:latin typeface="Evolventa Bold"/>
              </a:rPr>
              <a:t>Діалектними (діалектизмами) </a:t>
            </a:r>
            <a:r>
              <a:rPr lang="en-US" sz="4499">
                <a:solidFill>
                  <a:srgbClr val="0E67A3"/>
                </a:solidFill>
                <a:latin typeface="Evolventa"/>
              </a:rPr>
              <a:t>називають слова, які властиві мовленню</a:t>
            </a:r>
          </a:p>
          <a:p>
            <a:pPr>
              <a:lnSpc>
                <a:spcPts val="6299"/>
              </a:lnSpc>
            </a:pPr>
            <a:r>
              <a:rPr lang="en-US" sz="4499">
                <a:solidFill>
                  <a:srgbClr val="0E67A3"/>
                </a:solidFill>
                <a:latin typeface="Evolventa"/>
              </a:rPr>
              <a:t>лише жителів певної місцевості. Ці слова здебільшого незрозумілі тим, хто живе в іншій місцевості.</a:t>
            </a:r>
          </a:p>
          <a:p>
            <a:pPr>
              <a:lnSpc>
                <a:spcPts val="6299"/>
              </a:lnSpc>
            </a:pPr>
            <a:endParaRPr lang="en-US" sz="4499">
              <a:solidFill>
                <a:srgbClr val="0E67A3"/>
              </a:solidFill>
              <a:latin typeface="Evolventa"/>
            </a:endParaRPr>
          </a:p>
          <a:p>
            <a:pPr>
              <a:lnSpc>
                <a:spcPts val="6299"/>
              </a:lnSpc>
            </a:pPr>
            <a:endParaRPr lang="en-US" sz="4499">
              <a:solidFill>
                <a:srgbClr val="0E67A3"/>
              </a:solidFill>
              <a:latin typeface="Evolventa"/>
            </a:endParaRPr>
          </a:p>
          <a:p>
            <a:pPr>
              <a:lnSpc>
                <a:spcPts val="6299"/>
              </a:lnSpc>
            </a:pPr>
            <a:endParaRPr lang="en-US" sz="4499">
              <a:solidFill>
                <a:srgbClr val="0E67A3"/>
              </a:solidFill>
              <a:latin typeface="Evolventa"/>
            </a:endParaRPr>
          </a:p>
          <a:p>
            <a:pPr>
              <a:lnSpc>
                <a:spcPts val="6299"/>
              </a:lnSpc>
            </a:pPr>
            <a:endParaRPr lang="en-US" sz="4499">
              <a:solidFill>
                <a:srgbClr val="0E67A3"/>
              </a:solidFill>
              <a:latin typeface="Evolvent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324429"/>
            <a:ext cx="5149837" cy="4962571"/>
          </a:xfrm>
          <a:custGeom>
            <a:avLst/>
            <a:gdLst/>
            <a:ahLst/>
            <a:cxnLst/>
            <a:rect l="l" t="t" r="r" b="b"/>
            <a:pathLst>
              <a:path w="5149837" h="4962571">
                <a:moveTo>
                  <a:pt x="0" y="0"/>
                </a:moveTo>
                <a:lnTo>
                  <a:pt x="5149837" y="0"/>
                </a:lnTo>
                <a:lnTo>
                  <a:pt x="5149837" y="4962571"/>
                </a:lnTo>
                <a:lnTo>
                  <a:pt x="0" y="4962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72226" y="4522044"/>
            <a:ext cx="12615774" cy="530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92"/>
              </a:lnSpc>
              <a:spcBef>
                <a:spcPct val="0"/>
              </a:spcBef>
            </a:pPr>
            <a:r>
              <a:rPr lang="en-US" sz="4208">
                <a:solidFill>
                  <a:srgbClr val="0E67A3"/>
                </a:solidFill>
                <a:latin typeface="Evolventa Bold"/>
              </a:rPr>
              <a:t> НАПРИКЛАД:</a:t>
            </a:r>
            <a:r>
              <a:rPr lang="en-US" sz="4208">
                <a:solidFill>
                  <a:srgbClr val="0E67A3"/>
                </a:solidFill>
                <a:latin typeface="Evolventa"/>
              </a:rPr>
              <a:t> когут (півень), бузько (лелека), видіти (бачити), лакітки (ласощі), варош (місто), жалива (кропива).</a:t>
            </a:r>
          </a:p>
          <a:p>
            <a:pPr>
              <a:lnSpc>
                <a:spcPts val="5892"/>
              </a:lnSpc>
              <a:spcBef>
                <a:spcPct val="0"/>
              </a:spcBef>
            </a:pPr>
            <a:r>
              <a:rPr lang="en-US" sz="4208">
                <a:solidFill>
                  <a:srgbClr val="0E67A3"/>
                </a:solidFill>
                <a:latin typeface="Evolventa"/>
              </a:rPr>
              <a:t>Для пояснення значень діалектних слів існують </a:t>
            </a:r>
            <a:r>
              <a:rPr lang="en-US" sz="4208">
                <a:solidFill>
                  <a:srgbClr val="0E67A3"/>
                </a:solidFill>
                <a:latin typeface="Evolventa Bold"/>
              </a:rPr>
              <a:t>спеціальні словники</a:t>
            </a:r>
            <a:r>
              <a:rPr lang="en-US" sz="4208">
                <a:solidFill>
                  <a:srgbClr val="0E67A3"/>
                </a:solidFill>
                <a:latin typeface="Evolventa"/>
              </a:rPr>
              <a:t> діалектів. </a:t>
            </a:r>
          </a:p>
          <a:p>
            <a:pPr>
              <a:lnSpc>
                <a:spcPts val="5892"/>
              </a:lnSpc>
              <a:spcBef>
                <a:spcPct val="0"/>
              </a:spcBef>
            </a:pPr>
            <a:r>
              <a:rPr lang="en-US" sz="4208">
                <a:solidFill>
                  <a:srgbClr val="0E67A3"/>
                </a:solidFill>
                <a:latin typeface="Evolventa"/>
              </a:rPr>
              <a:t>У тлумачних словниках діалектні слова подають із позначкою діал.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1456" y="4150042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3" y="0"/>
                </a:lnTo>
                <a:lnTo>
                  <a:pt x="3901363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6937" y="1326792"/>
            <a:ext cx="2410401" cy="2410401"/>
          </a:xfrm>
          <a:custGeom>
            <a:avLst/>
            <a:gdLst/>
            <a:ahLst/>
            <a:cxnLst/>
            <a:rect l="l" t="t" r="r" b="b"/>
            <a:pathLst>
              <a:path w="2410401" h="2410401">
                <a:moveTo>
                  <a:pt x="0" y="0"/>
                </a:moveTo>
                <a:lnTo>
                  <a:pt x="2410401" y="0"/>
                </a:lnTo>
                <a:lnTo>
                  <a:pt x="2410401" y="2410401"/>
                </a:lnTo>
                <a:lnTo>
                  <a:pt x="0" y="2410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21077" y="1361190"/>
            <a:ext cx="2410401" cy="2410401"/>
          </a:xfrm>
          <a:custGeom>
            <a:avLst/>
            <a:gdLst/>
            <a:ahLst/>
            <a:cxnLst/>
            <a:rect l="l" t="t" r="r" b="b"/>
            <a:pathLst>
              <a:path w="2410401" h="2410401">
                <a:moveTo>
                  <a:pt x="0" y="0"/>
                </a:moveTo>
                <a:lnTo>
                  <a:pt x="2410401" y="0"/>
                </a:lnTo>
                <a:lnTo>
                  <a:pt x="2410401" y="2410401"/>
                </a:lnTo>
                <a:lnTo>
                  <a:pt x="0" y="2410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59519" y="1028700"/>
            <a:ext cx="3371465" cy="3371465"/>
          </a:xfrm>
          <a:custGeom>
            <a:avLst/>
            <a:gdLst/>
            <a:ahLst/>
            <a:cxnLst/>
            <a:rect l="l" t="t" r="r" b="b"/>
            <a:pathLst>
              <a:path w="3371465" h="3371465">
                <a:moveTo>
                  <a:pt x="0" y="0"/>
                </a:moveTo>
                <a:lnTo>
                  <a:pt x="3371466" y="0"/>
                </a:lnTo>
                <a:lnTo>
                  <a:pt x="3371466" y="3371465"/>
                </a:lnTo>
                <a:lnTo>
                  <a:pt x="0" y="3371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22199" y="1361190"/>
            <a:ext cx="2376002" cy="2376002"/>
          </a:xfrm>
          <a:custGeom>
            <a:avLst/>
            <a:gdLst/>
            <a:ahLst/>
            <a:cxnLst/>
            <a:rect l="l" t="t" r="r" b="b"/>
            <a:pathLst>
              <a:path w="2376002" h="2376002">
                <a:moveTo>
                  <a:pt x="0" y="0"/>
                </a:moveTo>
                <a:lnTo>
                  <a:pt x="2376003" y="0"/>
                </a:lnTo>
                <a:lnTo>
                  <a:pt x="2376003" y="2376003"/>
                </a:lnTo>
                <a:lnTo>
                  <a:pt x="0" y="23760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75596" y="4150042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2" y="0"/>
                </a:lnTo>
                <a:lnTo>
                  <a:pt x="3901362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9519" y="4150042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3" y="0"/>
                </a:lnTo>
                <a:lnTo>
                  <a:pt x="3901363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76937" y="5978331"/>
            <a:ext cx="2831955" cy="2831955"/>
          </a:xfrm>
          <a:custGeom>
            <a:avLst/>
            <a:gdLst/>
            <a:ahLst/>
            <a:cxnLst/>
            <a:rect l="l" t="t" r="r" b="b"/>
            <a:pathLst>
              <a:path w="2831955" h="2831955">
                <a:moveTo>
                  <a:pt x="0" y="0"/>
                </a:moveTo>
                <a:lnTo>
                  <a:pt x="2831955" y="0"/>
                </a:lnTo>
                <a:lnTo>
                  <a:pt x="2831955" y="2831955"/>
                </a:lnTo>
                <a:lnTo>
                  <a:pt x="0" y="28319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1456" y="9003097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3" y="0"/>
                </a:lnTo>
                <a:lnTo>
                  <a:pt x="3901363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88745" y="9191286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3" y="0"/>
                </a:lnTo>
                <a:lnTo>
                  <a:pt x="3901363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23449" y="5978331"/>
            <a:ext cx="2831955" cy="2831955"/>
          </a:xfrm>
          <a:custGeom>
            <a:avLst/>
            <a:gdLst/>
            <a:ahLst/>
            <a:cxnLst/>
            <a:rect l="l" t="t" r="r" b="b"/>
            <a:pathLst>
              <a:path w="2831955" h="2831955">
                <a:moveTo>
                  <a:pt x="0" y="0"/>
                </a:moveTo>
                <a:lnTo>
                  <a:pt x="2831955" y="0"/>
                </a:lnTo>
                <a:lnTo>
                  <a:pt x="2831955" y="2831955"/>
                </a:lnTo>
                <a:lnTo>
                  <a:pt x="0" y="28319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59519" y="9191286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3" y="0"/>
                </a:lnTo>
                <a:lnTo>
                  <a:pt x="3901363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022199" y="5978331"/>
            <a:ext cx="2831955" cy="2831955"/>
          </a:xfrm>
          <a:custGeom>
            <a:avLst/>
            <a:gdLst/>
            <a:ahLst/>
            <a:cxnLst/>
            <a:rect l="l" t="t" r="r" b="b"/>
            <a:pathLst>
              <a:path w="2831955" h="2831955">
                <a:moveTo>
                  <a:pt x="0" y="0"/>
                </a:moveTo>
                <a:lnTo>
                  <a:pt x="2831956" y="0"/>
                </a:lnTo>
                <a:lnTo>
                  <a:pt x="2831956" y="2831955"/>
                </a:lnTo>
                <a:lnTo>
                  <a:pt x="0" y="2831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824397" y="186636"/>
            <a:ext cx="3265710" cy="91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</a:pPr>
            <a:r>
              <a:rPr lang="en-US" sz="5334">
                <a:solidFill>
                  <a:srgbClr val="0E67A3"/>
                </a:solidFill>
                <a:latin typeface="HK Grotesk Bold"/>
              </a:rPr>
              <a:t>Закріпімо!</a:t>
            </a:r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7" name="Freeform 17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0275" y="792160"/>
            <a:ext cx="17927725" cy="500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6"/>
              </a:lnSpc>
              <a:spcBef>
                <a:spcPct val="0"/>
              </a:spcBef>
            </a:pPr>
            <a:r>
              <a:rPr lang="en-US" sz="4076">
                <a:solidFill>
                  <a:srgbClr val="5B5A76"/>
                </a:solidFill>
                <a:latin typeface="HK Grotesk Bold"/>
              </a:rPr>
              <a:t>Прочитайте слова. Чи всі вони для вас зрозумілі? Якими словами ви послуговуєтеся найчастіше? Чи можна їх назвати загальновживаними? </a:t>
            </a:r>
          </a:p>
          <a:p>
            <a:pPr>
              <a:lnSpc>
                <a:spcPts val="5706"/>
              </a:lnSpc>
              <a:spcBef>
                <a:spcPct val="0"/>
              </a:spcBef>
            </a:pPr>
            <a:endParaRPr lang="en-US" sz="4076">
              <a:solidFill>
                <a:srgbClr val="5B5A76"/>
              </a:solidFill>
              <a:latin typeface="HK Grotesk Bold"/>
            </a:endParaRPr>
          </a:p>
          <a:p>
            <a:pPr>
              <a:lnSpc>
                <a:spcPts val="5706"/>
              </a:lnSpc>
              <a:spcBef>
                <a:spcPct val="0"/>
              </a:spcBef>
            </a:pPr>
            <a:r>
              <a:rPr lang="en-US" sz="4076">
                <a:solidFill>
                  <a:srgbClr val="5B5A76"/>
                </a:solidFill>
                <a:latin typeface="HK Grotesk"/>
              </a:rPr>
              <a:t>Обґрунтуйте свою думку. З’ясуйте значення невідомих слів за словником. </a:t>
            </a:r>
          </a:p>
          <a:p>
            <a:pPr>
              <a:lnSpc>
                <a:spcPts val="5706"/>
              </a:lnSpc>
              <a:spcBef>
                <a:spcPct val="0"/>
              </a:spcBef>
            </a:pPr>
            <a:r>
              <a:rPr lang="en-US" sz="4076">
                <a:solidFill>
                  <a:srgbClr val="5B5A76"/>
                </a:solidFill>
                <a:latin typeface="HK Grotesk"/>
              </a:rPr>
              <a:t>Складіть із ними речення (усно). </a:t>
            </a:r>
          </a:p>
          <a:p>
            <a:pPr>
              <a:lnSpc>
                <a:spcPts val="4645"/>
              </a:lnSpc>
              <a:spcBef>
                <a:spcPct val="0"/>
              </a:spcBef>
            </a:pPr>
            <a:endParaRPr lang="en-US" sz="4076">
              <a:solidFill>
                <a:srgbClr val="5B5A76"/>
              </a:solidFill>
              <a:latin typeface="HK Grotesk"/>
            </a:endParaRPr>
          </a:p>
          <a:p>
            <a:pPr>
              <a:lnSpc>
                <a:spcPts val="6616"/>
              </a:lnSpc>
              <a:spcBef>
                <a:spcPct val="0"/>
              </a:spcBef>
            </a:pPr>
            <a:endParaRPr lang="en-US" sz="4076">
              <a:solidFill>
                <a:srgbClr val="5B5A76"/>
              </a:solidFill>
              <a:latin typeface="HK Grotes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4086529" cy="4800740"/>
          </a:xfrm>
          <a:custGeom>
            <a:avLst/>
            <a:gdLst/>
            <a:ahLst/>
            <a:cxnLst/>
            <a:rect l="l" t="t" r="r" b="b"/>
            <a:pathLst>
              <a:path w="4086529" h="4800740">
                <a:moveTo>
                  <a:pt x="0" y="0"/>
                </a:moveTo>
                <a:lnTo>
                  <a:pt x="4086529" y="0"/>
                </a:lnTo>
                <a:lnTo>
                  <a:pt x="4086529" y="4800740"/>
                </a:lnTo>
                <a:lnTo>
                  <a:pt x="0" y="480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28495" y="6804407"/>
            <a:ext cx="13959505" cy="245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2"/>
              </a:lnSpc>
              <a:spcBef>
                <a:spcPct val="0"/>
              </a:spcBef>
            </a:pPr>
            <a:r>
              <a:rPr lang="en-US" sz="4701">
                <a:solidFill>
                  <a:srgbClr val="5B5A76"/>
                </a:solidFill>
                <a:latin typeface="HK Grotesk"/>
              </a:rPr>
              <a:t>Урок, хата, яфина, діброва, промінь, слово, плай, нігілізм, аскофен, діагноз, поле, афікс, історія, ранок, сніданок.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5849" y="5706072"/>
            <a:ext cx="5427866" cy="5427866"/>
          </a:xfrm>
          <a:custGeom>
            <a:avLst/>
            <a:gdLst/>
            <a:ahLst/>
            <a:cxnLst/>
            <a:rect l="l" t="t" r="r" b="b"/>
            <a:pathLst>
              <a:path w="5427866" h="5427866">
                <a:moveTo>
                  <a:pt x="0" y="0"/>
                </a:moveTo>
                <a:lnTo>
                  <a:pt x="5427866" y="0"/>
                </a:lnTo>
                <a:lnTo>
                  <a:pt x="5427866" y="5427866"/>
                </a:lnTo>
                <a:lnTo>
                  <a:pt x="0" y="5427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6489" y="624074"/>
            <a:ext cx="17831511" cy="911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"/>
              </a:rPr>
              <a:t>За обставин невимушеної, переважно побутової, розмови вживають просторічні слова. </a:t>
            </a:r>
          </a:p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 Bold"/>
              </a:rPr>
              <a:t>До них належать:</a:t>
            </a:r>
          </a:p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"/>
              </a:rPr>
              <a:t>• слова, які перекручені, спотворені: сюдою, тута, осісьо, охтобус (автобус);</a:t>
            </a:r>
          </a:p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"/>
              </a:rPr>
              <a:t>• слова, яким властивий відтінок зниженості, згрубілості: ляпати (говорити), витріщатися, телепень.</a:t>
            </a:r>
          </a:p>
          <a:p>
            <a:pPr>
              <a:lnSpc>
                <a:spcPts val="5074"/>
              </a:lnSpc>
            </a:pPr>
            <a:endParaRPr lang="en-US" sz="3624">
              <a:solidFill>
                <a:srgbClr val="403662"/>
              </a:solidFill>
              <a:latin typeface="Evolventa"/>
            </a:endParaRPr>
          </a:p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 Bold Italics"/>
              </a:rPr>
              <a:t>Зверніть увагу!</a:t>
            </a:r>
          </a:p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"/>
              </a:rPr>
              <a:t>Просторічних слів варто уникати в повсякденному </a:t>
            </a:r>
          </a:p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"/>
              </a:rPr>
              <a:t>спілкуванні. У художніх текстах їх можуть використовувати</a:t>
            </a:r>
          </a:p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"/>
              </a:rPr>
              <a:t> для негативної характеристики персонажів або для </a:t>
            </a:r>
          </a:p>
          <a:p>
            <a:pPr>
              <a:lnSpc>
                <a:spcPts val="5074"/>
              </a:lnSpc>
            </a:pPr>
            <a:r>
              <a:rPr lang="en-US" sz="3624">
                <a:solidFill>
                  <a:srgbClr val="403662"/>
                </a:solidFill>
                <a:latin typeface="Evolventa"/>
              </a:rPr>
              <a:t>жартівливого забарвлення.</a:t>
            </a:r>
          </a:p>
          <a:p>
            <a:pPr>
              <a:lnSpc>
                <a:spcPts val="5074"/>
              </a:lnSpc>
            </a:pPr>
            <a:endParaRPr lang="en-US" sz="3624">
              <a:solidFill>
                <a:srgbClr val="403662"/>
              </a:solidFill>
              <a:latin typeface="Evolventa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9425" y="6113970"/>
            <a:ext cx="7558575" cy="5177624"/>
          </a:xfrm>
          <a:custGeom>
            <a:avLst/>
            <a:gdLst/>
            <a:ahLst/>
            <a:cxnLst/>
            <a:rect l="l" t="t" r="r" b="b"/>
            <a:pathLst>
              <a:path w="7558575" h="5177624">
                <a:moveTo>
                  <a:pt x="0" y="0"/>
                </a:moveTo>
                <a:lnTo>
                  <a:pt x="7558575" y="0"/>
                </a:lnTo>
                <a:lnTo>
                  <a:pt x="7558575" y="5177624"/>
                </a:lnTo>
                <a:lnTo>
                  <a:pt x="0" y="5177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6314" y="292207"/>
            <a:ext cx="17751686" cy="915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4"/>
              </a:lnSpc>
            </a:pPr>
            <a:r>
              <a:rPr lang="en-US" sz="3660">
                <a:solidFill>
                  <a:srgbClr val="0E67A3"/>
                </a:solidFill>
                <a:latin typeface="Evolventa Bold"/>
              </a:rPr>
              <a:t>Прочитайте речення. Підкресліть просторічні слова та поясніть, з якою метою автори скористалися ними.</a:t>
            </a:r>
          </a:p>
          <a:p>
            <a:pPr>
              <a:lnSpc>
                <a:spcPts val="5124"/>
              </a:lnSpc>
            </a:pPr>
            <a:endParaRPr lang="en-US" sz="3660">
              <a:solidFill>
                <a:srgbClr val="0E67A3"/>
              </a:solidFill>
              <a:latin typeface="Evolventa Bold"/>
            </a:endParaRPr>
          </a:p>
          <a:p>
            <a:pPr>
              <a:lnSpc>
                <a:spcPts val="5124"/>
              </a:lnSpc>
            </a:pPr>
            <a:endParaRPr lang="en-US" sz="3660">
              <a:solidFill>
                <a:srgbClr val="0E67A3"/>
              </a:solidFill>
              <a:latin typeface="Evolventa Bold"/>
            </a:endParaRPr>
          </a:p>
          <a:p>
            <a:pPr>
              <a:lnSpc>
                <a:spcPts val="5124"/>
              </a:lnSpc>
            </a:pPr>
            <a:r>
              <a:rPr lang="en-US" sz="3660">
                <a:solidFill>
                  <a:srgbClr val="000000"/>
                </a:solidFill>
                <a:latin typeface="Evolventa"/>
              </a:rPr>
              <a:t>1. Хто вас, босяцюги, на чужу землю просив? Забирайтеся, злидні чортові!</a:t>
            </a:r>
          </a:p>
          <a:p>
            <a:pPr>
              <a:lnSpc>
                <a:spcPts val="5124"/>
              </a:lnSpc>
            </a:pPr>
            <a:r>
              <a:rPr lang="en-US" sz="3660">
                <a:solidFill>
                  <a:srgbClr val="000000"/>
                </a:solidFill>
                <a:latin typeface="Evolventa"/>
              </a:rPr>
              <a:t>(М. Стельмах). 2. Миколо... Микольцю... – тихо погукала бабуся... – Осьдечки я.</a:t>
            </a:r>
          </a:p>
          <a:p>
            <a:pPr>
              <a:lnSpc>
                <a:spcPts val="5124"/>
              </a:lnSpc>
            </a:pPr>
            <a:r>
              <a:rPr lang="en-US" sz="3660">
                <a:solidFill>
                  <a:srgbClr val="000000"/>
                </a:solidFill>
                <a:latin typeface="Evolventa"/>
              </a:rPr>
              <a:t>Тута! (В. Яворівський). 3. Давайте, баришня, пожарну скоріш! Пожар! (Остап Вишня). 4. Я все ніяк допетрати не міг, що крутиться Земля, мов куля кругла(Б. Олійник).</a:t>
            </a:r>
          </a:p>
          <a:p>
            <a:pPr>
              <a:lnSpc>
                <a:spcPts val="5124"/>
              </a:lnSpc>
            </a:pPr>
            <a:r>
              <a:rPr lang="en-US" sz="3660">
                <a:solidFill>
                  <a:srgbClr val="000000"/>
                </a:solidFill>
                <a:latin typeface="Evolventa"/>
              </a:rPr>
              <a:t>ІІ. Доведіть, що вживання просторічних слів у </a:t>
            </a:r>
          </a:p>
          <a:p>
            <a:pPr>
              <a:lnSpc>
                <a:spcPts val="5124"/>
              </a:lnSpc>
            </a:pPr>
            <a:r>
              <a:rPr lang="en-US" sz="3660">
                <a:solidFill>
                  <a:srgbClr val="000000"/>
                </a:solidFill>
                <a:latin typeface="Evolventa"/>
              </a:rPr>
              <a:t>повсякденному спілкуванні є недоречним та</a:t>
            </a:r>
          </a:p>
          <a:p>
            <a:pPr>
              <a:lnSpc>
                <a:spcPts val="5124"/>
              </a:lnSpc>
            </a:pPr>
            <a:r>
              <a:rPr lang="en-US" sz="3660">
                <a:solidFill>
                  <a:srgbClr val="000000"/>
                </a:solidFill>
                <a:latin typeface="Evolventa"/>
              </a:rPr>
              <a:t>свідчить про некультурність мовців.</a:t>
            </a:r>
          </a:p>
          <a:p>
            <a:pPr>
              <a:lnSpc>
                <a:spcPts val="5124"/>
              </a:lnSpc>
            </a:pPr>
            <a:endParaRPr lang="en-US" sz="3660">
              <a:solidFill>
                <a:srgbClr val="000000"/>
              </a:solidFill>
              <a:latin typeface="Evolventa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33719" y="3942715"/>
            <a:ext cx="6829061" cy="7067592"/>
          </a:xfrm>
          <a:custGeom>
            <a:avLst/>
            <a:gdLst/>
            <a:ahLst/>
            <a:cxnLst/>
            <a:rect l="l" t="t" r="r" b="b"/>
            <a:pathLst>
              <a:path w="6829061" h="7067592">
                <a:moveTo>
                  <a:pt x="0" y="0"/>
                </a:moveTo>
                <a:lnTo>
                  <a:pt x="6829061" y="0"/>
                </a:lnTo>
                <a:lnTo>
                  <a:pt x="6829061" y="7067592"/>
                </a:lnTo>
                <a:lnTo>
                  <a:pt x="0" y="7067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9813" y="312308"/>
            <a:ext cx="15579464" cy="832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Evolventa"/>
              </a:rPr>
              <a:t>Доберіть до просторічних слів загальновживані відповідники.</a:t>
            </a:r>
          </a:p>
          <a:p>
            <a:pPr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Evolventa"/>
              </a:rPr>
              <a:t>Складіть із ними словосполучення.</a:t>
            </a:r>
          </a:p>
          <a:p>
            <a:pPr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Evolventa"/>
              </a:rPr>
              <a:t> У яких ситуаціях неприпустиме вживання просторічних слів?</a:t>
            </a:r>
          </a:p>
          <a:p>
            <a:pPr>
              <a:lnSpc>
                <a:spcPts val="7223"/>
              </a:lnSpc>
            </a:pPr>
            <a:endParaRPr lang="en-US" sz="5159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Evolventa"/>
              </a:rPr>
              <a:t>Витрішки, голосина, кебета, каламут, комизиться, припхався, сновигає.</a:t>
            </a:r>
          </a:p>
          <a:p>
            <a:pPr>
              <a:lnSpc>
                <a:spcPts val="7223"/>
              </a:lnSpc>
            </a:pPr>
            <a:endParaRPr lang="en-US" sz="5159">
              <a:solidFill>
                <a:srgbClr val="000000"/>
              </a:solidFill>
              <a:latin typeface="Evolventa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178" y="6172200"/>
            <a:ext cx="4258525" cy="41148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2346" y="5826138"/>
            <a:ext cx="4347075" cy="4347075"/>
          </a:xfrm>
          <a:custGeom>
            <a:avLst/>
            <a:gdLst/>
            <a:ahLst/>
            <a:cxnLst/>
            <a:rect l="l" t="t" r="r" b="b"/>
            <a:pathLst>
              <a:path w="4347075" h="4347075">
                <a:moveTo>
                  <a:pt x="0" y="0"/>
                </a:moveTo>
                <a:lnTo>
                  <a:pt x="4347075" y="0"/>
                </a:lnTo>
                <a:lnTo>
                  <a:pt x="4347075" y="4347075"/>
                </a:lnTo>
                <a:lnTo>
                  <a:pt x="0" y="4347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6589" y="686435"/>
            <a:ext cx="18021411" cy="548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Evolventa Bold"/>
              </a:rPr>
              <a:t>Виберіть правильні, на вашу думку, твердження. Обґрунтуйте їх.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volventa"/>
              </a:rPr>
              <a:t>Уживання просторічних слів призводить до примітивного спілкування.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volventa"/>
              </a:rPr>
              <a:t>Просторічні слова допомагають подолати буденність, виокремлюють з-поміж інших.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volventa"/>
              </a:rPr>
              <a:t>Прсторічні слова мають певні межі застосування й не можуть бути основою культури.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volventa"/>
              </a:rPr>
              <a:t>Просторіччя допомагає зробити спілкування цікавішим.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Evolventa"/>
              </a:rPr>
              <a:t>Просторічні слова застосовують через бідний словниковий запас.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Evolventa"/>
            </a:endParaRP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809625"/>
            <a:ext cx="17259300" cy="730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2"/>
              </a:lnSpc>
            </a:pPr>
            <a:r>
              <a:rPr lang="en-US" sz="4501">
                <a:solidFill>
                  <a:srgbClr val="000000"/>
                </a:solidFill>
                <a:latin typeface="Evolventa Bold"/>
              </a:rPr>
              <a:t>Розподіли подані слова на три групи: загальновживані; професійні; діалектні. За потреби звернися до словника. Допиши п’ять загальновживаних слів.</a:t>
            </a:r>
          </a:p>
          <a:p>
            <a:pPr>
              <a:lnSpc>
                <a:spcPts val="6302"/>
              </a:lnSpc>
            </a:pPr>
            <a:endParaRPr lang="en-US" sz="4501">
              <a:solidFill>
                <a:srgbClr val="000000"/>
              </a:solidFill>
              <a:latin typeface="Evolventa Bold"/>
            </a:endParaRPr>
          </a:p>
          <a:p>
            <a:pPr>
              <a:lnSpc>
                <a:spcPts val="6302"/>
              </a:lnSpc>
            </a:pPr>
            <a:r>
              <a:rPr lang="en-US" sz="4501">
                <a:solidFill>
                  <a:srgbClr val="000000"/>
                </a:solidFill>
                <a:latin typeface="Evolventa"/>
              </a:rPr>
              <a:t>Чай, гербата, гранки, телефон, мартен, кичера, кукурудза, папушоя, клавішник, акустика, м’яч, бальон, шпулька, дерево, пацьорки, намисто, прикраса, абецадло, алфавіт, квітка, чичка, книжка, пальпація.</a:t>
            </a:r>
          </a:p>
          <a:p>
            <a:pPr>
              <a:lnSpc>
                <a:spcPts val="6302"/>
              </a:lnSpc>
            </a:pPr>
            <a:endParaRPr lang="en-US" sz="4501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325660" y="6518822"/>
            <a:ext cx="2587180" cy="4114800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3294" y="4150042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2" y="0"/>
                </a:lnTo>
                <a:lnTo>
                  <a:pt x="3901362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5702" y="1028700"/>
            <a:ext cx="2716546" cy="2716546"/>
          </a:xfrm>
          <a:custGeom>
            <a:avLst/>
            <a:gdLst/>
            <a:ahLst/>
            <a:cxnLst/>
            <a:rect l="l" t="t" r="r" b="b"/>
            <a:pathLst>
              <a:path w="2716546" h="2716546">
                <a:moveTo>
                  <a:pt x="0" y="0"/>
                </a:moveTo>
                <a:lnTo>
                  <a:pt x="2716546" y="0"/>
                </a:lnTo>
                <a:lnTo>
                  <a:pt x="2716546" y="2716546"/>
                </a:lnTo>
                <a:lnTo>
                  <a:pt x="0" y="2716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44591" y="1028700"/>
            <a:ext cx="2716546" cy="2716546"/>
          </a:xfrm>
          <a:custGeom>
            <a:avLst/>
            <a:gdLst/>
            <a:ahLst/>
            <a:cxnLst/>
            <a:rect l="l" t="t" r="r" b="b"/>
            <a:pathLst>
              <a:path w="2716546" h="2716546">
                <a:moveTo>
                  <a:pt x="0" y="0"/>
                </a:moveTo>
                <a:lnTo>
                  <a:pt x="2716546" y="0"/>
                </a:lnTo>
                <a:lnTo>
                  <a:pt x="2716546" y="2716546"/>
                </a:lnTo>
                <a:lnTo>
                  <a:pt x="0" y="2716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5722" y="4150042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2" y="0"/>
                </a:lnTo>
                <a:lnTo>
                  <a:pt x="3901362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9621" y="4150042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2" y="0"/>
                </a:lnTo>
                <a:lnTo>
                  <a:pt x="3901362" y="1283903"/>
                </a:lnTo>
                <a:lnTo>
                  <a:pt x="0" y="1283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63479" y="1028700"/>
            <a:ext cx="2716546" cy="2716546"/>
          </a:xfrm>
          <a:custGeom>
            <a:avLst/>
            <a:gdLst/>
            <a:ahLst/>
            <a:cxnLst/>
            <a:rect l="l" t="t" r="r" b="b"/>
            <a:pathLst>
              <a:path w="2716546" h="2716546">
                <a:moveTo>
                  <a:pt x="0" y="0"/>
                </a:moveTo>
                <a:lnTo>
                  <a:pt x="2716546" y="0"/>
                </a:lnTo>
                <a:lnTo>
                  <a:pt x="2716546" y="2716546"/>
                </a:lnTo>
                <a:lnTo>
                  <a:pt x="0" y="2716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33294" y="8616349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2" y="0"/>
                </a:lnTo>
                <a:lnTo>
                  <a:pt x="3901362" y="1283902"/>
                </a:lnTo>
                <a:lnTo>
                  <a:pt x="0" y="1283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52182" y="8616349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3" y="0"/>
                </a:lnTo>
                <a:lnTo>
                  <a:pt x="3901363" y="1283902"/>
                </a:lnTo>
                <a:lnTo>
                  <a:pt x="0" y="1283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671071" y="8616349"/>
            <a:ext cx="3901362" cy="1283903"/>
          </a:xfrm>
          <a:custGeom>
            <a:avLst/>
            <a:gdLst/>
            <a:ahLst/>
            <a:cxnLst/>
            <a:rect l="l" t="t" r="r" b="b"/>
            <a:pathLst>
              <a:path w="3901362" h="1283903">
                <a:moveTo>
                  <a:pt x="0" y="0"/>
                </a:moveTo>
                <a:lnTo>
                  <a:pt x="3901362" y="0"/>
                </a:lnTo>
                <a:lnTo>
                  <a:pt x="3901362" y="1283902"/>
                </a:lnTo>
                <a:lnTo>
                  <a:pt x="0" y="1283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25702" y="5631955"/>
            <a:ext cx="2716546" cy="2716546"/>
          </a:xfrm>
          <a:custGeom>
            <a:avLst/>
            <a:gdLst/>
            <a:ahLst/>
            <a:cxnLst/>
            <a:rect l="l" t="t" r="r" b="b"/>
            <a:pathLst>
              <a:path w="2716546" h="2716546">
                <a:moveTo>
                  <a:pt x="0" y="0"/>
                </a:moveTo>
                <a:lnTo>
                  <a:pt x="2716546" y="0"/>
                </a:lnTo>
                <a:lnTo>
                  <a:pt x="2716546" y="2716546"/>
                </a:lnTo>
                <a:lnTo>
                  <a:pt x="0" y="2716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50538" y="5711917"/>
            <a:ext cx="2716546" cy="2716546"/>
          </a:xfrm>
          <a:custGeom>
            <a:avLst/>
            <a:gdLst/>
            <a:ahLst/>
            <a:cxnLst/>
            <a:rect l="l" t="t" r="r" b="b"/>
            <a:pathLst>
              <a:path w="2716546" h="2716546">
                <a:moveTo>
                  <a:pt x="0" y="0"/>
                </a:moveTo>
                <a:lnTo>
                  <a:pt x="2716546" y="0"/>
                </a:lnTo>
                <a:lnTo>
                  <a:pt x="2716546" y="2716546"/>
                </a:lnTo>
                <a:lnTo>
                  <a:pt x="0" y="2716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63479" y="5671936"/>
            <a:ext cx="2756527" cy="2756527"/>
          </a:xfrm>
          <a:custGeom>
            <a:avLst/>
            <a:gdLst/>
            <a:ahLst/>
            <a:cxnLst/>
            <a:rect l="l" t="t" r="r" b="b"/>
            <a:pathLst>
              <a:path w="2756527" h="2756527">
                <a:moveTo>
                  <a:pt x="0" y="0"/>
                </a:moveTo>
                <a:lnTo>
                  <a:pt x="2756527" y="0"/>
                </a:lnTo>
                <a:lnTo>
                  <a:pt x="2756527" y="2756527"/>
                </a:lnTo>
                <a:lnTo>
                  <a:pt x="0" y="27565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213070" y="81621"/>
            <a:ext cx="3540474" cy="94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8"/>
              </a:lnSpc>
              <a:spcBef>
                <a:spcPct val="0"/>
              </a:spcBef>
            </a:pPr>
            <a:r>
              <a:rPr lang="en-US" sz="4713">
                <a:solidFill>
                  <a:srgbClr val="0E67A3"/>
                </a:solidFill>
                <a:latin typeface="Evolventa Bold"/>
              </a:rPr>
              <a:t>Повторімо!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6" name="Freeform 16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4108" y="5434197"/>
            <a:ext cx="12795476" cy="4852803"/>
          </a:xfrm>
          <a:custGeom>
            <a:avLst/>
            <a:gdLst/>
            <a:ahLst/>
            <a:cxnLst/>
            <a:rect l="l" t="t" r="r" b="b"/>
            <a:pathLst>
              <a:path w="12795476" h="4852803">
                <a:moveTo>
                  <a:pt x="0" y="0"/>
                </a:moveTo>
                <a:lnTo>
                  <a:pt x="12795476" y="0"/>
                </a:lnTo>
                <a:lnTo>
                  <a:pt x="12795476" y="4852803"/>
                </a:lnTo>
                <a:lnTo>
                  <a:pt x="0" y="485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1102" y="308501"/>
            <a:ext cx="15316167" cy="512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50"/>
              </a:lnSpc>
            </a:pPr>
            <a:r>
              <a:rPr lang="en-US" sz="5607">
                <a:solidFill>
                  <a:srgbClr val="0E67A3"/>
                </a:solidFill>
                <a:latin typeface="Evolventa Bold"/>
              </a:rPr>
              <a:t>1. Навіщо потрібно знати діалектні, професійні слова й терміни? </a:t>
            </a:r>
          </a:p>
          <a:p>
            <a:pPr>
              <a:lnSpc>
                <a:spcPts val="7850"/>
              </a:lnSpc>
            </a:pPr>
            <a:r>
              <a:rPr lang="en-US" sz="5607">
                <a:solidFill>
                  <a:srgbClr val="0E67A3"/>
                </a:solidFill>
                <a:latin typeface="Evolventa Bold"/>
              </a:rPr>
              <a:t>2. Чому діалект називають вогником селянської душі?</a:t>
            </a:r>
          </a:p>
          <a:p>
            <a:pPr>
              <a:lnSpc>
                <a:spcPts val="7850"/>
              </a:lnSpc>
            </a:pPr>
            <a:endParaRPr lang="en-US" sz="5607">
              <a:solidFill>
                <a:srgbClr val="0E67A3"/>
              </a:solidFill>
              <a:latin typeface="Evolventa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3827" y="265690"/>
            <a:ext cx="17596836" cy="1064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2"/>
              </a:lnSpc>
            </a:pPr>
            <a:r>
              <a:rPr lang="en-US" sz="5030">
                <a:solidFill>
                  <a:srgbClr val="0E67A3"/>
                </a:solidFill>
                <a:latin typeface="Evolventa Bold"/>
              </a:rPr>
              <a:t>Підсумок</a:t>
            </a:r>
          </a:p>
          <a:p>
            <a:pPr>
              <a:lnSpc>
                <a:spcPts val="5082"/>
              </a:lnSpc>
            </a:pPr>
            <a:endParaRPr lang="en-US" sz="5030">
              <a:solidFill>
                <a:srgbClr val="0E67A3"/>
              </a:solidFill>
              <a:latin typeface="Evolventa Bold"/>
            </a:endParaRP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00000"/>
                </a:solidFill>
                <a:latin typeface="Evolventa"/>
              </a:rPr>
              <a:t>Трихвилинна пауза</a:t>
            </a: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00000"/>
                </a:solidFill>
                <a:latin typeface="Evolventa"/>
              </a:rPr>
              <a:t>Трихвилинна пауза дає змогу учням зупинитися, обміркувати певні представлені явища та ідеї, прив'язати їх до вже наявних знань або досвіду та попросити роз'яснень.</a:t>
            </a: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00000"/>
                </a:solidFill>
                <a:latin typeface="Evolventa"/>
              </a:rPr>
              <a:t>Після вивчення Загальновживаних слів, професійних слів та термінів, діалектних та просторічних слів</a:t>
            </a: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00000"/>
                </a:solidFill>
                <a:latin typeface="Evolventa"/>
              </a:rPr>
              <a:t> </a:t>
            </a: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E67A3"/>
                </a:solidFill>
                <a:latin typeface="Evolventa"/>
              </a:rPr>
              <a:t>Я змінив(ла) ставлення до....</a:t>
            </a: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E67A3"/>
                </a:solidFill>
                <a:latin typeface="Evolventa"/>
              </a:rPr>
              <a:t>Я більше дізнався(лася) про...</a:t>
            </a: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E67A3"/>
                </a:solidFill>
                <a:latin typeface="Evolventa"/>
              </a:rPr>
              <a:t>Мене здивувало...</a:t>
            </a: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E67A3"/>
                </a:solidFill>
                <a:latin typeface="Evolventa"/>
              </a:rPr>
              <a:t>Я почувався(лася)...</a:t>
            </a:r>
          </a:p>
          <a:p>
            <a:pPr>
              <a:lnSpc>
                <a:spcPts val="5502"/>
              </a:lnSpc>
            </a:pPr>
            <a:r>
              <a:rPr lang="en-US" sz="3930">
                <a:solidFill>
                  <a:srgbClr val="000000"/>
                </a:solidFill>
                <a:latin typeface="PT Serif Bold"/>
              </a:rPr>
              <a:t> </a:t>
            </a:r>
          </a:p>
          <a:p>
            <a:pPr>
              <a:lnSpc>
                <a:spcPts val="5082"/>
              </a:lnSpc>
            </a:pPr>
            <a:endParaRPr lang="en-US" sz="3930">
              <a:solidFill>
                <a:srgbClr val="000000"/>
              </a:solidFill>
              <a:latin typeface="PT Serif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41558" y="5432522"/>
            <a:ext cx="9449105" cy="4854478"/>
          </a:xfrm>
          <a:custGeom>
            <a:avLst/>
            <a:gdLst/>
            <a:ahLst/>
            <a:cxnLst/>
            <a:rect l="l" t="t" r="r" b="b"/>
            <a:pathLst>
              <a:path w="9449105" h="4854478">
                <a:moveTo>
                  <a:pt x="0" y="0"/>
                </a:moveTo>
                <a:lnTo>
                  <a:pt x="9449104" y="0"/>
                </a:lnTo>
                <a:lnTo>
                  <a:pt x="9449104" y="4854478"/>
                </a:lnTo>
                <a:lnTo>
                  <a:pt x="0" y="4854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464" y="312408"/>
            <a:ext cx="18142536" cy="4467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2508" lvl="1" indent="-446254">
              <a:lnSpc>
                <a:spcPts val="5787"/>
              </a:lnSpc>
              <a:buFont typeface="Arial"/>
              <a:buChar char="•"/>
            </a:pPr>
            <a:r>
              <a:rPr lang="en-US" sz="4133">
                <a:solidFill>
                  <a:srgbClr val="000000"/>
                </a:solidFill>
                <a:latin typeface="Evolventa Bold"/>
              </a:rPr>
              <a:t>Які слова називають загальновживаними?</a:t>
            </a:r>
          </a:p>
          <a:p>
            <a:pPr marL="892508" lvl="1" indent="-446254">
              <a:lnSpc>
                <a:spcPts val="5787"/>
              </a:lnSpc>
              <a:buFont typeface="Arial"/>
              <a:buChar char="•"/>
            </a:pPr>
            <a:r>
              <a:rPr lang="en-US" sz="4133">
                <a:solidFill>
                  <a:srgbClr val="000000"/>
                </a:solidFill>
                <a:latin typeface="Evolventa Bold"/>
              </a:rPr>
              <a:t>Чому в мові є слова обмеженого вживання?</a:t>
            </a:r>
          </a:p>
          <a:p>
            <a:pPr marL="892508" lvl="1" indent="-446254">
              <a:lnSpc>
                <a:spcPts val="5787"/>
              </a:lnSpc>
              <a:buFont typeface="Arial"/>
              <a:buChar char="•"/>
            </a:pPr>
            <a:r>
              <a:rPr lang="en-US" sz="4133">
                <a:solidFill>
                  <a:srgbClr val="000000"/>
                </a:solidFill>
                <a:latin typeface="Evolventa Bold"/>
              </a:rPr>
              <a:t>Для чого використовують діалектну лексику?</a:t>
            </a:r>
          </a:p>
          <a:p>
            <a:pPr marL="892508" lvl="1" indent="-446254">
              <a:lnSpc>
                <a:spcPts val="5787"/>
              </a:lnSpc>
              <a:buFont typeface="Arial"/>
              <a:buChar char="•"/>
            </a:pPr>
            <a:r>
              <a:rPr lang="en-US" sz="4133">
                <a:solidFill>
                  <a:srgbClr val="000000"/>
                </a:solidFill>
                <a:latin typeface="Evolventa Bold"/>
              </a:rPr>
              <a:t>Чи збагачують наше мовлення просторічні слова ?</a:t>
            </a:r>
          </a:p>
          <a:p>
            <a:pPr marL="892508" lvl="1" indent="-446254">
              <a:lnSpc>
                <a:spcPts val="5787"/>
              </a:lnSpc>
              <a:buFont typeface="Arial"/>
              <a:buChar char="•"/>
            </a:pPr>
            <a:r>
              <a:rPr lang="en-US" sz="4133">
                <a:solidFill>
                  <a:srgbClr val="000000"/>
                </a:solidFill>
                <a:latin typeface="Evolventa Bold"/>
              </a:rPr>
              <a:t>На вашу думку, в офіційних ситуаціях можна послуговуватися просторічними словами?</a:t>
            </a:r>
          </a:p>
        </p:txBody>
      </p:sp>
      <p:sp>
        <p:nvSpPr>
          <p:cNvPr id="3" name="Freeform 3"/>
          <p:cNvSpPr/>
          <p:nvPr/>
        </p:nvSpPr>
        <p:spPr>
          <a:xfrm>
            <a:off x="9332761" y="3989004"/>
            <a:ext cx="7926539" cy="6297996"/>
          </a:xfrm>
          <a:custGeom>
            <a:avLst/>
            <a:gdLst/>
            <a:ahLst/>
            <a:cxnLst/>
            <a:rect l="l" t="t" r="r" b="b"/>
            <a:pathLst>
              <a:path w="7926539" h="6297996">
                <a:moveTo>
                  <a:pt x="0" y="0"/>
                </a:moveTo>
                <a:lnTo>
                  <a:pt x="7926539" y="0"/>
                </a:lnTo>
                <a:lnTo>
                  <a:pt x="7926539" y="6297996"/>
                </a:lnTo>
                <a:lnTo>
                  <a:pt x="0" y="6297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1528" y="573765"/>
            <a:ext cx="13999407" cy="91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8"/>
              </a:lnSpc>
              <a:spcBef>
                <a:spcPct val="0"/>
              </a:spcBef>
            </a:pPr>
            <a:r>
              <a:rPr lang="en-US" sz="3455">
                <a:solidFill>
                  <a:srgbClr val="65A1B7"/>
                </a:solidFill>
                <a:latin typeface="HK Grotesk Bold"/>
              </a:rPr>
              <a:t>Загальновживані слова</a:t>
            </a:r>
            <a:r>
              <a:rPr lang="en-US" sz="3455">
                <a:solidFill>
                  <a:srgbClr val="000000"/>
                </a:solidFill>
                <a:latin typeface="HK Grotesk"/>
              </a:rPr>
              <a:t> – це слова, якими користуються всі носії мови незалежно від професії, виду діяльності, місця проживання тощо.</a:t>
            </a:r>
            <a:r>
              <a:rPr lang="en-US" sz="3455">
                <a:solidFill>
                  <a:srgbClr val="65A1B7"/>
                </a:solidFill>
                <a:latin typeface="HK Grotesk"/>
              </a:rPr>
              <a:t> </a:t>
            </a:r>
          </a:p>
          <a:p>
            <a:pPr>
              <a:lnSpc>
                <a:spcPts val="4838"/>
              </a:lnSpc>
              <a:spcBef>
                <a:spcPct val="0"/>
              </a:spcBef>
            </a:pPr>
            <a:endParaRPr lang="en-US" sz="3455">
              <a:solidFill>
                <a:srgbClr val="65A1B7"/>
              </a:solidFill>
              <a:latin typeface="HK Grotesk"/>
            </a:endParaRPr>
          </a:p>
          <a:p>
            <a:pPr>
              <a:lnSpc>
                <a:spcPts val="4838"/>
              </a:lnSpc>
              <a:spcBef>
                <a:spcPct val="0"/>
              </a:spcBef>
            </a:pPr>
            <a:r>
              <a:rPr lang="en-US" sz="3455">
                <a:solidFill>
                  <a:srgbClr val="65A1B7"/>
                </a:solidFill>
                <a:latin typeface="HK Grotesk Bold"/>
              </a:rPr>
              <a:t>НАПРИКЛАД</a:t>
            </a:r>
            <a:r>
              <a:rPr lang="en-US" sz="3455">
                <a:solidFill>
                  <a:srgbClr val="65A1B7"/>
                </a:solidFill>
                <a:latin typeface="HK Grotesk"/>
              </a:rPr>
              <a:t>:</a:t>
            </a:r>
            <a:r>
              <a:rPr lang="en-US" sz="3455">
                <a:solidFill>
                  <a:srgbClr val="000000"/>
                </a:solidFill>
                <a:latin typeface="HK Grotesk"/>
              </a:rPr>
              <a:t> мама, сонце, будинок, високий, холодно, читати. Водночас у мові є слова обмеженого вживання, якими користуються не всі.</a:t>
            </a:r>
          </a:p>
          <a:p>
            <a:pPr>
              <a:lnSpc>
                <a:spcPts val="4838"/>
              </a:lnSpc>
              <a:spcBef>
                <a:spcPct val="0"/>
              </a:spcBef>
            </a:pPr>
            <a:endParaRPr lang="en-US" sz="3455">
              <a:solidFill>
                <a:srgbClr val="000000"/>
              </a:solidFill>
              <a:latin typeface="HK Grotesk"/>
            </a:endParaRPr>
          </a:p>
          <a:p>
            <a:pPr>
              <a:lnSpc>
                <a:spcPts val="4838"/>
              </a:lnSpc>
              <a:spcBef>
                <a:spcPct val="0"/>
              </a:spcBef>
            </a:pPr>
            <a:r>
              <a:rPr lang="en-US" sz="3455">
                <a:solidFill>
                  <a:srgbClr val="65A1B7"/>
                </a:solidFill>
                <a:latin typeface="HK Grotesk Bold"/>
              </a:rPr>
              <a:t>Професійними</a:t>
            </a:r>
            <a:r>
              <a:rPr lang="en-US" sz="3455">
                <a:solidFill>
                  <a:srgbClr val="000000"/>
                </a:solidFill>
                <a:latin typeface="HK Grotesk"/>
              </a:rPr>
              <a:t> називають слова, які властиві мовленню людей певної професії. </a:t>
            </a:r>
            <a:r>
              <a:rPr lang="en-US" sz="3455">
                <a:solidFill>
                  <a:srgbClr val="65A1B7"/>
                </a:solidFill>
                <a:latin typeface="HK Grotesk"/>
              </a:rPr>
              <a:t> </a:t>
            </a:r>
          </a:p>
          <a:p>
            <a:pPr>
              <a:lnSpc>
                <a:spcPts val="4838"/>
              </a:lnSpc>
              <a:spcBef>
                <a:spcPct val="0"/>
              </a:spcBef>
            </a:pPr>
            <a:endParaRPr lang="en-US" sz="3455">
              <a:solidFill>
                <a:srgbClr val="65A1B7"/>
              </a:solidFill>
              <a:latin typeface="HK Grotesk"/>
            </a:endParaRPr>
          </a:p>
          <a:p>
            <a:pPr>
              <a:lnSpc>
                <a:spcPts val="4838"/>
              </a:lnSpc>
              <a:spcBef>
                <a:spcPct val="0"/>
              </a:spcBef>
            </a:pPr>
            <a:r>
              <a:rPr lang="en-US" sz="3455">
                <a:solidFill>
                  <a:srgbClr val="65A1B7"/>
                </a:solidFill>
                <a:latin typeface="HK Grotesk Bold"/>
              </a:rPr>
              <a:t>НАПРИКЛАД</a:t>
            </a:r>
            <a:r>
              <a:rPr lang="en-US" sz="3455">
                <a:solidFill>
                  <a:srgbClr val="000000"/>
                </a:solidFill>
                <a:latin typeface="HK Grotesk Bold"/>
              </a:rPr>
              <a:t>:</a:t>
            </a:r>
            <a:r>
              <a:rPr lang="en-US" sz="3455">
                <a:solidFill>
                  <a:srgbClr val="000000"/>
                </a:solidFill>
                <a:latin typeface="HK Grotesk"/>
              </a:rPr>
              <a:t> оранка, боронування, озимина (з мовлення працівників сільського господарства); боцман, швартовѕ, палуба (з мовлення моряків). </a:t>
            </a:r>
          </a:p>
          <a:p>
            <a:pPr>
              <a:lnSpc>
                <a:spcPts val="4838"/>
              </a:lnSpc>
              <a:spcBef>
                <a:spcPct val="0"/>
              </a:spcBef>
            </a:pPr>
            <a:r>
              <a:rPr lang="en-US" sz="3455">
                <a:solidFill>
                  <a:srgbClr val="000000"/>
                </a:solidFill>
                <a:latin typeface="HK Grotesk"/>
              </a:rPr>
              <a:t>Існує професійна лексика лікарів, учителів, юристів, водіїв, шахтарів, бухгалтерів, акторів тощо.</a:t>
            </a:r>
          </a:p>
        </p:txBody>
      </p:sp>
      <p:sp>
        <p:nvSpPr>
          <p:cNvPr id="3" name="Freeform 3"/>
          <p:cNvSpPr/>
          <p:nvPr/>
        </p:nvSpPr>
        <p:spPr>
          <a:xfrm>
            <a:off x="14360935" y="4684823"/>
            <a:ext cx="3557382" cy="5602177"/>
          </a:xfrm>
          <a:custGeom>
            <a:avLst/>
            <a:gdLst/>
            <a:ahLst/>
            <a:cxnLst/>
            <a:rect l="l" t="t" r="r" b="b"/>
            <a:pathLst>
              <a:path w="3557382" h="5602177">
                <a:moveTo>
                  <a:pt x="0" y="0"/>
                </a:moveTo>
                <a:lnTo>
                  <a:pt x="3557383" y="0"/>
                </a:lnTo>
                <a:lnTo>
                  <a:pt x="3557383" y="5602177"/>
                </a:lnTo>
                <a:lnTo>
                  <a:pt x="0" y="560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5255" y="3477819"/>
            <a:ext cx="7092897" cy="6809181"/>
          </a:xfrm>
          <a:custGeom>
            <a:avLst/>
            <a:gdLst/>
            <a:ahLst/>
            <a:cxnLst/>
            <a:rect l="l" t="t" r="r" b="b"/>
            <a:pathLst>
              <a:path w="7092897" h="6809181">
                <a:moveTo>
                  <a:pt x="0" y="0"/>
                </a:moveTo>
                <a:lnTo>
                  <a:pt x="7092896" y="0"/>
                </a:lnTo>
                <a:lnTo>
                  <a:pt x="7092896" y="6809181"/>
                </a:lnTo>
                <a:lnTo>
                  <a:pt x="0" y="6809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30963" y="1075577"/>
            <a:ext cx="1108709" cy="1841556"/>
            <a:chOff x="0" y="0"/>
            <a:chExt cx="48934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346" cy="812800"/>
            </a:xfrm>
            <a:custGeom>
              <a:avLst/>
              <a:gdLst/>
              <a:ahLst/>
              <a:cxnLst/>
              <a:rect l="l" t="t" r="r" b="b"/>
              <a:pathLst>
                <a:path w="489346" h="812800">
                  <a:moveTo>
                    <a:pt x="244673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286146" y="0"/>
                  </a:lnTo>
                  <a:lnTo>
                    <a:pt x="286146" y="406400"/>
                  </a:lnTo>
                  <a:lnTo>
                    <a:pt x="489346" y="406400"/>
                  </a:lnTo>
                  <a:lnTo>
                    <a:pt x="244673" y="812800"/>
                  </a:lnTo>
                  <a:close/>
                </a:path>
              </a:pathLst>
            </a:custGeom>
            <a:solidFill>
              <a:srgbClr val="4036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3200" y="-38100"/>
              <a:ext cx="406400" cy="74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84779" y="297066"/>
            <a:ext cx="9451777" cy="77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65A1B7"/>
                </a:solidFill>
                <a:latin typeface="Open Sans Extra Bold"/>
              </a:rPr>
              <a:t>Слова обмеженого вживання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45570" y="3065588"/>
            <a:ext cx="12330196" cy="158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65A1B7"/>
                </a:solidFill>
                <a:latin typeface="Open Sans Extra Bold"/>
              </a:rPr>
              <a:t>професійні слова, терміни, діалектні слова, просторічні слова та ін.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45570" y="6200165"/>
            <a:ext cx="12756670" cy="320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65A1B7"/>
                </a:solidFill>
                <a:latin typeface="Open Sans Extra Bold"/>
              </a:rPr>
              <a:t>Наприклад, переважно</a:t>
            </a:r>
            <a:r>
              <a:rPr lang="en-US" sz="4599">
                <a:solidFill>
                  <a:srgbClr val="65A1B7"/>
                </a:solidFill>
                <a:latin typeface="Open Sans Extra Bold Italics"/>
              </a:rPr>
              <a:t> юристи</a:t>
            </a:r>
            <a:r>
              <a:rPr lang="en-US" sz="4599">
                <a:solidFill>
                  <a:srgbClr val="65A1B7"/>
                </a:solidFill>
                <a:latin typeface="Open Sans Extra Bold"/>
              </a:rPr>
              <a:t> користуються словом медіація;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65A1B7"/>
                </a:solidFill>
                <a:latin typeface="Open Sans Extra Bold"/>
              </a:rPr>
              <a:t> </a:t>
            </a:r>
            <a:r>
              <a:rPr lang="en-US" sz="4599">
                <a:solidFill>
                  <a:srgbClr val="65A1B7"/>
                </a:solidFill>
                <a:latin typeface="Open Sans Extra Bold Italics"/>
              </a:rPr>
              <a:t>військові</a:t>
            </a:r>
            <a:r>
              <a:rPr lang="en-US" sz="4599">
                <a:solidFill>
                  <a:srgbClr val="65A1B7"/>
                </a:solidFill>
                <a:latin typeface="Open Sans Extra Bold"/>
              </a:rPr>
              <a:t> - словами бронік, арта;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65A1B7"/>
                </a:solidFill>
                <a:latin typeface="Open Sans Extra Bold Italics"/>
              </a:rPr>
              <a:t>діти</a:t>
            </a:r>
            <a:r>
              <a:rPr lang="en-US" sz="4599">
                <a:solidFill>
                  <a:srgbClr val="65A1B7"/>
                </a:solidFill>
                <a:latin typeface="Open Sans Extra Bold"/>
              </a:rPr>
              <a:t> - юзер, крафтити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999718" y="4891849"/>
            <a:ext cx="939953" cy="1323131"/>
            <a:chOff x="0" y="0"/>
            <a:chExt cx="489346" cy="6888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9346" cy="688831"/>
            </a:xfrm>
            <a:custGeom>
              <a:avLst/>
              <a:gdLst/>
              <a:ahLst/>
              <a:cxnLst/>
              <a:rect l="l" t="t" r="r" b="b"/>
              <a:pathLst>
                <a:path w="489346" h="688831">
                  <a:moveTo>
                    <a:pt x="244673" y="688831"/>
                  </a:moveTo>
                  <a:lnTo>
                    <a:pt x="0" y="282431"/>
                  </a:lnTo>
                  <a:lnTo>
                    <a:pt x="203200" y="282431"/>
                  </a:lnTo>
                  <a:lnTo>
                    <a:pt x="203200" y="0"/>
                  </a:lnTo>
                  <a:lnTo>
                    <a:pt x="286146" y="0"/>
                  </a:lnTo>
                  <a:lnTo>
                    <a:pt x="286146" y="282431"/>
                  </a:lnTo>
                  <a:lnTo>
                    <a:pt x="489346" y="282431"/>
                  </a:lnTo>
                  <a:lnTo>
                    <a:pt x="244673" y="688831"/>
                  </a:lnTo>
                  <a:close/>
                </a:path>
              </a:pathLst>
            </a:custGeom>
            <a:solidFill>
              <a:srgbClr val="40366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203200" y="-38100"/>
              <a:ext cx="406400" cy="74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13" name="Freeform 13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4499" y="3307020"/>
            <a:ext cx="4178313" cy="4030526"/>
          </a:xfrm>
          <a:custGeom>
            <a:avLst/>
            <a:gdLst/>
            <a:ahLst/>
            <a:cxnLst/>
            <a:rect l="l" t="t" r="r" b="b"/>
            <a:pathLst>
              <a:path w="4178313" h="4030526">
                <a:moveTo>
                  <a:pt x="0" y="0"/>
                </a:moveTo>
                <a:lnTo>
                  <a:pt x="4178314" y="0"/>
                </a:lnTo>
                <a:lnTo>
                  <a:pt x="4178314" y="4030526"/>
                </a:lnTo>
                <a:lnTo>
                  <a:pt x="0" y="4030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85" t="-40667" r="-353061" b="-165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25578" y="3307020"/>
            <a:ext cx="4581181" cy="4030526"/>
          </a:xfrm>
          <a:custGeom>
            <a:avLst/>
            <a:gdLst/>
            <a:ahLst/>
            <a:cxnLst/>
            <a:rect l="l" t="t" r="r" b="b"/>
            <a:pathLst>
              <a:path w="4581181" h="4030526">
                <a:moveTo>
                  <a:pt x="0" y="0"/>
                </a:moveTo>
                <a:lnTo>
                  <a:pt x="4581181" y="0"/>
                </a:lnTo>
                <a:lnTo>
                  <a:pt x="4581181" y="4030526"/>
                </a:lnTo>
                <a:lnTo>
                  <a:pt x="0" y="4030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070" t="-46799" r="-234952" b="-1757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00694" y="3307020"/>
            <a:ext cx="4280187" cy="4032578"/>
          </a:xfrm>
          <a:custGeom>
            <a:avLst/>
            <a:gdLst/>
            <a:ahLst/>
            <a:cxnLst/>
            <a:rect l="l" t="t" r="r" b="b"/>
            <a:pathLst>
              <a:path w="4280187" h="4032578">
                <a:moveTo>
                  <a:pt x="0" y="0"/>
                </a:moveTo>
                <a:lnTo>
                  <a:pt x="4280187" y="0"/>
                </a:lnTo>
                <a:lnTo>
                  <a:pt x="4280187" y="4032578"/>
                </a:lnTo>
                <a:lnTo>
                  <a:pt x="0" y="4032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335" t="-46799" r="-142146" b="-1757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80881" y="3307020"/>
            <a:ext cx="4524217" cy="4032578"/>
          </a:xfrm>
          <a:custGeom>
            <a:avLst/>
            <a:gdLst/>
            <a:ahLst/>
            <a:cxnLst/>
            <a:rect l="l" t="t" r="r" b="b"/>
            <a:pathLst>
              <a:path w="4524217" h="4032578">
                <a:moveTo>
                  <a:pt x="0" y="0"/>
                </a:moveTo>
                <a:lnTo>
                  <a:pt x="4524217" y="0"/>
                </a:lnTo>
                <a:lnTo>
                  <a:pt x="4524217" y="4032578"/>
                </a:lnTo>
                <a:lnTo>
                  <a:pt x="0" y="4032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3465" t="-36566" r="-18213" b="-16347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8662" y="296000"/>
            <a:ext cx="16921913" cy="3685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2"/>
              </a:lnSpc>
              <a:spcBef>
                <a:spcPct val="0"/>
              </a:spcBef>
            </a:pPr>
            <a:r>
              <a:rPr lang="en-US" sz="3387">
                <a:solidFill>
                  <a:srgbClr val="E77938"/>
                </a:solidFill>
                <a:latin typeface="Evolventa Bold"/>
              </a:rPr>
              <a:t>Представників яких професій зображено на фото? </a:t>
            </a:r>
          </a:p>
          <a:p>
            <a:pPr>
              <a:lnSpc>
                <a:spcPts val="4742"/>
              </a:lnSpc>
              <a:spcBef>
                <a:spcPct val="0"/>
              </a:spcBef>
            </a:pPr>
            <a:r>
              <a:rPr lang="en-US" sz="3387">
                <a:solidFill>
                  <a:srgbClr val="E77938"/>
                </a:solidFill>
                <a:latin typeface="Evolventa Bold"/>
              </a:rPr>
              <a:t>Оберіть дві із цих професій і випишіть до них професійні слова з довідки. </a:t>
            </a:r>
          </a:p>
          <a:p>
            <a:pPr>
              <a:lnSpc>
                <a:spcPts val="4742"/>
              </a:lnSpc>
              <a:spcBef>
                <a:spcPct val="0"/>
              </a:spcBef>
            </a:pPr>
            <a:r>
              <a:rPr lang="en-US" sz="3387">
                <a:solidFill>
                  <a:srgbClr val="E77938"/>
                </a:solidFill>
                <a:latin typeface="Evolventa Bold"/>
              </a:rPr>
              <a:t>Доповніть записи кількома власними прикладами</a:t>
            </a:r>
          </a:p>
          <a:p>
            <a:pPr>
              <a:lnSpc>
                <a:spcPts val="4742"/>
              </a:lnSpc>
              <a:spcBef>
                <a:spcPct val="0"/>
              </a:spcBef>
            </a:pPr>
            <a:endParaRPr lang="en-US" sz="3387">
              <a:solidFill>
                <a:srgbClr val="E77938"/>
              </a:solidFill>
              <a:latin typeface="Evolventa Bold"/>
            </a:endParaRPr>
          </a:p>
          <a:p>
            <a:pPr>
              <a:lnSpc>
                <a:spcPts val="4742"/>
              </a:lnSpc>
              <a:spcBef>
                <a:spcPct val="0"/>
              </a:spcBef>
            </a:pPr>
            <a:endParaRPr lang="en-US" sz="3387">
              <a:solidFill>
                <a:srgbClr val="E77938"/>
              </a:solidFill>
              <a:latin typeface="Evolventa Bold"/>
            </a:endParaRPr>
          </a:p>
          <a:p>
            <a:pPr>
              <a:lnSpc>
                <a:spcPts val="4742"/>
              </a:lnSpc>
              <a:spcBef>
                <a:spcPct val="0"/>
              </a:spcBef>
            </a:pPr>
            <a:endParaRPr lang="en-US" sz="3387">
              <a:solidFill>
                <a:srgbClr val="E77938"/>
              </a:solidFill>
              <a:latin typeface="Evolvent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8662" y="8205834"/>
            <a:ext cx="17687943" cy="184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1"/>
              </a:lnSpc>
              <a:spcBef>
                <a:spcPct val="0"/>
              </a:spcBef>
            </a:pPr>
            <a:r>
              <a:rPr lang="en-US" sz="3350">
                <a:solidFill>
                  <a:srgbClr val="EFA54F"/>
                </a:solidFill>
                <a:latin typeface="Evolventa Bold"/>
              </a:rPr>
              <a:t>ДОВІДКА.</a:t>
            </a:r>
            <a:r>
              <a:rPr lang="en-US" sz="3350">
                <a:solidFill>
                  <a:srgbClr val="000000"/>
                </a:solidFill>
                <a:latin typeface="Evolventa"/>
              </a:rPr>
              <a:t> Кардіограма, акварель, цемент, симфонія, стетоскоп*, котлован, октава, бетон, сольфеджіо, дриль, мольберт, ноти, штробити, палітра, аспірин, акорд, компрес, ескіз.</a:t>
            </a:r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9" name="Freeform 9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56464" y="6582086"/>
            <a:ext cx="5431536" cy="4114800"/>
          </a:xfrm>
          <a:custGeom>
            <a:avLst/>
            <a:gdLst/>
            <a:ahLst/>
            <a:cxnLst/>
            <a:rect l="l" t="t" r="r" b="b"/>
            <a:pathLst>
              <a:path w="5431536" h="4114800">
                <a:moveTo>
                  <a:pt x="0" y="0"/>
                </a:moveTo>
                <a:lnTo>
                  <a:pt x="5431536" y="0"/>
                </a:lnTo>
                <a:lnTo>
                  <a:pt x="5431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31556"/>
            <a:ext cx="5683859" cy="3565330"/>
          </a:xfrm>
          <a:custGeom>
            <a:avLst/>
            <a:gdLst/>
            <a:ahLst/>
            <a:cxnLst/>
            <a:rect l="l" t="t" r="r" b="b"/>
            <a:pathLst>
              <a:path w="5683859" h="3565330">
                <a:moveTo>
                  <a:pt x="0" y="0"/>
                </a:moveTo>
                <a:lnTo>
                  <a:pt x="5683859" y="0"/>
                </a:lnTo>
                <a:lnTo>
                  <a:pt x="5683859" y="3565330"/>
                </a:lnTo>
                <a:lnTo>
                  <a:pt x="0" y="3565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0825" y="701286"/>
            <a:ext cx="16467983" cy="2175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7"/>
              </a:lnSpc>
              <a:spcBef>
                <a:spcPct val="0"/>
              </a:spcBef>
            </a:pPr>
            <a:r>
              <a:rPr lang="en-US" sz="5741">
                <a:solidFill>
                  <a:srgbClr val="355377"/>
                </a:solidFill>
                <a:latin typeface="Evolventa"/>
              </a:rPr>
              <a:t>Визнач для яких професій характерне вживання цих слів?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0825" y="4532449"/>
            <a:ext cx="17179556" cy="259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8"/>
              </a:lnSpc>
              <a:spcBef>
                <a:spcPct val="0"/>
              </a:spcBef>
            </a:pPr>
            <a:r>
              <a:rPr lang="en-US" sz="4691" dirty="0" err="1">
                <a:solidFill>
                  <a:srgbClr val="355377"/>
                </a:solidFill>
                <a:latin typeface="Evolventa"/>
              </a:rPr>
              <a:t>Сторіз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,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кредит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,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бланширування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,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автокапучинатор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, 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слідчо-оперативна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група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,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гальмівна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колодка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,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модем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,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ультразвукова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 </a:t>
            </a:r>
            <a:r>
              <a:rPr lang="en-US" sz="4691" dirty="0" err="1">
                <a:solidFill>
                  <a:srgbClr val="355377"/>
                </a:solidFill>
                <a:latin typeface="Evolventa"/>
              </a:rPr>
              <a:t>діагностика</a:t>
            </a:r>
            <a:r>
              <a:rPr lang="en-US" sz="4691" dirty="0">
                <a:solidFill>
                  <a:srgbClr val="355377"/>
                </a:solidFill>
                <a:latin typeface="Evolventa"/>
              </a:rPr>
              <a:t> (УЗД).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887267" y="1526839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0" name="Об'є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809924"/>
              </p:ext>
            </p:extLst>
          </p:nvPr>
        </p:nvGraphicFramePr>
        <p:xfrm>
          <a:off x="14416069" y="1526839"/>
          <a:ext cx="3290598" cy="288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icture" r:id="rId7" imgW="2819644" imgH="2819644" progId="StaticDib">
                  <p:embed/>
                </p:oleObj>
              </mc:Choice>
              <mc:Fallback>
                <p:oleObj name="Picture" r:id="rId7" imgW="2819644" imgH="2819644" progId="StaticDib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6069" y="1526839"/>
                        <a:ext cx="3290598" cy="288976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3787" y="857250"/>
            <a:ext cx="16815513" cy="64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2"/>
              </a:lnSpc>
              <a:spcBef>
                <a:spcPct val="0"/>
              </a:spcBef>
            </a:pPr>
            <a:r>
              <a:rPr lang="en-US" sz="3301">
                <a:solidFill>
                  <a:srgbClr val="E48D7A"/>
                </a:solidFill>
                <a:latin typeface="Evolventa Bold"/>
              </a:rPr>
              <a:t>Визначте, у мовленні представників яких професій наявні подані слова. У процесі вивчення яких предметів ви їх використовуєте? Із трьома словами складіть речення.</a:t>
            </a:r>
          </a:p>
          <a:p>
            <a:pPr>
              <a:lnSpc>
                <a:spcPts val="4622"/>
              </a:lnSpc>
              <a:spcBef>
                <a:spcPct val="0"/>
              </a:spcBef>
            </a:pPr>
            <a:endParaRPr lang="en-US" sz="3301">
              <a:solidFill>
                <a:srgbClr val="E48D7A"/>
              </a:solidFill>
              <a:latin typeface="Evolventa Bold"/>
            </a:endParaRPr>
          </a:p>
          <a:p>
            <a:pPr>
              <a:lnSpc>
                <a:spcPts val="4622"/>
              </a:lnSpc>
              <a:spcBef>
                <a:spcPct val="0"/>
              </a:spcBef>
            </a:pPr>
            <a:endParaRPr lang="en-US" sz="3301">
              <a:solidFill>
                <a:srgbClr val="E48D7A"/>
              </a:solidFill>
              <a:latin typeface="Evolventa Bold"/>
            </a:endParaRPr>
          </a:p>
          <a:p>
            <a:pPr>
              <a:lnSpc>
                <a:spcPts val="4622"/>
              </a:lnSpc>
              <a:spcBef>
                <a:spcPct val="0"/>
              </a:spcBef>
            </a:pPr>
            <a:endParaRPr lang="en-US" sz="3301">
              <a:solidFill>
                <a:srgbClr val="E48D7A"/>
              </a:solidFill>
              <a:latin typeface="Evolventa Bold"/>
            </a:endParaRPr>
          </a:p>
          <a:p>
            <a:pPr>
              <a:lnSpc>
                <a:spcPts val="4622"/>
              </a:lnSpc>
              <a:spcBef>
                <a:spcPct val="0"/>
              </a:spcBef>
            </a:pPr>
            <a:endParaRPr lang="en-US" sz="3301">
              <a:solidFill>
                <a:srgbClr val="E48D7A"/>
              </a:solidFill>
              <a:latin typeface="Evolventa Bold"/>
            </a:endParaRPr>
          </a:p>
          <a:p>
            <a:pPr>
              <a:lnSpc>
                <a:spcPts val="4622"/>
              </a:lnSpc>
              <a:spcBef>
                <a:spcPct val="0"/>
              </a:spcBef>
            </a:pPr>
            <a:r>
              <a:rPr lang="en-US" sz="3301">
                <a:solidFill>
                  <a:srgbClr val="E48D7A"/>
                </a:solidFill>
                <a:latin typeface="Evolventa"/>
              </a:rPr>
              <a:t>Меридіан, паралель, рівнина, корисні копалини, океан; повість, оповідання, вірш, байка, роман; цифра, число, множини, від’ємник, ділення; нота, сольфеджіо, опера, арія, пісня; століття, гетьман, подія, війна, революція; мольберт, фарба, олівець, натюрморт, пейзаж.</a:t>
            </a:r>
          </a:p>
        </p:txBody>
      </p:sp>
      <p:sp>
        <p:nvSpPr>
          <p:cNvPr id="3" name="Freeform 3"/>
          <p:cNvSpPr/>
          <p:nvPr/>
        </p:nvSpPr>
        <p:spPr>
          <a:xfrm>
            <a:off x="12487864" y="6814861"/>
            <a:ext cx="4258525" cy="41148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3416" y="-135716"/>
            <a:ext cx="17367384" cy="10054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 err="1">
                <a:solidFill>
                  <a:srgbClr val="CB6CE6"/>
                </a:solidFill>
                <a:latin typeface="Evolventa Bold"/>
              </a:rPr>
              <a:t>Термін</a:t>
            </a:r>
            <a:r>
              <a:rPr lang="en-US" sz="3480" dirty="0">
                <a:solidFill>
                  <a:srgbClr val="000000"/>
                </a:solidFill>
                <a:latin typeface="Evolventa Bold"/>
              </a:rPr>
              <a:t> 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–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це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спеціальне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слово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яке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вживають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для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найменування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конкретного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поняття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з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якоїсь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галузі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знань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.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endParaRPr lang="en-US" sz="3480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>
                <a:solidFill>
                  <a:srgbClr val="CB6CE6"/>
                </a:solidFill>
                <a:latin typeface="Evolventa Bold"/>
              </a:rPr>
              <a:t>НАПРИКЛАД</a:t>
            </a:r>
            <a:r>
              <a:rPr lang="en-US" sz="3480" dirty="0">
                <a:solidFill>
                  <a:srgbClr val="000000"/>
                </a:solidFill>
                <a:latin typeface="Evolventa Bold"/>
              </a:rPr>
              <a:t>: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синтаксис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омоніми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(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мовознавство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);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чисельник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квадрат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(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математика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);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цитоплазма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бактерія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(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біологія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);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раунд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пенальті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(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спорт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).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Основна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сфера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застосування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термінів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–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науковий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та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офіційно-діловий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стилі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.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endParaRPr lang="en-US" sz="3480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4872"/>
              </a:lnSpc>
              <a:spcBef>
                <a:spcPct val="0"/>
              </a:spcBef>
            </a:pPr>
            <a:endParaRPr lang="en-US" sz="3480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Пояснення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термінів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можна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знайти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в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термінологічних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словниках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, 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>
                <a:solidFill>
                  <a:srgbClr val="000000"/>
                </a:solidFill>
                <a:latin typeface="Evolventa"/>
              </a:rPr>
              <a:t>а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найбільш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уживаних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із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цих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слів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– і в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тлумачному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.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>
                <a:solidFill>
                  <a:srgbClr val="000000"/>
                </a:solidFill>
                <a:latin typeface="Evolventa"/>
              </a:rPr>
              <a:t>У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словнику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термін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супроводжують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позначками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.  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endParaRPr lang="en-US" sz="3480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>
                <a:solidFill>
                  <a:srgbClr val="CB6CE6"/>
                </a:solidFill>
                <a:latin typeface="Evolventa Bold"/>
              </a:rPr>
              <a:t>НАПРИКЛАД: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спец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. (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спеціальне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слово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),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тех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. (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техніка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), 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хім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. (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хімія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), 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фізк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. (</a:t>
            </a:r>
            <a:r>
              <a:rPr lang="en-US" sz="3480" dirty="0" err="1">
                <a:solidFill>
                  <a:srgbClr val="000000"/>
                </a:solidFill>
                <a:latin typeface="Evolventa"/>
              </a:rPr>
              <a:t>фізкультура</a:t>
            </a:r>
            <a:r>
              <a:rPr lang="en-US" sz="3480" dirty="0">
                <a:solidFill>
                  <a:srgbClr val="000000"/>
                </a:solidFill>
                <a:latin typeface="Evolventa"/>
              </a:rPr>
              <a:t>).</a:t>
            </a:r>
          </a:p>
          <a:p>
            <a:pPr>
              <a:lnSpc>
                <a:spcPts val="4872"/>
              </a:lnSpc>
              <a:spcBef>
                <a:spcPct val="0"/>
              </a:spcBef>
            </a:pPr>
            <a:endParaRPr lang="en-US" sz="348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371309" y="6362256"/>
            <a:ext cx="4887991" cy="4114800"/>
          </a:xfrm>
          <a:custGeom>
            <a:avLst/>
            <a:gdLst/>
            <a:ahLst/>
            <a:cxnLst/>
            <a:rect l="l" t="t" r="r" b="b"/>
            <a:pathLst>
              <a:path w="4887991" h="4114800">
                <a:moveTo>
                  <a:pt x="0" y="0"/>
                </a:moveTo>
                <a:lnTo>
                  <a:pt x="4887991" y="0"/>
                </a:lnTo>
                <a:lnTo>
                  <a:pt x="4887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4593831" y="9648620"/>
            <a:ext cx="3704193" cy="63838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16069" y="9773939"/>
            <a:ext cx="4135606" cy="3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863">
                <a:solidFill>
                  <a:srgbClr val="FFF2F9"/>
                </a:solidFill>
                <a:latin typeface="More Sugar Thin"/>
              </a:rPr>
              <a:t>Тетяна Мусянович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1375</Words>
  <Application>Microsoft Office PowerPoint</Application>
  <PresentationFormat>Довільний</PresentationFormat>
  <Paragraphs>180</Paragraphs>
  <Slides>27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40" baseType="lpstr">
      <vt:lpstr>Evolventa Bold Italics</vt:lpstr>
      <vt:lpstr>Open Sans Extra Bold Italics</vt:lpstr>
      <vt:lpstr>More Sugar Thin</vt:lpstr>
      <vt:lpstr>Calibri</vt:lpstr>
      <vt:lpstr>Arial</vt:lpstr>
      <vt:lpstr>Evolventa Bold</vt:lpstr>
      <vt:lpstr>HK Grotesk</vt:lpstr>
      <vt:lpstr>Open Sans Extra Bold</vt:lpstr>
      <vt:lpstr>HK Grotesk Bold</vt:lpstr>
      <vt:lpstr>Evolventa</vt:lpstr>
      <vt:lpstr>PT Serif Bold</vt:lpstr>
      <vt:lpstr>Office Theme</vt:lpstr>
      <vt:lpstr>Picture (Device Independent Bitmap)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Генеза тема 8</dc:title>
  <dc:creator>Admin</dc:creator>
  <cp:lastModifiedBy>Admin</cp:lastModifiedBy>
  <cp:revision>4</cp:revision>
  <dcterms:created xsi:type="dcterms:W3CDTF">2006-08-16T00:00:00Z</dcterms:created>
  <dcterms:modified xsi:type="dcterms:W3CDTF">2023-09-20T06:33:35Z</dcterms:modified>
  <dc:identifier>DAFuxm057Do</dc:identifier>
</cp:coreProperties>
</file>