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Open Sans Extra Bold" panose="020B0604020202020204" charset="0"/>
      <p:regular r:id="rId26"/>
    </p:embeddedFont>
    <p:embeddedFont>
      <p:font typeface="HK Grotesk Bold" panose="020B0604020202020204" charset="-52"/>
      <p:regular r:id="rId27"/>
    </p:embeddedFont>
    <p:embeddedFont>
      <p:font typeface="PT Serif Bold" panose="020B0604020202020204" charset="-5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K Grotesk" panose="020B0604020202020204" charset="-5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9F%D0%B0%D1%80%D0%BE%D0%BB%D1%8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1.svg"/><Relationship Id="rId4" Type="http://schemas.openxmlformats.org/officeDocument/2006/relationships/image" Target="../media/image21.png"/><Relationship Id="rId9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svg"/><Relationship Id="rId7" Type="http://schemas.openxmlformats.org/officeDocument/2006/relationships/image" Target="../media/image4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8.sv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474" y="8858885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5" y="0"/>
                </a:lnTo>
                <a:lnTo>
                  <a:pt x="18510475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0" y="-1769149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98578" y="3811541"/>
            <a:ext cx="9133662" cy="6884498"/>
          </a:xfrm>
          <a:custGeom>
            <a:avLst/>
            <a:gdLst/>
            <a:ahLst/>
            <a:cxnLst/>
            <a:rect l="l" t="t" r="r" b="b"/>
            <a:pathLst>
              <a:path w="9133662" h="6884498">
                <a:moveTo>
                  <a:pt x="0" y="0"/>
                </a:moveTo>
                <a:lnTo>
                  <a:pt x="9133663" y="0"/>
                </a:lnTo>
                <a:lnTo>
                  <a:pt x="9133663" y="6884498"/>
                </a:lnTo>
                <a:lnTo>
                  <a:pt x="0" y="6884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2063" y="3899800"/>
            <a:ext cx="10390607" cy="218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ЛЕКСИКОЛОГІЯ. </a:t>
            </a:r>
          </a:p>
          <a:p>
            <a:pPr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ВЛАСНЕ УКРАЇНСЬКІ СЛОВА ТА </a:t>
            </a:r>
          </a:p>
          <a:p>
            <a:pPr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СЛОВА ІНШОМОВНОГО ПОХОДЖЕННЯ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86822" y="9614357"/>
            <a:ext cx="317460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258300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204026" y="-1567285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68682" y="337992"/>
            <a:ext cx="485641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Запозичена лексика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2454" y="1999242"/>
            <a:ext cx="15424790" cy="45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6"/>
              </a:lnSpc>
            </a:pPr>
            <a:r>
              <a:rPr lang="en-US" sz="2647">
                <a:solidFill>
                  <a:srgbClr val="0257B6"/>
                </a:solidFill>
                <a:latin typeface="Open Sans Extra Bold"/>
              </a:rPr>
              <a:t>Мова - джерела запозичень         Ознаки запозиченого слова                  Приклад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08530" y="2835208"/>
            <a:ext cx="2222531" cy="510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5"/>
              </a:lnSpc>
            </a:pPr>
            <a:r>
              <a:rPr lang="en-US" sz="2639">
                <a:solidFill>
                  <a:srgbClr val="000000"/>
                </a:solidFill>
                <a:latin typeface="Open Sans Extra Bold"/>
              </a:rPr>
              <a:t>Грецька</a:t>
            </a:r>
          </a:p>
          <a:p>
            <a:pPr>
              <a:lnSpc>
                <a:spcPts val="3695"/>
              </a:lnSpc>
            </a:pPr>
            <a:endParaRPr lang="en-US" sz="2639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695"/>
              </a:lnSpc>
            </a:pPr>
            <a:r>
              <a:rPr lang="en-US" sz="2639">
                <a:solidFill>
                  <a:srgbClr val="000000"/>
                </a:solidFill>
                <a:latin typeface="Open Sans Extra Bold"/>
              </a:rPr>
              <a:t>Латинська</a:t>
            </a:r>
          </a:p>
          <a:p>
            <a:pPr>
              <a:lnSpc>
                <a:spcPts val="3695"/>
              </a:lnSpc>
            </a:pPr>
            <a:endParaRPr lang="en-US" sz="2639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695"/>
              </a:lnSpc>
            </a:pPr>
            <a:endParaRPr lang="en-US" sz="2639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695"/>
              </a:lnSpc>
            </a:pPr>
            <a:r>
              <a:rPr lang="en-US" sz="2639">
                <a:solidFill>
                  <a:srgbClr val="000000"/>
                </a:solidFill>
                <a:latin typeface="Open Sans Extra Bold"/>
              </a:rPr>
              <a:t>Німецька</a:t>
            </a:r>
          </a:p>
          <a:p>
            <a:pPr>
              <a:lnSpc>
                <a:spcPts val="3695"/>
              </a:lnSpc>
            </a:pPr>
            <a:endParaRPr lang="en-US" sz="2639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695"/>
              </a:lnSpc>
            </a:pPr>
            <a:endParaRPr lang="en-US" sz="2639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695"/>
              </a:lnSpc>
            </a:pPr>
            <a:r>
              <a:rPr lang="en-US" sz="2639">
                <a:solidFill>
                  <a:srgbClr val="000000"/>
                </a:solidFill>
                <a:latin typeface="Open Sans Extra Bold"/>
              </a:rPr>
              <a:t>Англійська</a:t>
            </a:r>
          </a:p>
          <a:p>
            <a:pPr>
              <a:lnSpc>
                <a:spcPts val="3695"/>
              </a:lnSpc>
            </a:pPr>
            <a:endParaRPr lang="en-US" sz="2639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695"/>
              </a:lnSpc>
            </a:pPr>
            <a:r>
              <a:rPr lang="en-US" sz="2639">
                <a:solidFill>
                  <a:srgbClr val="000000"/>
                </a:solidFill>
                <a:latin typeface="Open Sans Extra Bold"/>
              </a:rPr>
              <a:t>Французька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37332" y="2589400"/>
            <a:ext cx="4303423" cy="592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граматика, фізика,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 графіка біологія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екскурсія,реконструкція,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демонтаж, радіус,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концентрат, ректор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шланг, шнек, штаб, 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штраф,крейда, майстер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джинси, джемпер,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 мітинг, боулінг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вуаль, тротуар, бюро, 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пюре, кювет, філе, 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Extra Bold"/>
              </a:rPr>
              <a:t>муліне, таксі, бульйон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59382" y="2586940"/>
            <a:ext cx="5811518" cy="667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Open Sans Extra Bold"/>
              </a:rPr>
              <a:t>Слова- терміни</a:t>
            </a:r>
          </a:p>
          <a:p>
            <a:pPr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Open Sans Extra Bold"/>
              </a:rPr>
              <a:t>на -ика(-іка), -ія</a:t>
            </a:r>
          </a:p>
          <a:p>
            <a:pPr>
              <a:lnSpc>
                <a:spcPts val="2937"/>
              </a:lnSpc>
            </a:pPr>
            <a:endParaRPr lang="en-US" sz="2098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Open Sans Extra Bold"/>
              </a:rPr>
              <a:t>Префікси екс-, ре-, де-, </a:t>
            </a:r>
          </a:p>
          <a:p>
            <a:pPr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Open Sans Extra Bold"/>
              </a:rPr>
              <a:t>суфікси -аці(я), -ус, -ат, -тор</a:t>
            </a:r>
          </a:p>
          <a:p>
            <a:pPr>
              <a:lnSpc>
                <a:spcPts val="2937"/>
              </a:lnSpc>
            </a:pPr>
            <a:endParaRPr lang="en-US" sz="2098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37"/>
              </a:lnSpc>
            </a:pPr>
            <a:endParaRPr lang="en-US" sz="2098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Open Sans Extra Bold"/>
              </a:rPr>
              <a:t>Звукосполучення шл, шн, шт на початку слова та ей, ай після приголосного</a:t>
            </a:r>
          </a:p>
          <a:p>
            <a:pPr>
              <a:lnSpc>
                <a:spcPts val="2937"/>
              </a:lnSpc>
            </a:pPr>
            <a:endParaRPr lang="en-US" sz="2098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Open Sans Extra Bold"/>
              </a:rPr>
              <a:t>Звук дж, звукосполучення -инг, (інг)</a:t>
            </a:r>
          </a:p>
          <a:p>
            <a:pPr>
              <a:lnSpc>
                <a:spcPts val="2937"/>
              </a:lnSpc>
            </a:pPr>
            <a:endParaRPr lang="en-US" sz="2098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2937"/>
              </a:lnSpc>
            </a:pPr>
            <a:r>
              <a:rPr lang="en-US" sz="2098">
                <a:solidFill>
                  <a:srgbClr val="000000"/>
                </a:solidFill>
                <a:latin typeface="Open Sans Extra Bold"/>
              </a:rPr>
              <a:t>Звукосполучення уа, пом’якшення губних та к перед у(буква ю), кінцевий наголошений голосний у незмінюваних іменниках, звукосполучення -льйон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848313" y="1907281"/>
            <a:ext cx="25091" cy="739990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48313" y="9288133"/>
            <a:ext cx="1659137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892472" y="2026559"/>
            <a:ext cx="1659137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848313" y="3559185"/>
            <a:ext cx="1659137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911491" y="5128583"/>
            <a:ext cx="1652821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848331" y="7327061"/>
            <a:ext cx="1659137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848313" y="6358027"/>
            <a:ext cx="1659137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H="1">
            <a:off x="17502896" y="2007573"/>
            <a:ext cx="25091" cy="739990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H="1">
            <a:off x="6865748" y="2026623"/>
            <a:ext cx="25091" cy="739990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H="1">
            <a:off x="13258354" y="1888167"/>
            <a:ext cx="25091" cy="739990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4546" y="1249391"/>
            <a:ext cx="16863170" cy="8498769"/>
          </a:xfrm>
          <a:custGeom>
            <a:avLst/>
            <a:gdLst/>
            <a:ahLst/>
            <a:cxnLst/>
            <a:rect l="l" t="t" r="r" b="b"/>
            <a:pathLst>
              <a:path w="16863170" h="8498769">
                <a:moveTo>
                  <a:pt x="0" y="0"/>
                </a:moveTo>
                <a:lnTo>
                  <a:pt x="16863170" y="0"/>
                </a:lnTo>
                <a:lnTo>
                  <a:pt x="16863170" y="8498768"/>
                </a:lnTo>
                <a:lnTo>
                  <a:pt x="0" y="84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23906" y="1249391"/>
            <a:ext cx="2123332" cy="915668"/>
          </a:xfrm>
          <a:custGeom>
            <a:avLst/>
            <a:gdLst/>
            <a:ahLst/>
            <a:cxnLst/>
            <a:rect l="l" t="t" r="r" b="b"/>
            <a:pathLst>
              <a:path w="2123332" h="915668">
                <a:moveTo>
                  <a:pt x="0" y="0"/>
                </a:moveTo>
                <a:lnTo>
                  <a:pt x="2123332" y="0"/>
                </a:lnTo>
                <a:lnTo>
                  <a:pt x="2123332" y="915668"/>
                </a:lnTo>
                <a:lnTo>
                  <a:pt x="0" y="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0034" t="-2713433" b="-49878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60894" y="-1490039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5577" y="4196982"/>
            <a:ext cx="866736" cy="648342"/>
          </a:xfrm>
          <a:custGeom>
            <a:avLst/>
            <a:gdLst/>
            <a:ahLst/>
            <a:cxnLst/>
            <a:rect l="l" t="t" r="r" b="b"/>
            <a:pathLst>
              <a:path w="866736" h="648342">
                <a:moveTo>
                  <a:pt x="0" y="0"/>
                </a:moveTo>
                <a:lnTo>
                  <a:pt x="866736" y="0"/>
                </a:lnTo>
                <a:lnTo>
                  <a:pt x="866736" y="648343"/>
                </a:lnTo>
                <a:lnTo>
                  <a:pt x="0" y="648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9944" t="-1578746" r="-169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1237" y="9258300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73705" y="4368004"/>
            <a:ext cx="16140589" cy="146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Чому важливо уживати власне українські слова, а не іншомовні? </a:t>
            </a:r>
          </a:p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Доведи свою позицію прикладами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693" y="3331989"/>
            <a:ext cx="17223088" cy="5180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86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Шиболе́т, шибо́лет (івр. שיבולת‎, «колос», рідше «течія») — біблійний вислів, у переносному сенсі вживається для означення характерної мовної особливості, яка дозволяє ідентифікувати групу людей (зокрема, етнічну); своєрідний «мовний пароль», за яким можна розпізнати, що мова, якою розмовляє людина, є для неї нерідною.</a:t>
            </a:r>
          </a:p>
        </p:txBody>
      </p:sp>
      <p:sp>
        <p:nvSpPr>
          <p:cNvPr id="3" name="Freeform 3"/>
          <p:cNvSpPr/>
          <p:nvPr/>
        </p:nvSpPr>
        <p:spPr>
          <a:xfrm>
            <a:off x="6118412" y="709471"/>
            <a:ext cx="6051176" cy="4114800"/>
          </a:xfrm>
          <a:custGeom>
            <a:avLst/>
            <a:gdLst/>
            <a:ahLst/>
            <a:cxnLst/>
            <a:rect l="l" t="t" r="r" b="b"/>
            <a:pathLst>
              <a:path w="6051176" h="4114800">
                <a:moveTo>
                  <a:pt x="0" y="0"/>
                </a:moveTo>
                <a:lnTo>
                  <a:pt x="6051176" y="0"/>
                </a:lnTo>
                <a:lnTo>
                  <a:pt x="60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466052" y="1707859"/>
            <a:ext cx="5355897" cy="170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0"/>
              </a:lnSpc>
              <a:spcBef>
                <a:spcPct val="0"/>
              </a:spcBef>
            </a:pPr>
            <a:r>
              <a:rPr lang="en-US" sz="4871">
                <a:solidFill>
                  <a:srgbClr val="FFFFFF"/>
                </a:solidFill>
                <a:latin typeface="HK Grotesk Bold"/>
              </a:rPr>
              <a:t>Чи знаєш ти, </a:t>
            </a:r>
          </a:p>
          <a:p>
            <a:pPr algn="ctr">
              <a:lnSpc>
                <a:spcPts val="6820"/>
              </a:lnSpc>
              <a:spcBef>
                <a:spcPct val="0"/>
              </a:spcBef>
            </a:pPr>
            <a:r>
              <a:rPr lang="en-US" sz="4871">
                <a:solidFill>
                  <a:srgbClr val="FFFFFF"/>
                </a:solidFill>
                <a:latin typeface="HK Grotesk Bold"/>
              </a:rPr>
              <a:t>що таке шиболет? </a:t>
            </a:r>
          </a:p>
        </p:txBody>
      </p:sp>
      <p:sp>
        <p:nvSpPr>
          <p:cNvPr id="5" name="Freeform 5"/>
          <p:cNvSpPr/>
          <p:nvPr/>
        </p:nvSpPr>
        <p:spPr>
          <a:xfrm>
            <a:off x="-150962" y="-278202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433110" y="651510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412981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29818" y="0"/>
                </a:lnTo>
                <a:lnTo>
                  <a:pt x="4129818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88838" y="306383"/>
            <a:ext cx="1666399" cy="72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683E38"/>
                </a:solidFill>
                <a:latin typeface="HK Grotesk Bold"/>
              </a:rPr>
              <a:t>Історія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8762" y="1990933"/>
            <a:ext cx="17369193" cy="649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4"/>
              </a:lnSpc>
              <a:spcBef>
                <a:spcPct val="0"/>
              </a:spcBef>
            </a:pPr>
            <a:r>
              <a:rPr lang="en-US" sz="2867">
                <a:solidFill>
                  <a:srgbClr val="683E38"/>
                </a:solidFill>
                <a:latin typeface="HK Grotesk Bold"/>
              </a:rPr>
              <a:t>Це слово згадується в біблійній Книзі Суддів  в оповіданні про давню міжусобицю: за допомогою цього слова впізнавали єфремлян (єфраїмлян), які не могли його правильно вимовити, адже для них був рідним інший діалект давньоєврейської мови. На відміну від галаадського (гілеадського), в єфремлянському діалекті єврейської мови звуку «ш» не було, тому носії єфремлянського діалекту не могли "правильно" (твердо) вимовляти слова з цим звуком. Дослівно «шиболет» означає «потік води» , а «сібболет» — «тягар». Вибір слова насправді був не випадковим: людині не просто пропонували вимовити одне слово, а просили сказати фразу: «Нехай я перейду потік води», органічною частиною якої було слово «шиболет». Людина, думаючи, що її просять сказати «чарівну фразу», певний код, не зосереджувався на вимові конкретного слова, яке окремо, можливо, було б вимовлено правильно.</a:t>
            </a:r>
          </a:p>
          <a:p>
            <a:pPr algn="just">
              <a:lnSpc>
                <a:spcPts val="4014"/>
              </a:lnSpc>
              <a:spcBef>
                <a:spcPct val="0"/>
              </a:spcBef>
            </a:pPr>
            <a:r>
              <a:rPr lang="en-US" sz="2867">
                <a:solidFill>
                  <a:srgbClr val="683E38"/>
                </a:solidFill>
                <a:latin typeface="HK Grotesk Bold"/>
              </a:rPr>
              <a:t>«І зайняв Ґілеад йорданські переходи до Єфрема. І сталося, коли говорили Єфремові втікачі: Нехай я перейду, то ґілеадські люди йому говорили: Чи ти єфремівець? Той казав: Ні. І казали йому: Скажи-но шиболет. А той казав: Сібболет, бо не міг вимовити так. І хапали його, і різали при йорданськім переході. І впало того часу в Єфрема сорок і дві тисячі» (Суд. 12:5-6)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8611" y="2171642"/>
            <a:ext cx="10828973" cy="72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Заповніть таблицю після прочитання тексту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2159" y="3623928"/>
            <a:ext cx="1522120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5BBB"/>
                </a:solidFill>
                <a:latin typeface="Open Sans Extra Bold"/>
              </a:rPr>
              <a:t>v                               +                                -                                    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9588" y="4713906"/>
            <a:ext cx="3365504" cy="347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HK Grotesk"/>
              </a:rPr>
              <a:t>Позначаються вже відомі терміни і поняття, що зустрічаються в тексті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1015" y="4780581"/>
            <a:ext cx="3365504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"/>
              </a:rPr>
              <a:t>Записується нова для учня інформація, про яку він дізнався саме з цього тексту.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32763" y="4618656"/>
            <a:ext cx="3365504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"/>
              </a:rPr>
              <a:t>Відзначаються протиріччя.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"/>
              </a:rPr>
              <a:t>Учень записує те, що в тексті йде врозріз з його знаннями з теми вивчення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43200" y="4723431"/>
            <a:ext cx="4385250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"/>
              </a:rPr>
              <a:t>Наголошуються незрозумілі моменти, ті, що потребують уточнення, а ткож питання, що виникли під час читання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37076" y="3532134"/>
            <a:ext cx="1659137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69562" y="8904271"/>
            <a:ext cx="16770125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688611" y="3494034"/>
            <a:ext cx="48464" cy="541023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7304218" y="3493864"/>
            <a:ext cx="48464" cy="541023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2606087" y="3493864"/>
            <a:ext cx="48464" cy="541023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8516068" y="3551355"/>
            <a:ext cx="48464" cy="541023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4871317" y="3494034"/>
            <a:ext cx="48464" cy="541023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669541" y="4666281"/>
            <a:ext cx="16658887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41357" y="4368004"/>
            <a:ext cx="11805285" cy="146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2"/>
              </a:lnSpc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Чи існує в українців шиболет «мовний </a:t>
            </a:r>
            <a:r>
              <a:rPr lang="en-US" sz="4187" u="sng">
                <a:solidFill>
                  <a:srgbClr val="0257B6"/>
                </a:solidFill>
                <a:latin typeface="HK Grotesk Bold"/>
                <a:hlinkClick r:id="rId4" tooltip="https://uk.wikipedia.org/wiki/%D0%9F%D0%B0%D1%80%D0%BE%D0%BB%D1%8C"/>
              </a:rPr>
              <a:t>пароль</a:t>
            </a:r>
            <a:r>
              <a:rPr lang="en-US" sz="4187">
                <a:solidFill>
                  <a:srgbClr val="0257B6"/>
                </a:solidFill>
                <a:latin typeface="HK Grotesk Bold"/>
              </a:rPr>
              <a:t>»?</a:t>
            </a:r>
          </a:p>
          <a:p>
            <a:pPr algn="ctr">
              <a:lnSpc>
                <a:spcPts val="5862"/>
              </a:lnSpc>
              <a:spcBef>
                <a:spcPct val="0"/>
              </a:spcBef>
            </a:pPr>
            <a:endParaRPr lang="en-US" sz="4187">
              <a:solidFill>
                <a:srgbClr val="0257B6"/>
              </a:solidFill>
              <a:latin typeface="HK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88501" y="1923333"/>
            <a:ext cx="7830483" cy="8363667"/>
          </a:xfrm>
          <a:custGeom>
            <a:avLst/>
            <a:gdLst/>
            <a:ahLst/>
            <a:cxnLst/>
            <a:rect l="l" t="t" r="r" b="b"/>
            <a:pathLst>
              <a:path w="7830483" h="8363667">
                <a:moveTo>
                  <a:pt x="0" y="0"/>
                </a:moveTo>
                <a:lnTo>
                  <a:pt x="7830483" y="0"/>
                </a:lnTo>
                <a:lnTo>
                  <a:pt x="7830483" y="8363667"/>
                </a:lnTo>
                <a:lnTo>
                  <a:pt x="0" y="836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2474" y="3275581"/>
            <a:ext cx="9032763" cy="241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6"/>
              </a:lnSpc>
              <a:spcBef>
                <a:spcPct val="0"/>
              </a:spcBef>
            </a:pPr>
            <a:r>
              <a:rPr lang="en-US" sz="4575">
                <a:solidFill>
                  <a:srgbClr val="683E38"/>
                </a:solidFill>
                <a:latin typeface="HK Grotesk Bold"/>
              </a:rPr>
              <a:t>Кропивницькі паляниці зі смаком полуниці продають у крамнці біля Укрзалізниці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99861" y="3317625"/>
            <a:ext cx="5677079" cy="279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  <a:spcBef>
                <a:spcPct val="0"/>
              </a:spcBef>
            </a:pPr>
            <a:r>
              <a:rPr lang="en-US" sz="3170">
                <a:solidFill>
                  <a:srgbClr val="0257B6"/>
                </a:solidFill>
                <a:latin typeface="HK Grotesk Bold"/>
              </a:rPr>
              <a:t>Як ти вважаєш чому саме ці слова стали шиболетом, який допомагає відрізняти українців від</a:t>
            </a:r>
          </a:p>
          <a:p>
            <a:pPr algn="ctr">
              <a:lnSpc>
                <a:spcPts val="4438"/>
              </a:lnSpc>
              <a:spcBef>
                <a:spcPct val="0"/>
              </a:spcBef>
            </a:pPr>
            <a:r>
              <a:rPr lang="en-US" sz="3170">
                <a:solidFill>
                  <a:srgbClr val="0257B6"/>
                </a:solidFill>
                <a:latin typeface="HK Grotesk Bold"/>
              </a:rPr>
              <a:t> росіян-терористів?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14433110" y="651510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412981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29818" y="0"/>
                </a:lnTo>
                <a:lnTo>
                  <a:pt x="412981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0962" y="-278202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1415" y="4101568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21779" y="4101568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42142" y="4101568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62506" y="4101568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1415" y="8489005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21779" y="8489005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42142" y="8489005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62506" y="8489005"/>
            <a:ext cx="3496794" cy="769295"/>
          </a:xfrm>
          <a:custGeom>
            <a:avLst/>
            <a:gdLst/>
            <a:ahLst/>
            <a:cxnLst/>
            <a:rect l="l" t="t" r="r" b="b"/>
            <a:pathLst>
              <a:path w="3496794" h="769295">
                <a:moveTo>
                  <a:pt x="0" y="0"/>
                </a:moveTo>
                <a:lnTo>
                  <a:pt x="3496794" y="0"/>
                </a:lnTo>
                <a:lnTo>
                  <a:pt x="3496794" y="769295"/>
                </a:lnTo>
                <a:lnTo>
                  <a:pt x="0" y="76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93362" y="1594389"/>
            <a:ext cx="2312900" cy="2312900"/>
          </a:xfrm>
          <a:custGeom>
            <a:avLst/>
            <a:gdLst/>
            <a:ahLst/>
            <a:cxnLst/>
            <a:rect l="l" t="t" r="r" b="b"/>
            <a:pathLst>
              <a:path w="2312900" h="2312900">
                <a:moveTo>
                  <a:pt x="0" y="0"/>
                </a:moveTo>
                <a:lnTo>
                  <a:pt x="2312900" y="0"/>
                </a:lnTo>
                <a:lnTo>
                  <a:pt x="2312900" y="2312900"/>
                </a:lnTo>
                <a:lnTo>
                  <a:pt x="0" y="2312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913726" y="1594389"/>
            <a:ext cx="2312900" cy="2312900"/>
          </a:xfrm>
          <a:custGeom>
            <a:avLst/>
            <a:gdLst/>
            <a:ahLst/>
            <a:cxnLst/>
            <a:rect l="l" t="t" r="r" b="b"/>
            <a:pathLst>
              <a:path w="2312900" h="2312900">
                <a:moveTo>
                  <a:pt x="0" y="0"/>
                </a:moveTo>
                <a:lnTo>
                  <a:pt x="2312900" y="0"/>
                </a:lnTo>
                <a:lnTo>
                  <a:pt x="2312900" y="2312900"/>
                </a:lnTo>
                <a:lnTo>
                  <a:pt x="0" y="2312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134089" y="1594389"/>
            <a:ext cx="2312900" cy="2312900"/>
          </a:xfrm>
          <a:custGeom>
            <a:avLst/>
            <a:gdLst/>
            <a:ahLst/>
            <a:cxnLst/>
            <a:rect l="l" t="t" r="r" b="b"/>
            <a:pathLst>
              <a:path w="2312900" h="2312900">
                <a:moveTo>
                  <a:pt x="0" y="0"/>
                </a:moveTo>
                <a:lnTo>
                  <a:pt x="2312900" y="0"/>
                </a:lnTo>
                <a:lnTo>
                  <a:pt x="2312900" y="2312900"/>
                </a:lnTo>
                <a:lnTo>
                  <a:pt x="0" y="2312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54453" y="1594389"/>
            <a:ext cx="2312900" cy="2312900"/>
          </a:xfrm>
          <a:custGeom>
            <a:avLst/>
            <a:gdLst/>
            <a:ahLst/>
            <a:cxnLst/>
            <a:rect l="l" t="t" r="r" b="b"/>
            <a:pathLst>
              <a:path w="2312900" h="2312900">
                <a:moveTo>
                  <a:pt x="0" y="0"/>
                </a:moveTo>
                <a:lnTo>
                  <a:pt x="2312900" y="0"/>
                </a:lnTo>
                <a:lnTo>
                  <a:pt x="2312900" y="2312900"/>
                </a:lnTo>
                <a:lnTo>
                  <a:pt x="0" y="2312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3362" y="6354447"/>
            <a:ext cx="2312900" cy="1981830"/>
          </a:xfrm>
          <a:custGeom>
            <a:avLst/>
            <a:gdLst/>
            <a:ahLst/>
            <a:cxnLst/>
            <a:rect l="l" t="t" r="r" b="b"/>
            <a:pathLst>
              <a:path w="2312900" h="1981830">
                <a:moveTo>
                  <a:pt x="0" y="0"/>
                </a:moveTo>
                <a:lnTo>
                  <a:pt x="2312900" y="0"/>
                </a:lnTo>
                <a:lnTo>
                  <a:pt x="2312900" y="1981830"/>
                </a:lnTo>
                <a:lnTo>
                  <a:pt x="0" y="19818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352" b="-835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20224" y="6182604"/>
            <a:ext cx="2306402" cy="2306402"/>
          </a:xfrm>
          <a:custGeom>
            <a:avLst/>
            <a:gdLst/>
            <a:ahLst/>
            <a:cxnLst/>
            <a:rect l="l" t="t" r="r" b="b"/>
            <a:pathLst>
              <a:path w="2306402" h="2306402">
                <a:moveTo>
                  <a:pt x="0" y="0"/>
                </a:moveTo>
                <a:lnTo>
                  <a:pt x="2306402" y="0"/>
                </a:lnTo>
                <a:lnTo>
                  <a:pt x="2306402" y="2306401"/>
                </a:lnTo>
                <a:lnTo>
                  <a:pt x="0" y="23064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64897" y="6084992"/>
            <a:ext cx="2251285" cy="2251285"/>
          </a:xfrm>
          <a:custGeom>
            <a:avLst/>
            <a:gdLst/>
            <a:ahLst/>
            <a:cxnLst/>
            <a:rect l="l" t="t" r="r" b="b"/>
            <a:pathLst>
              <a:path w="2251285" h="2251285">
                <a:moveTo>
                  <a:pt x="0" y="0"/>
                </a:moveTo>
                <a:lnTo>
                  <a:pt x="2251285" y="0"/>
                </a:lnTo>
                <a:lnTo>
                  <a:pt x="2251285" y="2251285"/>
                </a:lnTo>
                <a:lnTo>
                  <a:pt x="0" y="2251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402511" y="6084992"/>
            <a:ext cx="2216785" cy="2251285"/>
          </a:xfrm>
          <a:custGeom>
            <a:avLst/>
            <a:gdLst/>
            <a:ahLst/>
            <a:cxnLst/>
            <a:rect l="l" t="t" r="r" b="b"/>
            <a:pathLst>
              <a:path w="2216785" h="2251285">
                <a:moveTo>
                  <a:pt x="0" y="0"/>
                </a:moveTo>
                <a:lnTo>
                  <a:pt x="2216784" y="0"/>
                </a:lnTo>
                <a:lnTo>
                  <a:pt x="2216784" y="2251285"/>
                </a:lnTo>
                <a:lnTo>
                  <a:pt x="0" y="22512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78" r="-778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801862" y="306383"/>
            <a:ext cx="4684276" cy="72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2"/>
              </a:lnSpc>
              <a:spcBef>
                <a:spcPct val="0"/>
              </a:spcBef>
            </a:pPr>
            <a:r>
              <a:rPr lang="en-US" sz="4187">
                <a:solidFill>
                  <a:srgbClr val="0257B6"/>
                </a:solidFill>
                <a:latin typeface="HK Grotesk Bold"/>
              </a:rPr>
              <a:t>Перевірмо знання!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0368" y="2142299"/>
            <a:ext cx="15938932" cy="677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HK Grotesk Bold"/>
              </a:rPr>
              <a:t>Прочитайте текст. Доберіть до виділених слів іншомовного походження власне українські відповідники, користуючись довідкою. Запишіть пари відповідних слів </a:t>
            </a:r>
          </a:p>
          <a:p>
            <a:pPr>
              <a:lnSpc>
                <a:spcPts val="3851"/>
              </a:lnSpc>
            </a:pPr>
            <a:endParaRPr lang="en-US" sz="2751">
              <a:solidFill>
                <a:srgbClr val="000000"/>
              </a:solidFill>
              <a:latin typeface="HK Grotesk Bold"/>
            </a:endParaRPr>
          </a:p>
          <a:p>
            <a:pPr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HK Grotesk"/>
              </a:rPr>
              <a:t>Запорізьке козацтво під час морських походів завдало </a:t>
            </a:r>
            <a:r>
              <a:rPr lang="en-US" sz="2751">
                <a:solidFill>
                  <a:srgbClr val="000000"/>
                </a:solidFill>
                <a:latin typeface="HK Grotesk Bold"/>
              </a:rPr>
              <a:t>превентивних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ударів супротивникові, чим значною мірою послаблювало </a:t>
            </a:r>
            <a:r>
              <a:rPr lang="en-US" sz="2751">
                <a:solidFill>
                  <a:srgbClr val="000000"/>
                </a:solidFill>
                <a:latin typeface="HK Grotesk Bold"/>
              </a:rPr>
              <a:t>агресивні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дії Османської імперії не тільки проти України, а й інших європейських країн.Наслідком морських походів козацтва було і визволення невільників із турецько-татарської неволі. Сьогодні немає можливості навести точні </a:t>
            </a:r>
            <a:r>
              <a:rPr lang="en-US" sz="2751">
                <a:solidFill>
                  <a:srgbClr val="000000"/>
                </a:solidFill>
                <a:latin typeface="HK Grotesk Bold"/>
              </a:rPr>
              <a:t>факти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про це через відсутність </a:t>
            </a:r>
            <a:r>
              <a:rPr lang="en-US" sz="2751">
                <a:solidFill>
                  <a:srgbClr val="000000"/>
                </a:solidFill>
                <a:latin typeface="HK Grotesk Bold"/>
              </a:rPr>
              <a:t>систематизованих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даних, але подекуди в історичних джерелах ми їх знаходимо.</a:t>
            </a:r>
          </a:p>
          <a:p>
            <a:pPr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HK Grotesk"/>
              </a:rPr>
              <a:t>Козаки дуже </a:t>
            </a:r>
            <a:r>
              <a:rPr lang="en-US" sz="2751">
                <a:solidFill>
                  <a:srgbClr val="000000"/>
                </a:solidFill>
                <a:latin typeface="HK Grotesk Bold"/>
              </a:rPr>
              <a:t>ґрунтовно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готувалися до морських походів. Окрім зброї та військових припасів, запорожці запасалися одягом і </a:t>
            </a:r>
            <a:r>
              <a:rPr lang="en-US" sz="2751">
                <a:solidFill>
                  <a:srgbClr val="000000"/>
                </a:solidFill>
                <a:latin typeface="HK Grotesk Bold"/>
              </a:rPr>
              <a:t>провіантом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- сухарями, копченим м’ясом, крупами тощо. </a:t>
            </a:r>
            <a:r>
              <a:rPr lang="en-US" sz="2751">
                <a:solidFill>
                  <a:srgbClr val="000000"/>
                </a:solidFill>
                <a:latin typeface="HK Grotesk Bold"/>
              </a:rPr>
              <a:t>Категорично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заборонялося брати алкогольні напої, а за порушення цього закону винного карали - п’яницю викидали за борт. </a:t>
            </a:r>
          </a:p>
          <a:p>
            <a:pPr>
              <a:lnSpc>
                <a:spcPts val="3851"/>
              </a:lnSpc>
            </a:pPr>
            <a:endParaRPr lang="en-US" sz="2751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851"/>
              </a:lnSpc>
            </a:pPr>
            <a:r>
              <a:rPr lang="en-US" sz="2751">
                <a:solidFill>
                  <a:srgbClr val="000000"/>
                </a:solidFill>
                <a:latin typeface="HK Grotesk Bold"/>
              </a:rPr>
              <a:t>Довідка:</a:t>
            </a:r>
            <a:r>
              <a:rPr lang="en-US" sz="2751">
                <a:solidFill>
                  <a:srgbClr val="000000"/>
                </a:solidFill>
                <a:latin typeface="HK Grotesk"/>
              </a:rPr>
              <a:t> ворожий, відомості, упорядкований, ретельний, суворо, випереджальний, харчі.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79793" y="3866073"/>
            <a:ext cx="16926627" cy="269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  <a:spcBef>
                <a:spcPct val="0"/>
              </a:spcBef>
            </a:pPr>
            <a:r>
              <a:rPr lang="en-US" sz="5137">
                <a:solidFill>
                  <a:srgbClr val="0257B6"/>
                </a:solidFill>
                <a:latin typeface="HK Grotesk Bold"/>
              </a:rPr>
              <a:t> Лексикологія (від грец. lexikos – словесний, словниковий і logos – учення) – це розділ мовознавства, що вивчає словниковий склад мови.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7903" y="1884375"/>
            <a:ext cx="580797" cy="1726695"/>
          </a:xfrm>
          <a:custGeom>
            <a:avLst/>
            <a:gdLst/>
            <a:ahLst/>
            <a:cxnLst/>
            <a:rect l="l" t="t" r="r" b="b"/>
            <a:pathLst>
              <a:path w="580797" h="1726695">
                <a:moveTo>
                  <a:pt x="0" y="0"/>
                </a:moveTo>
                <a:lnTo>
                  <a:pt x="580797" y="0"/>
                </a:lnTo>
                <a:lnTo>
                  <a:pt x="580797" y="1726695"/>
                </a:lnTo>
                <a:lnTo>
                  <a:pt x="0" y="17266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5393" y="5314017"/>
            <a:ext cx="1224677" cy="1464287"/>
          </a:xfrm>
          <a:custGeom>
            <a:avLst/>
            <a:gdLst/>
            <a:ahLst/>
            <a:cxnLst/>
            <a:rect l="l" t="t" r="r" b="b"/>
            <a:pathLst>
              <a:path w="1224677" h="1464287">
                <a:moveTo>
                  <a:pt x="0" y="0"/>
                </a:moveTo>
                <a:lnTo>
                  <a:pt x="1224677" y="0"/>
                </a:lnTo>
                <a:lnTo>
                  <a:pt x="1224677" y="1464287"/>
                </a:lnTo>
                <a:lnTo>
                  <a:pt x="0" y="1464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80070" y="1699973"/>
            <a:ext cx="8868221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5BBB"/>
                </a:solidFill>
                <a:latin typeface="HK Grotesk Bold"/>
              </a:rPr>
              <a:t>Доберіть українські відповідники до іншомовних слів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5BBB"/>
              </a:solidFill>
              <a:latin typeface="HK Grotesk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 Bold"/>
              </a:rPr>
              <a:t>Іншомовне слово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1.фактор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2.критерій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3.лозунг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4.сфера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HK Grotesk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580065" y="3492520"/>
            <a:ext cx="987759" cy="1411085"/>
          </a:xfrm>
          <a:custGeom>
            <a:avLst/>
            <a:gdLst/>
            <a:ahLst/>
            <a:cxnLst/>
            <a:rect l="l" t="t" r="r" b="b"/>
            <a:pathLst>
              <a:path w="987759" h="1411085">
                <a:moveTo>
                  <a:pt x="0" y="0"/>
                </a:moveTo>
                <a:lnTo>
                  <a:pt x="987760" y="0"/>
                </a:lnTo>
                <a:lnTo>
                  <a:pt x="987760" y="1411085"/>
                </a:lnTo>
                <a:lnTo>
                  <a:pt x="0" y="1411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92330" y="2690573"/>
            <a:ext cx="2910929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 Bold"/>
              </a:rPr>
              <a:t>Українське слово</a:t>
            </a:r>
            <a:r>
              <a:rPr lang="en-US" sz="2799">
                <a:solidFill>
                  <a:srgbClr val="000000"/>
                </a:solidFill>
                <a:latin typeface="HK Grotesk"/>
              </a:rPr>
              <a:t>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А царина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Б віче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В гасло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Г чинник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Д мірило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81915" y="3558877"/>
            <a:ext cx="7268858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5BBB"/>
                </a:solidFill>
                <a:latin typeface="HK Grotesk Bold"/>
              </a:rPr>
              <a:t>Українським відповідником до іншомовного слова преамбула є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А думка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Б узагальнення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В висновок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Г вступ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Д доказ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0070" y="5086350"/>
            <a:ext cx="2874764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endParaRPr/>
          </a:p>
          <a:p>
            <a:pPr>
              <a:lnSpc>
                <a:spcPts val="3919"/>
              </a:lnSpc>
              <a:spcBef>
                <a:spcPct val="0"/>
              </a:spcBef>
            </a:pPr>
            <a:endParaRPr/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 Bold"/>
              </a:rPr>
              <a:t>Іншомовне слово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1.автохтонний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2. автентичний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3. емпіричний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4. превентивний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HK Grotes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92330" y="6076950"/>
            <a:ext cx="2910929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 Bold"/>
              </a:rPr>
              <a:t>Українське слово</a:t>
            </a:r>
            <a:r>
              <a:rPr lang="en-US" sz="2799">
                <a:solidFill>
                  <a:srgbClr val="000000"/>
                </a:solidFill>
                <a:latin typeface="HK Grotesk"/>
              </a:rPr>
              <a:t>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А запобіжний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Б справжній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В цілковитий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Г корінний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Д практичний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8806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4433110" y="651510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412981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29818" y="0"/>
                </a:lnTo>
                <a:lnTo>
                  <a:pt x="412981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35236" y="238295"/>
            <a:ext cx="8648849" cy="57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005BBB"/>
                </a:solidFill>
                <a:latin typeface="HK Grotesk Bold"/>
              </a:rPr>
              <a:t>Українські відповідники до іншомовних слів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973398"/>
            <a:ext cx="8496300" cy="4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  <a:spcBef>
                <a:spcPct val="0"/>
              </a:spcBef>
            </a:pPr>
            <a:r>
              <a:rPr lang="en-US" sz="2608">
                <a:solidFill>
                  <a:srgbClr val="F59525"/>
                </a:solidFill>
                <a:latin typeface="HK Grotesk Bold"/>
              </a:rPr>
              <a:t>Запозичене слово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71916" y="973398"/>
            <a:ext cx="3702397" cy="4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  <a:spcBef>
                <a:spcPct val="0"/>
              </a:spcBef>
            </a:pPr>
            <a:r>
              <a:rPr lang="en-US" sz="2608">
                <a:solidFill>
                  <a:srgbClr val="F59525"/>
                </a:solidFill>
                <a:latin typeface="HK Grotesk Bold"/>
              </a:rPr>
              <a:t>Українські відповідники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59539" y="1599916"/>
            <a:ext cx="2149084" cy="902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аеропорт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алфавіт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аномалія 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актуальний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аплодисменти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апелювати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аргумент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бібліотека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біографія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візит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вокзал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вертикальний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галстук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горизонтальний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дистанція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дифтонг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епоха 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екватор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журнал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карта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клімат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консенсус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куліси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менеджмент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меридіан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площа</a:t>
            </a:r>
          </a:p>
          <a:p>
            <a:pPr>
              <a:lnSpc>
                <a:spcPts val="2667"/>
              </a:lnSpc>
            </a:pPr>
            <a:endParaRPr lang="en-US" sz="1905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2667"/>
              </a:lnSpc>
            </a:pPr>
            <a:endParaRPr lang="en-US" sz="1905">
              <a:solidFill>
                <a:srgbClr val="000000"/>
              </a:solidFill>
              <a:latin typeface="HK Grotes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8424" y="1599916"/>
            <a:ext cx="4066107" cy="902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летовище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абетка (азбука)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відхилення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важливий (сучасний, своєчасний)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оплески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звертатися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доказ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книгозбірня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життєпис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відвід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двірець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прямовисний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краватка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поземний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відстань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двозвук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доба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екватор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часопис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мапа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підсоння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згода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лаштунки 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управління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південник</a:t>
            </a:r>
          </a:p>
          <a:p>
            <a:pPr marL="411337" lvl="1" indent="-205669">
              <a:lnSpc>
                <a:spcPts val="2667"/>
              </a:lnSpc>
              <a:buFont typeface="Arial"/>
              <a:buChar char="•"/>
            </a:pPr>
            <a:r>
              <a:rPr lang="en-US" sz="1905">
                <a:solidFill>
                  <a:srgbClr val="000000"/>
                </a:solidFill>
                <a:latin typeface="HK Grotesk"/>
              </a:rPr>
              <a:t>майдан</a:t>
            </a:r>
          </a:p>
          <a:p>
            <a:pPr>
              <a:lnSpc>
                <a:spcPts val="2667"/>
              </a:lnSpc>
            </a:pPr>
            <a:endParaRPr lang="en-US" sz="1905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2667"/>
              </a:lnSpc>
            </a:pPr>
            <a:endParaRPr lang="en-US" sz="1905">
              <a:solidFill>
                <a:srgbClr val="000000"/>
              </a:solidFill>
              <a:latin typeface="HK Grotesk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8806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4433110" y="651510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412981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29818" y="0"/>
                </a:lnTo>
                <a:lnTo>
                  <a:pt x="412981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35236" y="238295"/>
            <a:ext cx="8648849" cy="57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005BBB"/>
                </a:solidFill>
                <a:latin typeface="HK Grotesk Bold"/>
              </a:rPr>
              <a:t>Українські відповідники до іншомовних слів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973398"/>
            <a:ext cx="8496300" cy="4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  <a:spcBef>
                <a:spcPct val="0"/>
              </a:spcBef>
            </a:pPr>
            <a:r>
              <a:rPr lang="en-US" sz="2608">
                <a:solidFill>
                  <a:srgbClr val="F59525"/>
                </a:solidFill>
                <a:latin typeface="HK Grotesk Bold"/>
              </a:rPr>
              <a:t>Запозичене слово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71916" y="973398"/>
            <a:ext cx="3702397" cy="4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  <a:spcBef>
                <a:spcPct val="0"/>
              </a:spcBef>
            </a:pPr>
            <a:r>
              <a:rPr lang="en-US" sz="2608">
                <a:solidFill>
                  <a:srgbClr val="F59525"/>
                </a:solidFill>
                <a:latin typeface="HK Grotesk Bold"/>
              </a:rPr>
              <a:t>Українські відповідники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57615" y="1583406"/>
            <a:ext cx="2587526" cy="989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полюс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прогрес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процент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ранг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раціонально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резерв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стенографія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тротуар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фарфор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феномен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фіаско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фікція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фон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фонтан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фотокартка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фундатор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K Grotesk"/>
              </a:rPr>
              <a:t>чемодан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HK Grotes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06395" y="1671625"/>
            <a:ext cx="3233440" cy="824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бігун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поступ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відсоток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звання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доцільно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запас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скоропис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хідник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порцеляна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явище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невдача, провал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вигадка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тло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водограй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світлина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засновник</a:t>
            </a:r>
          </a:p>
          <a:p>
            <a:pPr marL="604521" lvl="1" indent="-302261">
              <a:lnSpc>
                <a:spcPts val="3836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K Grotesk"/>
              </a:rPr>
              <a:t>валіза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03436" y="5978900"/>
            <a:ext cx="4578198" cy="4417961"/>
          </a:xfrm>
          <a:custGeom>
            <a:avLst/>
            <a:gdLst/>
            <a:ahLst/>
            <a:cxnLst/>
            <a:rect l="l" t="t" r="r" b="b"/>
            <a:pathLst>
              <a:path w="4578198" h="4417961">
                <a:moveTo>
                  <a:pt x="0" y="0"/>
                </a:moveTo>
                <a:lnTo>
                  <a:pt x="4578198" y="0"/>
                </a:lnTo>
                <a:lnTo>
                  <a:pt x="4578198" y="4417961"/>
                </a:lnTo>
                <a:lnTo>
                  <a:pt x="0" y="4417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9701" y="2361439"/>
            <a:ext cx="15721642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5BBB"/>
                </a:solidFill>
                <a:latin typeface="HK Grotesk Bold"/>
              </a:rPr>
              <a:t>Розподіли між собою слова та з’ясуйте за словником іншомовних слів, із якої мови запозичено кожне з них.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5BBB"/>
              </a:solidFill>
              <a:latin typeface="HK Grotesk Bold"/>
            </a:endParaRPr>
          </a:p>
          <a:p>
            <a:pPr>
              <a:lnSpc>
                <a:spcPts val="4759"/>
              </a:lnSpc>
            </a:pPr>
            <a:endParaRPr lang="en-US" sz="3399">
              <a:solidFill>
                <a:srgbClr val="005BBB"/>
              </a:solidFill>
              <a:latin typeface="HK Grotesk Bold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"/>
              </a:rPr>
              <a:t>Історія, пломбір, басейн, джип, піца, опера, футбол, театр, герой, торт, метро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3208" y="1035722"/>
            <a:ext cx="16979720" cy="8602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6"/>
              </a:lnSpc>
              <a:spcBef>
                <a:spcPct val="0"/>
              </a:spcBef>
            </a:pPr>
            <a:endParaRPr/>
          </a:p>
          <a:p>
            <a:pPr>
              <a:lnSpc>
                <a:spcPts val="4526"/>
              </a:lnSpc>
              <a:spcBef>
                <a:spcPct val="0"/>
              </a:spcBef>
            </a:pPr>
            <a:endParaRPr/>
          </a:p>
          <a:p>
            <a:pPr>
              <a:lnSpc>
                <a:spcPts val="4526"/>
              </a:lnSpc>
              <a:spcBef>
                <a:spcPct val="0"/>
              </a:spcBef>
            </a:pPr>
            <a:r>
              <a:rPr lang="en-US" sz="3233">
                <a:solidFill>
                  <a:srgbClr val="005BBB"/>
                </a:solidFill>
                <a:latin typeface="HK Grotesk Bold"/>
              </a:rPr>
              <a:t>Учні виконують такі варіанти завдань.</a:t>
            </a:r>
          </a:p>
          <a:p>
            <a:pPr>
              <a:lnSpc>
                <a:spcPts val="4526"/>
              </a:lnSpc>
              <a:spcBef>
                <a:spcPct val="0"/>
              </a:spcBef>
            </a:pPr>
            <a:endParaRPr lang="en-US" sz="3233">
              <a:solidFill>
                <a:srgbClr val="005BBB"/>
              </a:solidFill>
              <a:latin typeface="HK Grotesk Bold"/>
            </a:endParaRP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Назвіть три речі, які ви дізналися на уроці</a:t>
            </a: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Назвіть два цікаві факти, які Ви дізналися на уроці</a:t>
            </a: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Яке одне питання Ви хотіли б поставити однокласнику чи однокласниці</a:t>
            </a:r>
          </a:p>
          <a:p>
            <a:pPr>
              <a:lnSpc>
                <a:spcPts val="4526"/>
              </a:lnSpc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 про власне українські та іншомовні слова?</a:t>
            </a: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 Що для Вас залишилося незрозумілим?</a:t>
            </a: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Назвіть три ключові слова, що стосуються теми уроку</a:t>
            </a: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Назвіть дві причини, чому важливо уживати власне українські слова, а не</a:t>
            </a:r>
          </a:p>
          <a:p>
            <a:pPr>
              <a:lnSpc>
                <a:spcPts val="4526"/>
              </a:lnSpc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синонімічні іншомовні.</a:t>
            </a: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Висловіть дві цікаві ідеї, як донести до мовців ідею про те, що</a:t>
            </a:r>
          </a:p>
          <a:p>
            <a:pPr>
              <a:lnSpc>
                <a:spcPts val="4526"/>
              </a:lnSpc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іншомовними словами не варто зловживати.</a:t>
            </a:r>
          </a:p>
          <a:p>
            <a:pPr marL="698042" lvl="1" indent="-349021">
              <a:lnSpc>
                <a:spcPts val="4526"/>
              </a:lnSpc>
              <a:buFont typeface="Arial"/>
              <a:buChar char="•"/>
            </a:pPr>
            <a:r>
              <a:rPr lang="en-US" sz="3233">
                <a:solidFill>
                  <a:srgbClr val="000000"/>
                </a:solidFill>
                <a:latin typeface="HK Grotesk"/>
              </a:rPr>
              <a:t> Назви три нові слова, значення яких ти дізнався/дізналася сьогодні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-148806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4433110" y="651510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412981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29818" y="0"/>
                </a:lnTo>
                <a:lnTo>
                  <a:pt x="412981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49141" y="274595"/>
            <a:ext cx="1055748" cy="1508211"/>
          </a:xfrm>
          <a:custGeom>
            <a:avLst/>
            <a:gdLst/>
            <a:ahLst/>
            <a:cxnLst/>
            <a:rect l="l" t="t" r="r" b="b"/>
            <a:pathLst>
              <a:path w="1055748" h="1508211">
                <a:moveTo>
                  <a:pt x="0" y="0"/>
                </a:moveTo>
                <a:lnTo>
                  <a:pt x="1055747" y="0"/>
                </a:lnTo>
                <a:lnTo>
                  <a:pt x="1055747" y="1508210"/>
                </a:lnTo>
                <a:lnTo>
                  <a:pt x="0" y="1508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00095" y="274595"/>
            <a:ext cx="1224677" cy="1464287"/>
          </a:xfrm>
          <a:custGeom>
            <a:avLst/>
            <a:gdLst/>
            <a:ahLst/>
            <a:cxnLst/>
            <a:rect l="l" t="t" r="r" b="b"/>
            <a:pathLst>
              <a:path w="1224677" h="1464287">
                <a:moveTo>
                  <a:pt x="0" y="0"/>
                </a:moveTo>
                <a:lnTo>
                  <a:pt x="1224677" y="0"/>
                </a:lnTo>
                <a:lnTo>
                  <a:pt x="1224677" y="1464287"/>
                </a:lnTo>
                <a:lnTo>
                  <a:pt x="0" y="1464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19978" y="181900"/>
            <a:ext cx="580797" cy="1726695"/>
          </a:xfrm>
          <a:custGeom>
            <a:avLst/>
            <a:gdLst/>
            <a:ahLst/>
            <a:cxnLst/>
            <a:rect l="l" t="t" r="r" b="b"/>
            <a:pathLst>
              <a:path w="580797" h="1726695">
                <a:moveTo>
                  <a:pt x="0" y="0"/>
                </a:moveTo>
                <a:lnTo>
                  <a:pt x="580798" y="0"/>
                </a:lnTo>
                <a:lnTo>
                  <a:pt x="580798" y="1726694"/>
                </a:lnTo>
                <a:lnTo>
                  <a:pt x="0" y="1726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7293087" y="1064297"/>
            <a:ext cx="1007008" cy="0"/>
          </a:xfrm>
          <a:prstGeom prst="line">
            <a:avLst/>
          </a:prstGeom>
          <a:ln w="133350" cap="flat">
            <a:solidFill>
              <a:srgbClr val="005B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9632534" y="1045247"/>
            <a:ext cx="1007008" cy="0"/>
          </a:xfrm>
          <a:prstGeom prst="line">
            <a:avLst/>
          </a:prstGeom>
          <a:ln w="133350" cap="flat">
            <a:solidFill>
              <a:srgbClr val="005B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50646" y="5143500"/>
            <a:ext cx="5809183" cy="5418384"/>
          </a:xfrm>
          <a:custGeom>
            <a:avLst/>
            <a:gdLst/>
            <a:ahLst/>
            <a:cxnLst/>
            <a:rect l="l" t="t" r="r" b="b"/>
            <a:pathLst>
              <a:path w="5809183" h="5418384">
                <a:moveTo>
                  <a:pt x="0" y="0"/>
                </a:moveTo>
                <a:lnTo>
                  <a:pt x="5809183" y="0"/>
                </a:lnTo>
                <a:lnTo>
                  <a:pt x="5809183" y="5418384"/>
                </a:lnTo>
                <a:lnTo>
                  <a:pt x="0" y="5418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3808" y="3312261"/>
            <a:ext cx="16937448" cy="94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  <a:spcBef>
                <a:spcPct val="0"/>
              </a:spcBef>
            </a:pPr>
            <a:r>
              <a:rPr lang="en-US" sz="5437">
                <a:solidFill>
                  <a:srgbClr val="0257B6"/>
                </a:solidFill>
                <a:latin typeface="HK Grotesk Bold"/>
              </a:rPr>
              <a:t>Що таке лексика? Що таке лексичне значення слова?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93711" y="4817468"/>
            <a:ext cx="2388207" cy="2388207"/>
          </a:xfrm>
          <a:custGeom>
            <a:avLst/>
            <a:gdLst/>
            <a:ahLst/>
            <a:cxnLst/>
            <a:rect l="l" t="t" r="r" b="b"/>
            <a:pathLst>
              <a:path w="2388207" h="2388207">
                <a:moveTo>
                  <a:pt x="0" y="0"/>
                </a:moveTo>
                <a:lnTo>
                  <a:pt x="2388207" y="0"/>
                </a:lnTo>
                <a:lnTo>
                  <a:pt x="2388207" y="2388207"/>
                </a:lnTo>
                <a:lnTo>
                  <a:pt x="0" y="238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15899" y="2354043"/>
            <a:ext cx="14943832" cy="15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  <a:spcBef>
                <a:spcPct val="0"/>
              </a:spcBef>
            </a:pPr>
            <a:r>
              <a:rPr lang="en-US" sz="4516">
                <a:solidFill>
                  <a:srgbClr val="0257B6"/>
                </a:solidFill>
                <a:latin typeface="HK Grotesk Bold"/>
              </a:rPr>
              <a:t>Яке з наведених слів, на вашу думку, запозичено з іншої мови, а яке – виникло на українському ґрунті?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66368" y="5414758"/>
            <a:ext cx="1385848" cy="106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  <a:spcBef>
                <a:spcPct val="0"/>
              </a:spcBef>
            </a:pPr>
            <a:r>
              <a:rPr lang="en-US" sz="6256">
                <a:solidFill>
                  <a:srgbClr val="0257B6"/>
                </a:solidFill>
                <a:latin typeface="HK Grotesk Bold"/>
              </a:rPr>
              <a:t>тло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37353" y="5414758"/>
            <a:ext cx="3154263" cy="106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  <a:spcBef>
                <a:spcPct val="0"/>
              </a:spcBef>
            </a:pPr>
            <a:r>
              <a:rPr lang="en-US" sz="6256">
                <a:solidFill>
                  <a:srgbClr val="0257B6"/>
                </a:solidFill>
                <a:latin typeface="HK Grotesk Bold"/>
              </a:rPr>
              <a:t>фон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27220" y="5339065"/>
            <a:ext cx="1563875" cy="443749"/>
          </a:xfrm>
          <a:custGeom>
            <a:avLst/>
            <a:gdLst/>
            <a:ahLst/>
            <a:cxnLst/>
            <a:rect l="l" t="t" r="r" b="b"/>
            <a:pathLst>
              <a:path w="1563875" h="443749">
                <a:moveTo>
                  <a:pt x="0" y="0"/>
                </a:moveTo>
                <a:lnTo>
                  <a:pt x="1563874" y="0"/>
                </a:lnTo>
                <a:lnTo>
                  <a:pt x="1563874" y="443749"/>
                </a:lnTo>
                <a:lnTo>
                  <a:pt x="0" y="443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22277" y="5112889"/>
            <a:ext cx="6004917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5BBB"/>
                </a:solidFill>
                <a:latin typeface="PT Serif Bold"/>
              </a:rPr>
              <a:t>Слова за походженням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03146" y="5311009"/>
            <a:ext cx="4437608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5BBB"/>
                </a:solidFill>
                <a:latin typeface="PT Serif Bold"/>
              </a:rPr>
              <a:t>іншомовного походження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5BBB"/>
              </a:solidFill>
              <a:latin typeface="PT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5476" y="5221475"/>
            <a:ext cx="2990850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5BBB"/>
                </a:solidFill>
                <a:latin typeface="PT Serif Bold"/>
              </a:rPr>
              <a:t>власне українські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3848852" y="5259315"/>
            <a:ext cx="1563875" cy="443749"/>
          </a:xfrm>
          <a:custGeom>
            <a:avLst/>
            <a:gdLst/>
            <a:ahLst/>
            <a:cxnLst/>
            <a:rect l="l" t="t" r="r" b="b"/>
            <a:pathLst>
              <a:path w="1563875" h="443749">
                <a:moveTo>
                  <a:pt x="0" y="0"/>
                </a:moveTo>
                <a:lnTo>
                  <a:pt x="1563875" y="0"/>
                </a:lnTo>
                <a:lnTo>
                  <a:pt x="1563875" y="443749"/>
                </a:lnTo>
                <a:lnTo>
                  <a:pt x="0" y="443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98521" y="1522418"/>
            <a:ext cx="14113432" cy="7735882"/>
          </a:xfrm>
          <a:custGeom>
            <a:avLst/>
            <a:gdLst/>
            <a:ahLst/>
            <a:cxnLst/>
            <a:rect l="l" t="t" r="r" b="b"/>
            <a:pathLst>
              <a:path w="14113432" h="7735882">
                <a:moveTo>
                  <a:pt x="0" y="0"/>
                </a:moveTo>
                <a:lnTo>
                  <a:pt x="14113432" y="0"/>
                </a:lnTo>
                <a:lnTo>
                  <a:pt x="14113432" y="7735882"/>
                </a:lnTo>
                <a:lnTo>
                  <a:pt x="0" y="7735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67" t="-15940" r="-6310" b="-862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1101" y="1418866"/>
            <a:ext cx="5124527" cy="791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3"/>
              </a:lnSpc>
            </a:pPr>
            <a:r>
              <a:rPr lang="en-US" sz="2674">
                <a:solidFill>
                  <a:srgbClr val="005BBB"/>
                </a:solidFill>
                <a:latin typeface="HK Grotesk Bold"/>
              </a:rPr>
              <a:t>Групи слів за значенням </a:t>
            </a:r>
            <a:r>
              <a:rPr lang="en-US" sz="2674">
                <a:solidFill>
                  <a:srgbClr val="000000"/>
                </a:solidFill>
                <a:latin typeface="HK Grotesk Bold"/>
              </a:rPr>
              <a:t>        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 Bold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Назви осіб чоловічої статі за типовою рисою характеру або поведінки                    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Назви процесів, ознак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Назви малят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Іменники - назви постійної дії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Прізвища, утворені від назв осіб за їхньою діяльністю, вдачею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Прізвища, що характерезують людину 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14371127" y="6482751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412981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29818" y="0"/>
                </a:lnTo>
                <a:lnTo>
                  <a:pt x="4129818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2945" y="-310551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47643" y="1418866"/>
            <a:ext cx="6162165" cy="791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3"/>
              </a:lnSpc>
            </a:pPr>
            <a:r>
              <a:rPr lang="en-US" sz="2674">
                <a:solidFill>
                  <a:srgbClr val="005BBB"/>
                </a:solidFill>
                <a:latin typeface="HK Grotesk Bold"/>
              </a:rPr>
              <a:t>Характерна будова слова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5BBB"/>
              </a:solidFill>
              <a:latin typeface="HK Grotesk Bold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Іменники із суфіксом -ій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Іменники у формі множини на -ощі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Іменники середнього роду на -ен(я)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Іменники жіночого роду на -нин(а)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Іменники із суфіксами -енк(о), -ук(-юк)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Складне слово, у якому перша частина - форма наказового способу дієслова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51823" y="1418866"/>
            <a:ext cx="4285968" cy="744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3"/>
              </a:lnSpc>
            </a:pPr>
            <a:r>
              <a:rPr lang="en-US" sz="2674">
                <a:solidFill>
                  <a:srgbClr val="005BBB"/>
                </a:solidFill>
                <a:latin typeface="HK Grotesk Bold"/>
              </a:rPr>
              <a:t>Приклади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5BBB"/>
              </a:solidFill>
              <a:latin typeface="HK Grotesk Bold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плаксій, крутій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веселощі, пустощі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лисеня, мишеня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біганина, плутанина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Бондаренко, Бонедарчук</a:t>
            </a: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endParaRPr lang="en-US" sz="2674">
              <a:solidFill>
                <a:srgbClr val="000000"/>
              </a:solidFill>
              <a:latin typeface="HK Grotesk"/>
            </a:endParaRPr>
          </a:p>
          <a:p>
            <a:pPr>
              <a:lnSpc>
                <a:spcPts val="3743"/>
              </a:lnSpc>
            </a:pPr>
            <a:r>
              <a:rPr lang="en-US" sz="2674">
                <a:solidFill>
                  <a:srgbClr val="000000"/>
                </a:solidFill>
                <a:latin typeface="HK Grotesk"/>
              </a:rPr>
              <a:t>Непийвода, Тягнирядно</a:t>
            </a:r>
          </a:p>
        </p:txBody>
      </p:sp>
      <p:sp>
        <p:nvSpPr>
          <p:cNvPr id="7" name="AutoShape 7"/>
          <p:cNvSpPr/>
          <p:nvPr/>
        </p:nvSpPr>
        <p:spPr>
          <a:xfrm>
            <a:off x="817831" y="2221302"/>
            <a:ext cx="1661996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966742" y="3804249"/>
            <a:ext cx="16413923" cy="406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846431" y="5070535"/>
            <a:ext cx="16591360" cy="215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846431" y="5951148"/>
            <a:ext cx="16591360" cy="215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846431" y="6793661"/>
            <a:ext cx="16591360" cy="215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817831" y="1406781"/>
            <a:ext cx="16562882" cy="2987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846406" y="8196892"/>
            <a:ext cx="16591360" cy="215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846431" y="9610732"/>
            <a:ext cx="16591360" cy="215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6286578" y="1406825"/>
            <a:ext cx="19050" cy="824452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836881" y="1466535"/>
            <a:ext cx="9525" cy="812514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H="1">
            <a:off x="17380725" y="1436702"/>
            <a:ext cx="18990" cy="81549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5581790" y="246641"/>
            <a:ext cx="7000455" cy="572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3"/>
              </a:lnSpc>
            </a:pPr>
            <a:r>
              <a:rPr lang="en-US" sz="3316">
                <a:solidFill>
                  <a:srgbClr val="005BBB"/>
                </a:solidFill>
                <a:latin typeface="HK Grotesk Bold"/>
              </a:rPr>
              <a:t>Власне українська лексика</a:t>
            </a:r>
          </a:p>
        </p:txBody>
      </p:sp>
      <p:sp>
        <p:nvSpPr>
          <p:cNvPr id="19" name="AutoShape 19"/>
          <p:cNvSpPr/>
          <p:nvPr/>
        </p:nvSpPr>
        <p:spPr>
          <a:xfrm flipH="1">
            <a:off x="12809808" y="1455752"/>
            <a:ext cx="19050" cy="81359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14804242" y="9712341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8455" y="2149342"/>
            <a:ext cx="17071090" cy="624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3"/>
              </a:lnSpc>
            </a:pPr>
            <a:r>
              <a:rPr lang="en-US" sz="3937">
                <a:solidFill>
                  <a:srgbClr val="005BBB"/>
                </a:solidFill>
                <a:latin typeface="HK Grotesk Bold"/>
              </a:rPr>
              <a:t>Спишіть слова власне української лексики в алфавітному порядку.</a:t>
            </a:r>
          </a:p>
          <a:p>
            <a:pPr>
              <a:lnSpc>
                <a:spcPts val="5513"/>
              </a:lnSpc>
            </a:pPr>
            <a:r>
              <a:rPr lang="en-US" sz="3937">
                <a:solidFill>
                  <a:srgbClr val="005BBB"/>
                </a:solidFill>
                <a:latin typeface="HK Grotesk Bold"/>
              </a:rPr>
              <a:t> Визначте, до якої частини мови вони належать. Поставте наголос.</a:t>
            </a:r>
          </a:p>
          <a:p>
            <a:pPr>
              <a:lnSpc>
                <a:spcPts val="5513"/>
              </a:lnSpc>
            </a:pPr>
            <a:endParaRPr lang="en-US" sz="3937">
              <a:solidFill>
                <a:srgbClr val="005BBB"/>
              </a:solidFill>
              <a:latin typeface="HK Grotesk Bold"/>
            </a:endParaRPr>
          </a:p>
          <a:p>
            <a:pPr>
              <a:lnSpc>
                <a:spcPts val="5513"/>
              </a:lnSpc>
            </a:pPr>
            <a:endParaRPr lang="en-US" sz="3937">
              <a:solidFill>
                <a:srgbClr val="005BBB"/>
              </a:solidFill>
              <a:latin typeface="HK Grotesk Bold"/>
            </a:endParaRPr>
          </a:p>
          <a:p>
            <a:pPr>
              <a:lnSpc>
                <a:spcPts val="5513"/>
              </a:lnSpc>
            </a:pPr>
            <a:r>
              <a:rPr lang="en-US" sz="3937">
                <a:solidFill>
                  <a:srgbClr val="000000"/>
                </a:solidFill>
                <a:latin typeface="HK Grotesk"/>
              </a:rPr>
              <a:t>Загальний, віхола, вщухати, вщерть, гарний, линути, людина, несенітниця, плекати, скеля, суниці, хист, жовтень,височінь, соняшник, мріяти, діяти, узагалі, багаття, очолювати, батьківщина, володар, промовець, гаяти, лелека, садиба, паляниця, мереживо, смуга, згодом, хурделиця, мрія, безумовно</a:t>
            </a:r>
          </a:p>
        </p:txBody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98001" y="2235067"/>
            <a:ext cx="2089999" cy="2193701"/>
          </a:xfrm>
          <a:custGeom>
            <a:avLst/>
            <a:gdLst/>
            <a:ahLst/>
            <a:cxnLst/>
            <a:rect l="l" t="t" r="r" b="b"/>
            <a:pathLst>
              <a:path w="2089999" h="2193701">
                <a:moveTo>
                  <a:pt x="0" y="0"/>
                </a:moveTo>
                <a:lnTo>
                  <a:pt x="2089999" y="0"/>
                </a:lnTo>
                <a:lnTo>
                  <a:pt x="2089999" y="2193700"/>
                </a:lnTo>
                <a:lnTo>
                  <a:pt x="0" y="2193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717" y="1755788"/>
            <a:ext cx="12251017" cy="112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6"/>
              </a:lnSpc>
            </a:pPr>
            <a:r>
              <a:rPr lang="en-US" sz="3254">
                <a:solidFill>
                  <a:srgbClr val="005BBB"/>
                </a:solidFill>
                <a:latin typeface="HK Grotesk Bold"/>
              </a:rPr>
              <a:t>Установіть відповідність між словами власне української лексики та їх тумаченням</a:t>
            </a:r>
          </a:p>
        </p:txBody>
      </p:sp>
      <p:sp>
        <p:nvSpPr>
          <p:cNvPr id="3" name="Freeform 3"/>
          <p:cNvSpPr/>
          <p:nvPr/>
        </p:nvSpPr>
        <p:spPr>
          <a:xfrm flipV="1">
            <a:off x="-222474" y="-159863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3197264"/>
                </a:moveTo>
                <a:lnTo>
                  <a:pt x="18510474" y="3197264"/>
                </a:lnTo>
                <a:lnTo>
                  <a:pt x="18510474" y="0"/>
                </a:lnTo>
                <a:lnTo>
                  <a:pt x="0" y="0"/>
                </a:lnTo>
                <a:lnTo>
                  <a:pt x="0" y="31972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029402"/>
            <a:ext cx="18510474" cy="3197264"/>
          </a:xfrm>
          <a:custGeom>
            <a:avLst/>
            <a:gdLst/>
            <a:ahLst/>
            <a:cxnLst/>
            <a:rect l="l" t="t" r="r" b="b"/>
            <a:pathLst>
              <a:path w="18510474" h="3197264">
                <a:moveTo>
                  <a:pt x="0" y="0"/>
                </a:moveTo>
                <a:lnTo>
                  <a:pt x="18510474" y="0"/>
                </a:lnTo>
                <a:lnTo>
                  <a:pt x="18510474" y="3197264"/>
                </a:lnTo>
                <a:lnTo>
                  <a:pt x="0" y="31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30357" y="3214803"/>
            <a:ext cx="2922339" cy="617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багно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гай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глей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оболонь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пуша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рінь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вирій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полонина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криниця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вивірка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зигзиця</a:t>
            </a:r>
          </a:p>
          <a:p>
            <a:pPr marL="584862" lvl="1" indent="-292431">
              <a:lnSpc>
                <a:spcPts val="3792"/>
              </a:lnSpc>
              <a:buFont typeface="Arial"/>
              <a:buChar char="•"/>
            </a:pPr>
            <a:r>
              <a:rPr lang="en-US" sz="2708">
                <a:solidFill>
                  <a:srgbClr val="005BBB"/>
                </a:solidFill>
                <a:latin typeface="Open Sans Extra Bold"/>
              </a:rPr>
              <a:t>лагодити</a:t>
            </a:r>
          </a:p>
          <a:p>
            <a:pPr algn="ctr">
              <a:lnSpc>
                <a:spcPts val="3792"/>
              </a:lnSpc>
            </a:pPr>
            <a:endParaRPr lang="en-US" sz="2708">
              <a:solidFill>
                <a:srgbClr val="005BBB"/>
              </a:solidFill>
              <a:latin typeface="Open Sans Ext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31547" y="3224328"/>
            <a:ext cx="8732193" cy="629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А      заросла травою низина, луг, вигін,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Б       глина, мул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В       невеликий ліс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Г        болото, драговина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Г        теплі країни, звідки прилітають птахи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Д       густий непрохідний ліс, лісові зарослі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Е        піщана відмілина, пісок, травій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Є        колодязь, джерело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Ж       білка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З        гірська рівнина, гірське пасовище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И       робити придатним для вжитку, ладнати</a:t>
            </a:r>
          </a:p>
          <a:p>
            <a:pPr algn="just">
              <a:lnSpc>
                <a:spcPts val="3826"/>
              </a:lnSpc>
            </a:pPr>
            <a:r>
              <a:rPr lang="en-US" sz="2733">
                <a:solidFill>
                  <a:srgbClr val="BE9E0B"/>
                </a:solidFill>
                <a:latin typeface="Open Sans Extra Bold"/>
              </a:rPr>
              <a:t>І         зозуля</a:t>
            </a:r>
          </a:p>
          <a:p>
            <a:pPr algn="just">
              <a:lnSpc>
                <a:spcPts val="3826"/>
              </a:lnSpc>
            </a:pPr>
            <a:endParaRPr lang="en-US" sz="2733">
              <a:solidFill>
                <a:srgbClr val="BE9E0B"/>
              </a:solidFill>
              <a:latin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66225" y="9744690"/>
            <a:ext cx="3174529" cy="39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  <a:spcBef>
                <a:spcPct val="0"/>
              </a:spcBef>
            </a:pPr>
            <a:r>
              <a:rPr lang="en-US" sz="2908">
                <a:solidFill>
                  <a:srgbClr val="FF814B"/>
                </a:solidFill>
                <a:latin typeface="HK Grotesk Bold"/>
              </a:rPr>
              <a:t>Тетяна Мусянович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Довільний</PresentationFormat>
  <Paragraphs>326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1" baseType="lpstr">
      <vt:lpstr>Open Sans Extra Bold</vt:lpstr>
      <vt:lpstr>HK Grotesk Bold</vt:lpstr>
      <vt:lpstr>PT Serif Bold</vt:lpstr>
      <vt:lpstr>Calibri</vt:lpstr>
      <vt:lpstr>Arial</vt:lpstr>
      <vt:lpstr>HK Grotesk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Генеза тема 6</dc:title>
  <dc:creator>Admin</dc:creator>
  <cp:lastModifiedBy>Admin</cp:lastModifiedBy>
  <cp:revision>2</cp:revision>
  <dcterms:created xsi:type="dcterms:W3CDTF">2006-08-16T00:00:00Z</dcterms:created>
  <dcterms:modified xsi:type="dcterms:W3CDTF">2023-09-19T20:09:41Z</dcterms:modified>
  <dc:identifier>DAFuEx3ypdk</dc:identifier>
</cp:coreProperties>
</file>