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8288000" cy="10287000"/>
  <p:notesSz cx="6858000" cy="9144000"/>
  <p:embeddedFontLst>
    <p:embeddedFont>
      <p:font typeface="Calibri" panose="020F0502020204030204" pitchFamily="34" charset="0"/>
      <p:regular r:id="rId31"/>
      <p:bold r:id="rId32"/>
      <p:italic r:id="rId33"/>
      <p:boldItalic r:id="rId34"/>
    </p:embeddedFont>
    <p:embeddedFont>
      <p:font typeface="Oswald Bold" panose="020B0604020202020204" charset="-52"/>
      <p:regular r:id="rId35"/>
    </p:embeddedFont>
    <p:embeddedFont>
      <p:font typeface="Montserrat Light Bold" panose="020B0604020202020204" charset="-52"/>
      <p:regular r:id="rId36"/>
    </p:embeddedFont>
    <p:embeddedFont>
      <p:font typeface="Montserrat Classic" panose="020B0604020202020204" charset="0"/>
      <p:regular r:id="rId37"/>
    </p:embeddedFont>
    <p:embeddedFont>
      <p:font typeface="Oswald" panose="020B0604020202020204" charset="-52"/>
      <p:regular r:id="rId38"/>
    </p:embeddedFont>
    <p:embeddedFont>
      <p:font typeface="Montserrat Light"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1" d="100"/>
          <a:sy n="51" d="100"/>
        </p:scale>
        <p:origin x="29" y="-2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8.svg"/></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41.sv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1.png"/><Relationship Id="rId7" Type="http://schemas.openxmlformats.org/officeDocument/2006/relationships/image" Target="../media/image36.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1.sv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55.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53.sv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61.svg"/></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FEF"/>
        </a:solidFill>
        <a:effectLst/>
      </p:bgPr>
    </p:bg>
    <p:spTree>
      <p:nvGrpSpPr>
        <p:cNvPr id="1" name=""/>
        <p:cNvGrpSpPr/>
        <p:nvPr/>
      </p:nvGrpSpPr>
      <p:grpSpPr>
        <a:xfrm>
          <a:off x="0" y="0"/>
          <a:ext cx="0" cy="0"/>
          <a:chOff x="0" y="0"/>
          <a:chExt cx="0" cy="0"/>
        </a:xfrm>
      </p:grpSpPr>
      <p:sp>
        <p:nvSpPr>
          <p:cNvPr id="2" name="Freeform 2"/>
          <p:cNvSpPr/>
          <p:nvPr/>
        </p:nvSpPr>
        <p:spPr>
          <a:xfrm>
            <a:off x="347085" y="273713"/>
            <a:ext cx="3872033" cy="4021336"/>
          </a:xfrm>
          <a:custGeom>
            <a:avLst/>
            <a:gdLst/>
            <a:ahLst/>
            <a:cxnLst/>
            <a:rect l="l" t="t" r="r" b="b"/>
            <a:pathLst>
              <a:path w="3872033" h="4021336">
                <a:moveTo>
                  <a:pt x="0" y="0"/>
                </a:moveTo>
                <a:lnTo>
                  <a:pt x="3872033" y="0"/>
                </a:lnTo>
                <a:lnTo>
                  <a:pt x="3872033" y="4021336"/>
                </a:lnTo>
                <a:lnTo>
                  <a:pt x="0" y="402133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0" y="6240851"/>
            <a:ext cx="7178651" cy="4046149"/>
          </a:xfrm>
          <a:custGeom>
            <a:avLst/>
            <a:gdLst/>
            <a:ahLst/>
            <a:cxnLst/>
            <a:rect l="l" t="t" r="r" b="b"/>
            <a:pathLst>
              <a:path w="7178651" h="4046149">
                <a:moveTo>
                  <a:pt x="0" y="0"/>
                </a:moveTo>
                <a:lnTo>
                  <a:pt x="7178651" y="0"/>
                </a:lnTo>
                <a:lnTo>
                  <a:pt x="7178651" y="4046149"/>
                </a:lnTo>
                <a:lnTo>
                  <a:pt x="0" y="404614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4" name="Group 4"/>
          <p:cNvGrpSpPr/>
          <p:nvPr/>
        </p:nvGrpSpPr>
        <p:grpSpPr>
          <a:xfrm>
            <a:off x="2533433" y="662392"/>
            <a:ext cx="16679700" cy="7265314"/>
            <a:chOff x="0" y="0"/>
            <a:chExt cx="22239599" cy="9687085"/>
          </a:xfrm>
        </p:grpSpPr>
        <p:sp>
          <p:nvSpPr>
            <p:cNvPr id="5" name="TextBox 5"/>
            <p:cNvSpPr txBox="1"/>
            <p:nvPr/>
          </p:nvSpPr>
          <p:spPr>
            <a:xfrm>
              <a:off x="5051036" y="-76200"/>
              <a:ext cx="17123166" cy="2495363"/>
            </a:xfrm>
            <a:prstGeom prst="rect">
              <a:avLst/>
            </a:prstGeom>
          </p:spPr>
          <p:txBody>
            <a:bodyPr lIns="0" tIns="0" rIns="0" bIns="0" rtlCol="0" anchor="t">
              <a:spAutoFit/>
            </a:bodyPr>
            <a:lstStyle/>
            <a:p>
              <a:pPr>
                <a:lnSpc>
                  <a:spcPts val="5015"/>
                </a:lnSpc>
              </a:pPr>
              <a:r>
                <a:rPr lang="en-US" sz="3582" spc="716">
                  <a:solidFill>
                    <a:srgbClr val="755B60"/>
                  </a:solidFill>
                  <a:latin typeface="Montserrat Classic"/>
                </a:rPr>
                <a:t>ПОВТОРЕННЯ ТА УЗАГАЛЬНЕННЯ ВИВЧЕНОГО</a:t>
              </a:r>
            </a:p>
            <a:p>
              <a:pPr>
                <a:lnSpc>
                  <a:spcPts val="5015"/>
                </a:lnSpc>
              </a:pPr>
              <a:endParaRPr lang="en-US" sz="3582" spc="716">
                <a:solidFill>
                  <a:srgbClr val="755B60"/>
                </a:solidFill>
                <a:latin typeface="Montserrat Classic"/>
              </a:endParaRPr>
            </a:p>
          </p:txBody>
        </p:sp>
        <p:sp>
          <p:nvSpPr>
            <p:cNvPr id="6" name="TextBox 6"/>
            <p:cNvSpPr txBox="1"/>
            <p:nvPr/>
          </p:nvSpPr>
          <p:spPr>
            <a:xfrm>
              <a:off x="0" y="2947947"/>
              <a:ext cx="22239599" cy="4996084"/>
            </a:xfrm>
            <a:prstGeom prst="rect">
              <a:avLst/>
            </a:prstGeom>
          </p:spPr>
          <p:txBody>
            <a:bodyPr lIns="0" tIns="0" rIns="0" bIns="0" rtlCol="0" anchor="t">
              <a:spAutoFit/>
            </a:bodyPr>
            <a:lstStyle/>
            <a:p>
              <a:pPr algn="ctr">
                <a:lnSpc>
                  <a:spcPts val="9554"/>
                </a:lnSpc>
              </a:pPr>
              <a:r>
                <a:rPr lang="en-US" sz="9554" spc="191">
                  <a:solidFill>
                    <a:srgbClr val="97C160"/>
                  </a:solidFill>
                  <a:latin typeface="Oswald Bold"/>
                </a:rPr>
                <a:t>СИНТАКСИС І ПУНКТУАЦІЯ. ОРФОГРАФІЯ</a:t>
              </a:r>
            </a:p>
            <a:p>
              <a:pPr algn="ctr">
                <a:lnSpc>
                  <a:spcPts val="9554"/>
                </a:lnSpc>
              </a:pPr>
              <a:endParaRPr lang="en-US" sz="9554" spc="191">
                <a:solidFill>
                  <a:srgbClr val="97C160"/>
                </a:solidFill>
                <a:latin typeface="Oswald Bold"/>
              </a:endParaRPr>
            </a:p>
          </p:txBody>
        </p:sp>
        <p:sp>
          <p:nvSpPr>
            <p:cNvPr id="7" name="TextBox 7"/>
            <p:cNvSpPr txBox="1"/>
            <p:nvPr/>
          </p:nvSpPr>
          <p:spPr>
            <a:xfrm>
              <a:off x="5178078" y="8246353"/>
              <a:ext cx="17061522" cy="1440732"/>
            </a:xfrm>
            <a:prstGeom prst="rect">
              <a:avLst/>
            </a:prstGeom>
          </p:spPr>
          <p:txBody>
            <a:bodyPr lIns="0" tIns="0" rIns="0" bIns="0" rtlCol="0" anchor="t">
              <a:spAutoFit/>
            </a:bodyPr>
            <a:lstStyle/>
            <a:p>
              <a:pPr algn="just">
                <a:lnSpc>
                  <a:spcPts val="4458"/>
                </a:lnSpc>
              </a:pPr>
              <a:r>
                <a:rPr lang="en-US" sz="3184" spc="159">
                  <a:solidFill>
                    <a:srgbClr val="755B60"/>
                  </a:solidFill>
                  <a:latin typeface="Montserrat Classic"/>
                </a:rPr>
                <a:t>Однорідні члени речення, звертання, вставні слова</a:t>
              </a:r>
            </a:p>
            <a:p>
              <a:pPr algn="just">
                <a:lnSpc>
                  <a:spcPts val="4458"/>
                </a:lnSpc>
              </a:pPr>
              <a:endParaRPr lang="en-US" sz="3184" spc="159">
                <a:solidFill>
                  <a:srgbClr val="755B60"/>
                </a:solidFill>
                <a:latin typeface="Montserrat Classic"/>
              </a:endParaRPr>
            </a:p>
          </p:txBody>
        </p:sp>
      </p:grpSp>
      <p:grpSp>
        <p:nvGrpSpPr>
          <p:cNvPr id="8" name="Group 8"/>
          <p:cNvGrpSpPr/>
          <p:nvPr/>
        </p:nvGrpSpPr>
        <p:grpSpPr>
          <a:xfrm>
            <a:off x="13916006" y="9257742"/>
            <a:ext cx="12808337" cy="2058515"/>
            <a:chOff x="0" y="0"/>
            <a:chExt cx="17077783" cy="2744687"/>
          </a:xfrm>
        </p:grpSpPr>
        <p:sp>
          <p:nvSpPr>
            <p:cNvPr id="9" name="TextBox 9"/>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10" name="AutoShape 10"/>
            <p:cNvSpPr/>
            <p:nvPr/>
          </p:nvSpPr>
          <p:spPr>
            <a:xfrm>
              <a:off x="0" y="0"/>
              <a:ext cx="209896" cy="2744687"/>
            </a:xfrm>
            <a:prstGeom prst="rect">
              <a:avLst/>
            </a:prstGeom>
            <a:solidFill>
              <a:srgbClr val="97C160"/>
            </a:solidFill>
          </p:spPr>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916006" y="9257742"/>
            <a:ext cx="12808337" cy="2058515"/>
            <a:chOff x="0" y="0"/>
            <a:chExt cx="17077783" cy="2744687"/>
          </a:xfrm>
        </p:grpSpPr>
        <p:sp>
          <p:nvSpPr>
            <p:cNvPr id="3" name="TextBox 3"/>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4" name="AutoShape 4"/>
            <p:cNvSpPr/>
            <p:nvPr/>
          </p:nvSpPr>
          <p:spPr>
            <a:xfrm>
              <a:off x="0" y="0"/>
              <a:ext cx="209896" cy="2744687"/>
            </a:xfrm>
            <a:prstGeom prst="rect">
              <a:avLst/>
            </a:prstGeom>
            <a:solidFill>
              <a:srgbClr val="97C160"/>
            </a:solidFill>
          </p:spPr>
        </p:sp>
      </p:grpSp>
      <p:sp>
        <p:nvSpPr>
          <p:cNvPr id="5" name="Freeform 5"/>
          <p:cNvSpPr/>
          <p:nvPr/>
        </p:nvSpPr>
        <p:spPr>
          <a:xfrm>
            <a:off x="3237011" y="156656"/>
            <a:ext cx="11813977" cy="5669049"/>
          </a:xfrm>
          <a:custGeom>
            <a:avLst/>
            <a:gdLst/>
            <a:ahLst/>
            <a:cxnLst/>
            <a:rect l="l" t="t" r="r" b="b"/>
            <a:pathLst>
              <a:path w="11813977" h="5669049">
                <a:moveTo>
                  <a:pt x="0" y="0"/>
                </a:moveTo>
                <a:lnTo>
                  <a:pt x="11813978" y="0"/>
                </a:lnTo>
                <a:lnTo>
                  <a:pt x="11813978" y="5669050"/>
                </a:lnTo>
                <a:lnTo>
                  <a:pt x="0" y="5669050"/>
                </a:lnTo>
                <a:lnTo>
                  <a:pt x="0" y="0"/>
                </a:lnTo>
                <a:close/>
              </a:path>
            </a:pathLst>
          </a:custGeom>
          <a:blipFill>
            <a:blip r:embed="rId2"/>
            <a:stretch>
              <a:fillRect t="-4605" b="-4157"/>
            </a:stretch>
          </a:blipFill>
        </p:spPr>
      </p:sp>
      <p:sp>
        <p:nvSpPr>
          <p:cNvPr id="6" name="TextBox 6"/>
          <p:cNvSpPr txBox="1"/>
          <p:nvPr/>
        </p:nvSpPr>
        <p:spPr>
          <a:xfrm>
            <a:off x="320371" y="6420314"/>
            <a:ext cx="17647258" cy="2204720"/>
          </a:xfrm>
          <a:prstGeom prst="rect">
            <a:avLst/>
          </a:prstGeom>
        </p:spPr>
        <p:txBody>
          <a:bodyPr lIns="0" tIns="0" rIns="0" bIns="0" rtlCol="0" anchor="t">
            <a:spAutoFit/>
          </a:bodyPr>
          <a:lstStyle/>
          <a:p>
            <a:pPr>
              <a:lnSpc>
                <a:spcPts val="4419"/>
              </a:lnSpc>
            </a:pPr>
            <a:r>
              <a:rPr lang="en-US" sz="3399">
                <a:solidFill>
                  <a:srgbClr val="755B60"/>
                </a:solidFill>
                <a:latin typeface="Montserrat Light"/>
              </a:rPr>
              <a:t>Чи стануть емотікони новими розділовими знаками? Запиши в зошит свою відповідь, використовуючи речення з однорідними членами.</a:t>
            </a:r>
          </a:p>
          <a:p>
            <a:pPr>
              <a:lnSpc>
                <a:spcPts val="4419"/>
              </a:lnSpc>
            </a:pPr>
            <a:endParaRPr lang="en-US" sz="3399">
              <a:solidFill>
                <a:srgbClr val="755B60"/>
              </a:solidFill>
              <a:latin typeface="Montserrat Light"/>
            </a:endParaRPr>
          </a:p>
          <a:p>
            <a:pPr>
              <a:lnSpc>
                <a:spcPts val="4419"/>
              </a:lnSpc>
            </a:pPr>
            <a:endParaRPr lang="en-US" sz="3399">
              <a:solidFill>
                <a:srgbClr val="755B60"/>
              </a:solidFill>
              <a:latin typeface="Montserrat Light"/>
            </a:endParaRPr>
          </a:p>
        </p:txBody>
      </p:sp>
      <p:sp>
        <p:nvSpPr>
          <p:cNvPr id="7" name="TextBox 7"/>
          <p:cNvSpPr txBox="1"/>
          <p:nvPr/>
        </p:nvSpPr>
        <p:spPr>
          <a:xfrm>
            <a:off x="271528" y="8556386"/>
            <a:ext cx="16987772" cy="701356"/>
          </a:xfrm>
          <a:prstGeom prst="rect">
            <a:avLst/>
          </a:prstGeom>
        </p:spPr>
        <p:txBody>
          <a:bodyPr lIns="0" tIns="0" rIns="0" bIns="0" rtlCol="0" anchor="t">
            <a:spAutoFit/>
          </a:bodyPr>
          <a:lstStyle/>
          <a:p>
            <a:pPr>
              <a:lnSpc>
                <a:spcPts val="2817"/>
              </a:lnSpc>
              <a:spcBef>
                <a:spcPct val="0"/>
              </a:spcBef>
            </a:pPr>
            <a:r>
              <a:rPr lang="en-US" sz="2012" spc="402">
                <a:solidFill>
                  <a:srgbClr val="755B60"/>
                </a:solidFill>
                <a:latin typeface="Montserrat Classic"/>
              </a:rPr>
              <a:t>ЕМОТІКОН -  EMOTICON ВІД EMOTION ICON — ЗНАЧОК ЕМОЦІЇ</a:t>
            </a:r>
          </a:p>
          <a:p>
            <a:pPr>
              <a:lnSpc>
                <a:spcPts val="2817"/>
              </a:lnSpc>
              <a:spcBef>
                <a:spcPct val="0"/>
              </a:spcBef>
            </a:pPr>
            <a:r>
              <a:rPr lang="en-US" sz="2012" spc="402">
                <a:solidFill>
                  <a:srgbClr val="755B60"/>
                </a:solidFill>
                <a:latin typeface="Montserrat Classic"/>
              </a:rPr>
              <a:t>ГРАФІЧНЕ АБО ТИПОГРАФСЬКЕ ЗОБРАЖЕННЯ, ЩО ВИРАЖАЄ ЕМОЦІЮ, НАСТРІЙ АБО ІНТОНАЦІЮ.</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55B60"/>
        </a:solidFill>
        <a:effectLst/>
      </p:bgPr>
    </p:bg>
    <p:spTree>
      <p:nvGrpSpPr>
        <p:cNvPr id="1" name=""/>
        <p:cNvGrpSpPr/>
        <p:nvPr/>
      </p:nvGrpSpPr>
      <p:grpSpPr>
        <a:xfrm>
          <a:off x="0" y="0"/>
          <a:ext cx="0" cy="0"/>
          <a:chOff x="0" y="0"/>
          <a:chExt cx="0" cy="0"/>
        </a:xfrm>
      </p:grpSpPr>
      <p:sp>
        <p:nvSpPr>
          <p:cNvPr id="2" name="AutoShape 2"/>
          <p:cNvSpPr/>
          <p:nvPr/>
        </p:nvSpPr>
        <p:spPr>
          <a:xfrm>
            <a:off x="1028700" y="2434955"/>
            <a:ext cx="7976496" cy="6160604"/>
          </a:xfrm>
          <a:prstGeom prst="rect">
            <a:avLst/>
          </a:prstGeom>
          <a:solidFill>
            <a:srgbClr val="F8FFEF"/>
          </a:solidFill>
        </p:spPr>
      </p:sp>
      <p:sp>
        <p:nvSpPr>
          <p:cNvPr id="3" name="AutoShape 3"/>
          <p:cNvSpPr/>
          <p:nvPr/>
        </p:nvSpPr>
        <p:spPr>
          <a:xfrm>
            <a:off x="9282804" y="2434955"/>
            <a:ext cx="7976496" cy="6160604"/>
          </a:xfrm>
          <a:prstGeom prst="rect">
            <a:avLst/>
          </a:prstGeom>
          <a:solidFill>
            <a:srgbClr val="F8FFEF"/>
          </a:solidFill>
        </p:spPr>
      </p:sp>
      <p:sp>
        <p:nvSpPr>
          <p:cNvPr id="4" name="Freeform 4"/>
          <p:cNvSpPr/>
          <p:nvPr/>
        </p:nvSpPr>
        <p:spPr>
          <a:xfrm>
            <a:off x="3889470" y="376383"/>
            <a:ext cx="1788523" cy="1884459"/>
          </a:xfrm>
          <a:custGeom>
            <a:avLst/>
            <a:gdLst/>
            <a:ahLst/>
            <a:cxnLst/>
            <a:rect l="l" t="t" r="r" b="b"/>
            <a:pathLst>
              <a:path w="1788523" h="1884459">
                <a:moveTo>
                  <a:pt x="0" y="0"/>
                </a:moveTo>
                <a:lnTo>
                  <a:pt x="1788522" y="0"/>
                </a:lnTo>
                <a:lnTo>
                  <a:pt x="1788522" y="1884459"/>
                </a:lnTo>
                <a:lnTo>
                  <a:pt x="0" y="188445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2300402" y="2798711"/>
            <a:ext cx="5433092" cy="5433092"/>
          </a:xfrm>
          <a:custGeom>
            <a:avLst/>
            <a:gdLst/>
            <a:ahLst/>
            <a:cxnLst/>
            <a:rect l="l" t="t" r="r" b="b"/>
            <a:pathLst>
              <a:path w="5433092" h="5433092">
                <a:moveTo>
                  <a:pt x="0" y="0"/>
                </a:moveTo>
                <a:lnTo>
                  <a:pt x="5433092" y="0"/>
                </a:lnTo>
                <a:lnTo>
                  <a:pt x="5433092" y="5433092"/>
                </a:lnTo>
                <a:lnTo>
                  <a:pt x="0" y="5433092"/>
                </a:lnTo>
                <a:lnTo>
                  <a:pt x="0" y="0"/>
                </a:lnTo>
                <a:close/>
              </a:path>
            </a:pathLst>
          </a:custGeom>
          <a:blipFill>
            <a:blip r:embed="rId4"/>
            <a:stretch>
              <a:fillRect/>
            </a:stretch>
          </a:blipFill>
        </p:spPr>
      </p:sp>
      <p:sp>
        <p:nvSpPr>
          <p:cNvPr id="6" name="Freeform 6"/>
          <p:cNvSpPr/>
          <p:nvPr/>
        </p:nvSpPr>
        <p:spPr>
          <a:xfrm>
            <a:off x="10265535" y="2798711"/>
            <a:ext cx="5433092" cy="5433092"/>
          </a:xfrm>
          <a:custGeom>
            <a:avLst/>
            <a:gdLst/>
            <a:ahLst/>
            <a:cxnLst/>
            <a:rect l="l" t="t" r="r" b="b"/>
            <a:pathLst>
              <a:path w="5433092" h="5433092">
                <a:moveTo>
                  <a:pt x="0" y="0"/>
                </a:moveTo>
                <a:lnTo>
                  <a:pt x="5433092" y="0"/>
                </a:lnTo>
                <a:lnTo>
                  <a:pt x="5433092" y="5433092"/>
                </a:lnTo>
                <a:lnTo>
                  <a:pt x="0" y="5433092"/>
                </a:lnTo>
                <a:lnTo>
                  <a:pt x="0" y="0"/>
                </a:lnTo>
                <a:close/>
              </a:path>
            </a:pathLst>
          </a:custGeom>
          <a:blipFill>
            <a:blip r:embed="rId5"/>
            <a:stretch>
              <a:fillRect/>
            </a:stretch>
          </a:blipFill>
        </p:spPr>
      </p:sp>
      <p:grpSp>
        <p:nvGrpSpPr>
          <p:cNvPr id="7" name="Group 7"/>
          <p:cNvGrpSpPr/>
          <p:nvPr/>
        </p:nvGrpSpPr>
        <p:grpSpPr>
          <a:xfrm>
            <a:off x="13916006" y="9257742"/>
            <a:ext cx="12808337" cy="2058515"/>
            <a:chOff x="0" y="0"/>
            <a:chExt cx="17077783" cy="2744687"/>
          </a:xfrm>
        </p:grpSpPr>
        <p:sp>
          <p:nvSpPr>
            <p:cNvPr id="8" name="TextBox 8"/>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E9E6DF"/>
                  </a:solidFill>
                  <a:latin typeface="Montserrat Classic"/>
                </a:rPr>
                <a:t>ТЕТЯНА МУСЯНОВИЧ</a:t>
              </a:r>
            </a:p>
          </p:txBody>
        </p:sp>
        <p:sp>
          <p:nvSpPr>
            <p:cNvPr id="9" name="AutoShape 9"/>
            <p:cNvSpPr/>
            <p:nvPr/>
          </p:nvSpPr>
          <p:spPr>
            <a:xfrm>
              <a:off x="0" y="0"/>
              <a:ext cx="209896" cy="2744687"/>
            </a:xfrm>
            <a:prstGeom prst="rect">
              <a:avLst/>
            </a:prstGeom>
            <a:solidFill>
              <a:srgbClr val="97C160"/>
            </a:solidFill>
          </p:spPr>
        </p:sp>
      </p:grpSp>
      <p:sp>
        <p:nvSpPr>
          <p:cNvPr id="10" name="TextBox 10"/>
          <p:cNvSpPr txBox="1"/>
          <p:nvPr/>
        </p:nvSpPr>
        <p:spPr>
          <a:xfrm>
            <a:off x="788304" y="986344"/>
            <a:ext cx="16989000" cy="778837"/>
          </a:xfrm>
          <a:prstGeom prst="rect">
            <a:avLst/>
          </a:prstGeom>
        </p:spPr>
        <p:txBody>
          <a:bodyPr lIns="0" tIns="0" rIns="0" bIns="0" rtlCol="0" anchor="t">
            <a:spAutoFit/>
          </a:bodyPr>
          <a:lstStyle/>
          <a:p>
            <a:pPr algn="l">
              <a:lnSpc>
                <a:spcPts val="5912"/>
              </a:lnSpc>
            </a:pPr>
            <a:r>
              <a:rPr lang="en-US" sz="5912" spc="88">
                <a:solidFill>
                  <a:srgbClr val="97C160"/>
                </a:solidFill>
                <a:latin typeface="Oswald"/>
              </a:rPr>
              <a:t>Практика</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268996" y="171890"/>
            <a:ext cx="9470272" cy="10115110"/>
          </a:xfrm>
          <a:custGeom>
            <a:avLst/>
            <a:gdLst/>
            <a:ahLst/>
            <a:cxnLst/>
            <a:rect l="l" t="t" r="r" b="b"/>
            <a:pathLst>
              <a:path w="9470272" h="10115110">
                <a:moveTo>
                  <a:pt x="0" y="0"/>
                </a:moveTo>
                <a:lnTo>
                  <a:pt x="9470271" y="0"/>
                </a:lnTo>
                <a:lnTo>
                  <a:pt x="9470271" y="10115110"/>
                </a:lnTo>
                <a:lnTo>
                  <a:pt x="0" y="10115110"/>
                </a:lnTo>
                <a:lnTo>
                  <a:pt x="0" y="0"/>
                </a:lnTo>
                <a:close/>
              </a:path>
            </a:pathLst>
          </a:custGeom>
          <a:blipFill>
            <a:blip r:embed="rId2"/>
            <a:stretch>
              <a:fillRect/>
            </a:stretch>
          </a:blipFill>
        </p:spPr>
      </p:sp>
      <p:sp>
        <p:nvSpPr>
          <p:cNvPr id="3" name="Freeform 3"/>
          <p:cNvSpPr/>
          <p:nvPr/>
        </p:nvSpPr>
        <p:spPr>
          <a:xfrm>
            <a:off x="7269996" y="1315903"/>
            <a:ext cx="4349552" cy="4349552"/>
          </a:xfrm>
          <a:custGeom>
            <a:avLst/>
            <a:gdLst/>
            <a:ahLst/>
            <a:cxnLst/>
            <a:rect l="l" t="t" r="r" b="b"/>
            <a:pathLst>
              <a:path w="4349552" h="4349552">
                <a:moveTo>
                  <a:pt x="0" y="0"/>
                </a:moveTo>
                <a:lnTo>
                  <a:pt x="4349552" y="0"/>
                </a:lnTo>
                <a:lnTo>
                  <a:pt x="4349552" y="4349552"/>
                </a:lnTo>
                <a:lnTo>
                  <a:pt x="0" y="4349552"/>
                </a:lnTo>
                <a:lnTo>
                  <a:pt x="0" y="0"/>
                </a:lnTo>
                <a:close/>
              </a:path>
            </a:pathLst>
          </a:custGeom>
          <a:blipFill>
            <a:blip r:embed="rId3"/>
            <a:stretch>
              <a:fillRect/>
            </a:stretch>
          </a:blipFill>
        </p:spPr>
      </p:sp>
      <p:grpSp>
        <p:nvGrpSpPr>
          <p:cNvPr id="4" name="Group 4"/>
          <p:cNvGrpSpPr/>
          <p:nvPr/>
        </p:nvGrpSpPr>
        <p:grpSpPr>
          <a:xfrm>
            <a:off x="13916006" y="9257742"/>
            <a:ext cx="12808337" cy="2058515"/>
            <a:chOff x="0" y="0"/>
            <a:chExt cx="17077783" cy="2744687"/>
          </a:xfrm>
        </p:grpSpPr>
        <p:sp>
          <p:nvSpPr>
            <p:cNvPr id="5" name="TextBox 5"/>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6" name="AutoShape 6"/>
            <p:cNvSpPr/>
            <p:nvPr/>
          </p:nvSpPr>
          <p:spPr>
            <a:xfrm>
              <a:off x="0" y="0"/>
              <a:ext cx="209896" cy="2744687"/>
            </a:xfrm>
            <a:prstGeom prst="rect">
              <a:avLst/>
            </a:prstGeom>
            <a:solidFill>
              <a:srgbClr val="97C160"/>
            </a:solidFill>
          </p:spPr>
        </p:sp>
      </p:grpSp>
      <p:grpSp>
        <p:nvGrpSpPr>
          <p:cNvPr id="7" name="Group 7"/>
          <p:cNvGrpSpPr/>
          <p:nvPr/>
        </p:nvGrpSpPr>
        <p:grpSpPr>
          <a:xfrm>
            <a:off x="569276" y="741497"/>
            <a:ext cx="12138060" cy="2219064"/>
            <a:chOff x="0" y="0"/>
            <a:chExt cx="16184080" cy="2958751"/>
          </a:xfrm>
        </p:grpSpPr>
        <p:sp>
          <p:nvSpPr>
            <p:cNvPr id="8" name="TextBox 8"/>
            <p:cNvSpPr txBox="1"/>
            <p:nvPr/>
          </p:nvSpPr>
          <p:spPr>
            <a:xfrm>
              <a:off x="0" y="76200"/>
              <a:ext cx="16184080" cy="1725736"/>
            </a:xfrm>
            <a:prstGeom prst="rect">
              <a:avLst/>
            </a:prstGeom>
          </p:spPr>
          <p:txBody>
            <a:bodyPr lIns="0" tIns="0" rIns="0" bIns="0" rtlCol="0" anchor="t">
              <a:spAutoFit/>
            </a:bodyPr>
            <a:lstStyle/>
            <a:p>
              <a:pPr algn="l">
                <a:lnSpc>
                  <a:spcPts val="9805"/>
                </a:lnSpc>
              </a:pPr>
              <a:r>
                <a:rPr lang="en-US" sz="8914">
                  <a:solidFill>
                    <a:srgbClr val="259F62"/>
                  </a:solidFill>
                  <a:latin typeface="Oswald"/>
                </a:rPr>
                <a:t>ПІДСУМОК</a:t>
              </a:r>
            </a:p>
          </p:txBody>
        </p:sp>
        <p:sp>
          <p:nvSpPr>
            <p:cNvPr id="9" name="TextBox 9"/>
            <p:cNvSpPr txBox="1"/>
            <p:nvPr/>
          </p:nvSpPr>
          <p:spPr>
            <a:xfrm>
              <a:off x="0" y="2021256"/>
              <a:ext cx="12622643" cy="937495"/>
            </a:xfrm>
            <a:prstGeom prst="rect">
              <a:avLst/>
            </a:prstGeom>
          </p:spPr>
          <p:txBody>
            <a:bodyPr lIns="0" tIns="0" rIns="0" bIns="0" rtlCol="0" anchor="t">
              <a:spAutoFit/>
            </a:bodyPr>
            <a:lstStyle/>
            <a:p>
              <a:pPr algn="l">
                <a:lnSpc>
                  <a:spcPts val="5794"/>
                </a:lnSpc>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E6DF"/>
        </a:solidFill>
        <a:effectLst/>
      </p:bgPr>
    </p:bg>
    <p:spTree>
      <p:nvGrpSpPr>
        <p:cNvPr id="1" name=""/>
        <p:cNvGrpSpPr/>
        <p:nvPr/>
      </p:nvGrpSpPr>
      <p:grpSpPr>
        <a:xfrm>
          <a:off x="0" y="0"/>
          <a:ext cx="0" cy="0"/>
          <a:chOff x="0" y="0"/>
          <a:chExt cx="0" cy="0"/>
        </a:xfrm>
      </p:grpSpPr>
      <p:grpSp>
        <p:nvGrpSpPr>
          <p:cNvPr id="2" name="Group 2"/>
          <p:cNvGrpSpPr/>
          <p:nvPr/>
        </p:nvGrpSpPr>
        <p:grpSpPr>
          <a:xfrm rot="8510907">
            <a:off x="6477156" y="1649388"/>
            <a:ext cx="925185" cy="1536214"/>
            <a:chOff x="0" y="0"/>
            <a:chExt cx="489509" cy="812800"/>
          </a:xfrm>
        </p:grpSpPr>
        <p:sp>
          <p:nvSpPr>
            <p:cNvPr id="3" name="Freeform 3"/>
            <p:cNvSpPr/>
            <p:nvPr/>
          </p:nvSpPr>
          <p:spPr>
            <a:xfrm>
              <a:off x="0" y="0"/>
              <a:ext cx="489509" cy="812800"/>
            </a:xfrm>
            <a:custGeom>
              <a:avLst/>
              <a:gdLst/>
              <a:ahLst/>
              <a:cxnLst/>
              <a:rect l="l" t="t" r="r" b="b"/>
              <a:pathLst>
                <a:path w="489509" h="812800">
                  <a:moveTo>
                    <a:pt x="244754" y="812800"/>
                  </a:moveTo>
                  <a:lnTo>
                    <a:pt x="0" y="406400"/>
                  </a:lnTo>
                  <a:lnTo>
                    <a:pt x="203200" y="406400"/>
                  </a:lnTo>
                  <a:lnTo>
                    <a:pt x="203200" y="0"/>
                  </a:lnTo>
                  <a:lnTo>
                    <a:pt x="286309" y="0"/>
                  </a:lnTo>
                  <a:lnTo>
                    <a:pt x="286309" y="406400"/>
                  </a:lnTo>
                  <a:lnTo>
                    <a:pt x="489509" y="406400"/>
                  </a:lnTo>
                  <a:lnTo>
                    <a:pt x="244754" y="812800"/>
                  </a:lnTo>
                  <a:close/>
                </a:path>
              </a:pathLst>
            </a:custGeom>
            <a:solidFill>
              <a:srgbClr val="755B60"/>
            </a:solidFill>
          </p:spPr>
        </p:sp>
        <p:sp>
          <p:nvSpPr>
            <p:cNvPr id="4" name="TextBox 4"/>
            <p:cNvSpPr txBox="1"/>
            <p:nvPr/>
          </p:nvSpPr>
          <p:spPr>
            <a:xfrm>
              <a:off x="203200" y="-47625"/>
              <a:ext cx="406400" cy="758825"/>
            </a:xfrm>
            <a:prstGeom prst="rect">
              <a:avLst/>
            </a:prstGeom>
          </p:spPr>
          <p:txBody>
            <a:bodyPr lIns="50800" tIns="50800" rIns="50800" bIns="50800" rtlCol="0" anchor="ctr"/>
            <a:lstStyle/>
            <a:p>
              <a:pPr algn="ctr">
                <a:lnSpc>
                  <a:spcPts val="2817"/>
                </a:lnSpc>
              </a:pPr>
              <a:endParaRPr/>
            </a:p>
          </p:txBody>
        </p:sp>
      </p:grpSp>
      <p:sp>
        <p:nvSpPr>
          <p:cNvPr id="5" name="TextBox 5"/>
          <p:cNvSpPr txBox="1"/>
          <p:nvPr/>
        </p:nvSpPr>
        <p:spPr>
          <a:xfrm>
            <a:off x="1791471" y="2994271"/>
            <a:ext cx="14379975" cy="812776"/>
          </a:xfrm>
          <a:prstGeom prst="rect">
            <a:avLst/>
          </a:prstGeom>
        </p:spPr>
        <p:txBody>
          <a:bodyPr lIns="0" tIns="0" rIns="0" bIns="0" rtlCol="0" anchor="t">
            <a:spAutoFit/>
          </a:bodyPr>
          <a:lstStyle/>
          <a:p>
            <a:pPr algn="ctr">
              <a:lnSpc>
                <a:spcPts val="6651"/>
              </a:lnSpc>
            </a:pPr>
            <a:r>
              <a:rPr lang="en-US" sz="4750" u="sng">
                <a:solidFill>
                  <a:srgbClr val="97C160"/>
                </a:solidFill>
                <a:latin typeface="Oswald Bold"/>
              </a:rPr>
              <a:t>ОЗНАКИ ОДНОРІДНИХ ЧЛЕНІВ РЕЧЕННЯ</a:t>
            </a:r>
          </a:p>
        </p:txBody>
      </p:sp>
      <p:sp>
        <p:nvSpPr>
          <p:cNvPr id="6" name="TextBox 6"/>
          <p:cNvSpPr txBox="1"/>
          <p:nvPr/>
        </p:nvSpPr>
        <p:spPr>
          <a:xfrm>
            <a:off x="-4075017" y="4838906"/>
            <a:ext cx="14379975" cy="679855"/>
          </a:xfrm>
          <a:prstGeom prst="rect">
            <a:avLst/>
          </a:prstGeom>
        </p:spPr>
        <p:txBody>
          <a:bodyPr lIns="0" tIns="0" rIns="0" bIns="0" rtlCol="0" anchor="t">
            <a:spAutoFit/>
          </a:bodyPr>
          <a:lstStyle/>
          <a:p>
            <a:pPr algn="ctr">
              <a:lnSpc>
                <a:spcPts val="5577"/>
              </a:lnSpc>
            </a:pPr>
            <a:r>
              <a:rPr lang="en-US" sz="3984">
                <a:solidFill>
                  <a:srgbClr val="97C160"/>
                </a:solidFill>
                <a:latin typeface="Oswald Bold"/>
              </a:rPr>
              <a:t>Мають інтонацію переліку</a:t>
            </a:r>
          </a:p>
        </p:txBody>
      </p:sp>
      <p:sp>
        <p:nvSpPr>
          <p:cNvPr id="7" name="TextBox 7"/>
          <p:cNvSpPr txBox="1"/>
          <p:nvPr/>
        </p:nvSpPr>
        <p:spPr>
          <a:xfrm>
            <a:off x="7166663" y="1096735"/>
            <a:ext cx="14025426" cy="679571"/>
          </a:xfrm>
          <a:prstGeom prst="rect">
            <a:avLst/>
          </a:prstGeom>
        </p:spPr>
        <p:txBody>
          <a:bodyPr lIns="0" tIns="0" rIns="0" bIns="0" rtlCol="0" anchor="t">
            <a:spAutoFit/>
          </a:bodyPr>
          <a:lstStyle/>
          <a:p>
            <a:pPr algn="ctr">
              <a:lnSpc>
                <a:spcPts val="5593"/>
              </a:lnSpc>
            </a:pPr>
            <a:r>
              <a:rPr lang="en-US" sz="3995">
                <a:solidFill>
                  <a:srgbClr val="97C160"/>
                </a:solidFill>
                <a:latin typeface="Oswald Bold"/>
              </a:rPr>
              <a:t>Є одним членом речення</a:t>
            </a:r>
          </a:p>
        </p:txBody>
      </p:sp>
      <p:sp>
        <p:nvSpPr>
          <p:cNvPr id="8" name="TextBox 8"/>
          <p:cNvSpPr txBox="1"/>
          <p:nvPr/>
        </p:nvSpPr>
        <p:spPr>
          <a:xfrm>
            <a:off x="-745878" y="1096735"/>
            <a:ext cx="12395527" cy="679855"/>
          </a:xfrm>
          <a:prstGeom prst="rect">
            <a:avLst/>
          </a:prstGeom>
        </p:spPr>
        <p:txBody>
          <a:bodyPr lIns="0" tIns="0" rIns="0" bIns="0" rtlCol="0" anchor="t">
            <a:spAutoFit/>
          </a:bodyPr>
          <a:lstStyle/>
          <a:p>
            <a:pPr algn="ctr">
              <a:lnSpc>
                <a:spcPts val="5577"/>
              </a:lnSpc>
            </a:pPr>
            <a:r>
              <a:rPr lang="en-US" sz="3984">
                <a:solidFill>
                  <a:srgbClr val="97C160"/>
                </a:solidFill>
                <a:latin typeface="Oswald Bold"/>
              </a:rPr>
              <a:t>Можуть мати узагальнювальне слово</a:t>
            </a:r>
          </a:p>
        </p:txBody>
      </p:sp>
      <p:sp>
        <p:nvSpPr>
          <p:cNvPr id="9" name="TextBox 9"/>
          <p:cNvSpPr txBox="1"/>
          <p:nvPr/>
        </p:nvSpPr>
        <p:spPr>
          <a:xfrm>
            <a:off x="8527699" y="4838906"/>
            <a:ext cx="12959695" cy="679855"/>
          </a:xfrm>
          <a:prstGeom prst="rect">
            <a:avLst/>
          </a:prstGeom>
        </p:spPr>
        <p:txBody>
          <a:bodyPr lIns="0" tIns="0" rIns="0" bIns="0" rtlCol="0" anchor="t">
            <a:spAutoFit/>
          </a:bodyPr>
          <a:lstStyle/>
          <a:p>
            <a:pPr algn="ctr">
              <a:lnSpc>
                <a:spcPts val="5577"/>
              </a:lnSpc>
            </a:pPr>
            <a:r>
              <a:rPr lang="en-US" sz="3984">
                <a:solidFill>
                  <a:srgbClr val="97C160"/>
                </a:solidFill>
                <a:latin typeface="Oswald Bold"/>
              </a:rPr>
              <a:t>Позначають видові поняття</a:t>
            </a:r>
          </a:p>
        </p:txBody>
      </p:sp>
      <p:grpSp>
        <p:nvGrpSpPr>
          <p:cNvPr id="10" name="Group 10"/>
          <p:cNvGrpSpPr/>
          <p:nvPr/>
        </p:nvGrpSpPr>
        <p:grpSpPr>
          <a:xfrm rot="-7940747">
            <a:off x="11004290" y="1618900"/>
            <a:ext cx="925185" cy="1536214"/>
            <a:chOff x="0" y="0"/>
            <a:chExt cx="489509" cy="812800"/>
          </a:xfrm>
        </p:grpSpPr>
        <p:sp>
          <p:nvSpPr>
            <p:cNvPr id="11" name="Freeform 11"/>
            <p:cNvSpPr/>
            <p:nvPr/>
          </p:nvSpPr>
          <p:spPr>
            <a:xfrm>
              <a:off x="0" y="0"/>
              <a:ext cx="489509" cy="812800"/>
            </a:xfrm>
            <a:custGeom>
              <a:avLst/>
              <a:gdLst/>
              <a:ahLst/>
              <a:cxnLst/>
              <a:rect l="l" t="t" r="r" b="b"/>
              <a:pathLst>
                <a:path w="489509" h="812800">
                  <a:moveTo>
                    <a:pt x="244754" y="812800"/>
                  </a:moveTo>
                  <a:lnTo>
                    <a:pt x="0" y="406400"/>
                  </a:lnTo>
                  <a:lnTo>
                    <a:pt x="203200" y="406400"/>
                  </a:lnTo>
                  <a:lnTo>
                    <a:pt x="203200" y="0"/>
                  </a:lnTo>
                  <a:lnTo>
                    <a:pt x="286309" y="0"/>
                  </a:lnTo>
                  <a:lnTo>
                    <a:pt x="286309" y="406400"/>
                  </a:lnTo>
                  <a:lnTo>
                    <a:pt x="489509" y="406400"/>
                  </a:lnTo>
                  <a:lnTo>
                    <a:pt x="244754" y="812800"/>
                  </a:lnTo>
                  <a:close/>
                </a:path>
              </a:pathLst>
            </a:custGeom>
            <a:solidFill>
              <a:srgbClr val="755B60"/>
            </a:solidFill>
          </p:spPr>
        </p:sp>
        <p:sp>
          <p:nvSpPr>
            <p:cNvPr id="12" name="TextBox 12"/>
            <p:cNvSpPr txBox="1"/>
            <p:nvPr/>
          </p:nvSpPr>
          <p:spPr>
            <a:xfrm>
              <a:off x="203200" y="-47625"/>
              <a:ext cx="406400" cy="758825"/>
            </a:xfrm>
            <a:prstGeom prst="rect">
              <a:avLst/>
            </a:prstGeom>
          </p:spPr>
          <p:txBody>
            <a:bodyPr lIns="50800" tIns="50800" rIns="50800" bIns="50800" rtlCol="0" anchor="ctr"/>
            <a:lstStyle/>
            <a:p>
              <a:pPr algn="ctr">
                <a:lnSpc>
                  <a:spcPts val="2817"/>
                </a:lnSpc>
              </a:pPr>
              <a:endParaRPr/>
            </a:p>
          </p:txBody>
        </p:sp>
      </p:grpSp>
      <p:grpSp>
        <p:nvGrpSpPr>
          <p:cNvPr id="13" name="Group 13"/>
          <p:cNvGrpSpPr/>
          <p:nvPr/>
        </p:nvGrpSpPr>
        <p:grpSpPr>
          <a:xfrm rot="-2847825">
            <a:off x="12371945" y="3695262"/>
            <a:ext cx="925185" cy="1536214"/>
            <a:chOff x="0" y="0"/>
            <a:chExt cx="489509" cy="812800"/>
          </a:xfrm>
        </p:grpSpPr>
        <p:sp>
          <p:nvSpPr>
            <p:cNvPr id="14" name="Freeform 14"/>
            <p:cNvSpPr/>
            <p:nvPr/>
          </p:nvSpPr>
          <p:spPr>
            <a:xfrm>
              <a:off x="0" y="0"/>
              <a:ext cx="489509" cy="812800"/>
            </a:xfrm>
            <a:custGeom>
              <a:avLst/>
              <a:gdLst/>
              <a:ahLst/>
              <a:cxnLst/>
              <a:rect l="l" t="t" r="r" b="b"/>
              <a:pathLst>
                <a:path w="489509" h="812800">
                  <a:moveTo>
                    <a:pt x="244754" y="812800"/>
                  </a:moveTo>
                  <a:lnTo>
                    <a:pt x="0" y="406400"/>
                  </a:lnTo>
                  <a:lnTo>
                    <a:pt x="203200" y="406400"/>
                  </a:lnTo>
                  <a:lnTo>
                    <a:pt x="203200" y="0"/>
                  </a:lnTo>
                  <a:lnTo>
                    <a:pt x="286309" y="0"/>
                  </a:lnTo>
                  <a:lnTo>
                    <a:pt x="286309" y="406400"/>
                  </a:lnTo>
                  <a:lnTo>
                    <a:pt x="489509" y="406400"/>
                  </a:lnTo>
                  <a:lnTo>
                    <a:pt x="244754" y="812800"/>
                  </a:lnTo>
                  <a:close/>
                </a:path>
              </a:pathLst>
            </a:custGeom>
            <a:solidFill>
              <a:srgbClr val="755B60"/>
            </a:solidFill>
          </p:spPr>
        </p:sp>
        <p:sp>
          <p:nvSpPr>
            <p:cNvPr id="15" name="TextBox 15"/>
            <p:cNvSpPr txBox="1"/>
            <p:nvPr/>
          </p:nvSpPr>
          <p:spPr>
            <a:xfrm>
              <a:off x="203200" y="-47625"/>
              <a:ext cx="406400" cy="758825"/>
            </a:xfrm>
            <a:prstGeom prst="rect">
              <a:avLst/>
            </a:prstGeom>
          </p:spPr>
          <p:txBody>
            <a:bodyPr lIns="50800" tIns="50800" rIns="50800" bIns="50800" rtlCol="0" anchor="ctr"/>
            <a:lstStyle/>
            <a:p>
              <a:pPr algn="ctr">
                <a:lnSpc>
                  <a:spcPts val="2817"/>
                </a:lnSpc>
              </a:pPr>
              <a:endParaRPr/>
            </a:p>
          </p:txBody>
        </p:sp>
      </p:grpSp>
      <p:grpSp>
        <p:nvGrpSpPr>
          <p:cNvPr id="16" name="Group 16"/>
          <p:cNvGrpSpPr/>
          <p:nvPr/>
        </p:nvGrpSpPr>
        <p:grpSpPr>
          <a:xfrm rot="3190732">
            <a:off x="4571542" y="3665768"/>
            <a:ext cx="925185" cy="1536214"/>
            <a:chOff x="0" y="0"/>
            <a:chExt cx="489509" cy="812800"/>
          </a:xfrm>
        </p:grpSpPr>
        <p:sp>
          <p:nvSpPr>
            <p:cNvPr id="17" name="Freeform 17"/>
            <p:cNvSpPr/>
            <p:nvPr/>
          </p:nvSpPr>
          <p:spPr>
            <a:xfrm>
              <a:off x="0" y="0"/>
              <a:ext cx="489509" cy="812800"/>
            </a:xfrm>
            <a:custGeom>
              <a:avLst/>
              <a:gdLst/>
              <a:ahLst/>
              <a:cxnLst/>
              <a:rect l="l" t="t" r="r" b="b"/>
              <a:pathLst>
                <a:path w="489509" h="812800">
                  <a:moveTo>
                    <a:pt x="244754" y="812800"/>
                  </a:moveTo>
                  <a:lnTo>
                    <a:pt x="0" y="406400"/>
                  </a:lnTo>
                  <a:lnTo>
                    <a:pt x="203200" y="406400"/>
                  </a:lnTo>
                  <a:lnTo>
                    <a:pt x="203200" y="0"/>
                  </a:lnTo>
                  <a:lnTo>
                    <a:pt x="286309" y="0"/>
                  </a:lnTo>
                  <a:lnTo>
                    <a:pt x="286309" y="406400"/>
                  </a:lnTo>
                  <a:lnTo>
                    <a:pt x="489509" y="406400"/>
                  </a:lnTo>
                  <a:lnTo>
                    <a:pt x="244754" y="812800"/>
                  </a:lnTo>
                  <a:close/>
                </a:path>
              </a:pathLst>
            </a:custGeom>
            <a:solidFill>
              <a:srgbClr val="755B60"/>
            </a:solidFill>
          </p:spPr>
        </p:sp>
        <p:sp>
          <p:nvSpPr>
            <p:cNvPr id="18" name="TextBox 18"/>
            <p:cNvSpPr txBox="1"/>
            <p:nvPr/>
          </p:nvSpPr>
          <p:spPr>
            <a:xfrm>
              <a:off x="203200" y="-47625"/>
              <a:ext cx="406400" cy="758825"/>
            </a:xfrm>
            <a:prstGeom prst="rect">
              <a:avLst/>
            </a:prstGeom>
          </p:spPr>
          <p:txBody>
            <a:bodyPr lIns="50800" tIns="50800" rIns="50800" bIns="50800" rtlCol="0" anchor="ctr"/>
            <a:lstStyle/>
            <a:p>
              <a:pPr algn="ctr">
                <a:lnSpc>
                  <a:spcPts val="2817"/>
                </a:lnSpc>
              </a:pPr>
              <a:endParaRPr/>
            </a:p>
          </p:txBody>
        </p:sp>
      </p:grpSp>
      <p:grpSp>
        <p:nvGrpSpPr>
          <p:cNvPr id="19" name="Group 19"/>
          <p:cNvGrpSpPr/>
          <p:nvPr/>
        </p:nvGrpSpPr>
        <p:grpSpPr>
          <a:xfrm>
            <a:off x="8518866" y="3978109"/>
            <a:ext cx="925185" cy="1978107"/>
            <a:chOff x="0" y="0"/>
            <a:chExt cx="489509" cy="1046603"/>
          </a:xfrm>
        </p:grpSpPr>
        <p:sp>
          <p:nvSpPr>
            <p:cNvPr id="20" name="Freeform 20"/>
            <p:cNvSpPr/>
            <p:nvPr/>
          </p:nvSpPr>
          <p:spPr>
            <a:xfrm>
              <a:off x="0" y="0"/>
              <a:ext cx="489509" cy="1046603"/>
            </a:xfrm>
            <a:custGeom>
              <a:avLst/>
              <a:gdLst/>
              <a:ahLst/>
              <a:cxnLst/>
              <a:rect l="l" t="t" r="r" b="b"/>
              <a:pathLst>
                <a:path w="489509" h="1046603">
                  <a:moveTo>
                    <a:pt x="244754" y="1046603"/>
                  </a:moveTo>
                  <a:lnTo>
                    <a:pt x="0" y="640203"/>
                  </a:lnTo>
                  <a:lnTo>
                    <a:pt x="203200" y="640203"/>
                  </a:lnTo>
                  <a:lnTo>
                    <a:pt x="203200" y="0"/>
                  </a:lnTo>
                  <a:lnTo>
                    <a:pt x="286309" y="0"/>
                  </a:lnTo>
                  <a:lnTo>
                    <a:pt x="286309" y="640203"/>
                  </a:lnTo>
                  <a:lnTo>
                    <a:pt x="489509" y="640203"/>
                  </a:lnTo>
                  <a:lnTo>
                    <a:pt x="244754" y="1046603"/>
                  </a:lnTo>
                  <a:close/>
                </a:path>
              </a:pathLst>
            </a:custGeom>
            <a:solidFill>
              <a:srgbClr val="755B60"/>
            </a:solidFill>
          </p:spPr>
        </p:sp>
        <p:sp>
          <p:nvSpPr>
            <p:cNvPr id="21" name="TextBox 21"/>
            <p:cNvSpPr txBox="1"/>
            <p:nvPr/>
          </p:nvSpPr>
          <p:spPr>
            <a:xfrm>
              <a:off x="203200" y="-47625"/>
              <a:ext cx="406400" cy="758825"/>
            </a:xfrm>
            <a:prstGeom prst="rect">
              <a:avLst/>
            </a:prstGeom>
          </p:spPr>
          <p:txBody>
            <a:bodyPr lIns="50800" tIns="50800" rIns="50800" bIns="50800" rtlCol="0" anchor="ctr"/>
            <a:lstStyle/>
            <a:p>
              <a:pPr algn="ctr">
                <a:lnSpc>
                  <a:spcPts val="2817"/>
                </a:lnSpc>
              </a:pPr>
              <a:endParaRPr/>
            </a:p>
          </p:txBody>
        </p:sp>
      </p:grpSp>
      <p:grpSp>
        <p:nvGrpSpPr>
          <p:cNvPr id="22" name="Group 22"/>
          <p:cNvGrpSpPr/>
          <p:nvPr/>
        </p:nvGrpSpPr>
        <p:grpSpPr>
          <a:xfrm>
            <a:off x="13916006" y="9257742"/>
            <a:ext cx="12808337" cy="2058515"/>
            <a:chOff x="0" y="0"/>
            <a:chExt cx="17077783" cy="2744687"/>
          </a:xfrm>
        </p:grpSpPr>
        <p:sp>
          <p:nvSpPr>
            <p:cNvPr id="23" name="TextBox 23"/>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24" name="AutoShape 24"/>
            <p:cNvSpPr/>
            <p:nvPr/>
          </p:nvSpPr>
          <p:spPr>
            <a:xfrm>
              <a:off x="0" y="0"/>
              <a:ext cx="209896" cy="2744687"/>
            </a:xfrm>
            <a:prstGeom prst="rect">
              <a:avLst/>
            </a:prstGeom>
            <a:solidFill>
              <a:srgbClr val="97C160"/>
            </a:solidFill>
          </p:spPr>
        </p:sp>
      </p:grpSp>
      <p:sp>
        <p:nvSpPr>
          <p:cNvPr id="25" name="Freeform 25"/>
          <p:cNvSpPr/>
          <p:nvPr/>
        </p:nvSpPr>
        <p:spPr>
          <a:xfrm>
            <a:off x="476718" y="5662018"/>
            <a:ext cx="3665298" cy="4624982"/>
          </a:xfrm>
          <a:custGeom>
            <a:avLst/>
            <a:gdLst/>
            <a:ahLst/>
            <a:cxnLst/>
            <a:rect l="l" t="t" r="r" b="b"/>
            <a:pathLst>
              <a:path w="3665298" h="4624982">
                <a:moveTo>
                  <a:pt x="0" y="0"/>
                </a:moveTo>
                <a:lnTo>
                  <a:pt x="3665299" y="0"/>
                </a:lnTo>
                <a:lnTo>
                  <a:pt x="3665299" y="4624982"/>
                </a:lnTo>
                <a:lnTo>
                  <a:pt x="0" y="462498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6" name="TextBox 26"/>
          <p:cNvSpPr txBox="1"/>
          <p:nvPr/>
        </p:nvSpPr>
        <p:spPr>
          <a:xfrm>
            <a:off x="1559759" y="6124947"/>
            <a:ext cx="14379975" cy="679855"/>
          </a:xfrm>
          <a:prstGeom prst="rect">
            <a:avLst/>
          </a:prstGeom>
        </p:spPr>
        <p:txBody>
          <a:bodyPr lIns="0" tIns="0" rIns="0" bIns="0" rtlCol="0" anchor="t">
            <a:spAutoFit/>
          </a:bodyPr>
          <a:lstStyle/>
          <a:p>
            <a:pPr algn="ctr">
              <a:lnSpc>
                <a:spcPts val="5577"/>
              </a:lnSpc>
            </a:pPr>
            <a:r>
              <a:rPr lang="en-US" sz="3984">
                <a:solidFill>
                  <a:srgbClr val="97C160"/>
                </a:solidFill>
                <a:latin typeface="Oswald Bold"/>
              </a:rPr>
              <a:t>Відповідають на одне питання</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FEF"/>
        </a:solidFill>
        <a:effectLst/>
      </p:bgPr>
    </p:bg>
    <p:spTree>
      <p:nvGrpSpPr>
        <p:cNvPr id="1" name=""/>
        <p:cNvGrpSpPr/>
        <p:nvPr/>
      </p:nvGrpSpPr>
      <p:grpSpPr>
        <a:xfrm>
          <a:off x="0" y="0"/>
          <a:ext cx="0" cy="0"/>
          <a:chOff x="0" y="0"/>
          <a:chExt cx="0" cy="0"/>
        </a:xfrm>
      </p:grpSpPr>
      <p:sp>
        <p:nvSpPr>
          <p:cNvPr id="2" name="TextBox 2"/>
          <p:cNvSpPr txBox="1"/>
          <p:nvPr/>
        </p:nvSpPr>
        <p:spPr>
          <a:xfrm>
            <a:off x="265838" y="2351605"/>
            <a:ext cx="15814818" cy="3649345"/>
          </a:xfrm>
          <a:prstGeom prst="rect">
            <a:avLst/>
          </a:prstGeom>
        </p:spPr>
        <p:txBody>
          <a:bodyPr lIns="0" tIns="0" rIns="0" bIns="0" rtlCol="0" anchor="t">
            <a:spAutoFit/>
          </a:bodyPr>
          <a:lstStyle/>
          <a:p>
            <a:pPr marL="1122679" lvl="1" indent="-561340">
              <a:lnSpc>
                <a:spcPts val="7279"/>
              </a:lnSpc>
              <a:buFont typeface="Arial"/>
              <a:buChar char="•"/>
            </a:pPr>
            <a:r>
              <a:rPr lang="en-US" sz="5199">
                <a:solidFill>
                  <a:srgbClr val="755B60"/>
                </a:solidFill>
                <a:latin typeface="Oswald Bold"/>
              </a:rPr>
              <a:t>Сплять берізки, клени, осики.</a:t>
            </a:r>
          </a:p>
          <a:p>
            <a:pPr marL="1122679" lvl="1" indent="-561340">
              <a:lnSpc>
                <a:spcPts val="7279"/>
              </a:lnSpc>
              <a:buFont typeface="Arial"/>
              <a:buChar char="•"/>
            </a:pPr>
            <a:r>
              <a:rPr lang="en-US" sz="5199">
                <a:solidFill>
                  <a:srgbClr val="755B60"/>
                </a:solidFill>
                <a:latin typeface="Oswald Bold"/>
              </a:rPr>
              <a:t>Людина славна не словами, а ділами.</a:t>
            </a:r>
          </a:p>
          <a:p>
            <a:pPr marL="1122679" lvl="1" indent="-561340">
              <a:lnSpc>
                <a:spcPts val="7279"/>
              </a:lnSpc>
              <a:buFont typeface="Arial"/>
              <a:buChar char="•"/>
            </a:pPr>
            <a:r>
              <a:rPr lang="en-US" sz="5199">
                <a:solidFill>
                  <a:srgbClr val="755B60"/>
                </a:solidFill>
                <a:latin typeface="Oswald Bold"/>
              </a:rPr>
              <a:t>Барвінок цвів і зеленів.</a:t>
            </a:r>
          </a:p>
          <a:p>
            <a:pPr marL="1122679" lvl="1" indent="-561340">
              <a:lnSpc>
                <a:spcPts val="7279"/>
              </a:lnSpc>
              <a:buFont typeface="Arial"/>
              <a:buChar char="•"/>
            </a:pPr>
            <a:r>
              <a:rPr lang="en-US" sz="5199">
                <a:solidFill>
                  <a:srgbClr val="755B60"/>
                </a:solidFill>
                <a:latin typeface="Oswald Bold"/>
              </a:rPr>
              <a:t>Тягнуться до сонця і квіти, і трави.</a:t>
            </a:r>
          </a:p>
        </p:txBody>
      </p:sp>
      <p:sp>
        <p:nvSpPr>
          <p:cNvPr id="3" name="Freeform 3"/>
          <p:cNvSpPr/>
          <p:nvPr/>
        </p:nvSpPr>
        <p:spPr>
          <a:xfrm>
            <a:off x="9635373" y="6005680"/>
            <a:ext cx="4195694" cy="4281320"/>
          </a:xfrm>
          <a:custGeom>
            <a:avLst/>
            <a:gdLst/>
            <a:ahLst/>
            <a:cxnLst/>
            <a:rect l="l" t="t" r="r" b="b"/>
            <a:pathLst>
              <a:path w="4195694" h="4281320">
                <a:moveTo>
                  <a:pt x="0" y="0"/>
                </a:moveTo>
                <a:lnTo>
                  <a:pt x="4195694" y="0"/>
                </a:lnTo>
                <a:lnTo>
                  <a:pt x="4195694" y="4281320"/>
                </a:lnTo>
                <a:lnTo>
                  <a:pt x="0" y="428132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TextBox 4"/>
          <p:cNvSpPr txBox="1"/>
          <p:nvPr/>
        </p:nvSpPr>
        <p:spPr>
          <a:xfrm>
            <a:off x="1028700" y="547052"/>
            <a:ext cx="6579156" cy="877570"/>
          </a:xfrm>
          <a:prstGeom prst="rect">
            <a:avLst/>
          </a:prstGeom>
        </p:spPr>
        <p:txBody>
          <a:bodyPr lIns="0" tIns="0" rIns="0" bIns="0" rtlCol="0" anchor="t">
            <a:spAutoFit/>
          </a:bodyPr>
          <a:lstStyle/>
          <a:p>
            <a:pPr algn="ctr">
              <a:lnSpc>
                <a:spcPts val="7279"/>
              </a:lnSpc>
            </a:pPr>
            <a:r>
              <a:rPr lang="en-US" sz="5199">
                <a:solidFill>
                  <a:srgbClr val="97C160"/>
                </a:solidFill>
                <a:latin typeface="Oswald Bold"/>
              </a:rPr>
              <a:t>Знайдіть відповідність</a:t>
            </a:r>
          </a:p>
        </p:txBody>
      </p:sp>
      <p:sp>
        <p:nvSpPr>
          <p:cNvPr id="5" name="TextBox 5"/>
          <p:cNvSpPr txBox="1"/>
          <p:nvPr/>
        </p:nvSpPr>
        <p:spPr>
          <a:xfrm>
            <a:off x="14657472" y="4496995"/>
            <a:ext cx="15814818" cy="3649345"/>
          </a:xfrm>
          <a:prstGeom prst="rect">
            <a:avLst/>
          </a:prstGeom>
        </p:spPr>
        <p:txBody>
          <a:bodyPr lIns="0" tIns="0" rIns="0" bIns="0" rtlCol="0" anchor="t">
            <a:spAutoFit/>
          </a:bodyPr>
          <a:lstStyle/>
          <a:p>
            <a:pPr>
              <a:lnSpc>
                <a:spcPts val="7279"/>
              </a:lnSpc>
            </a:pPr>
            <a:r>
              <a:rPr lang="en-US" sz="5199">
                <a:solidFill>
                  <a:srgbClr val="755B60"/>
                </a:solidFill>
                <a:latin typeface="Oswald Bold"/>
              </a:rPr>
              <a:t>А. і О, і О</a:t>
            </a:r>
          </a:p>
          <a:p>
            <a:pPr>
              <a:lnSpc>
                <a:spcPts val="7279"/>
              </a:lnSpc>
            </a:pPr>
            <a:r>
              <a:rPr lang="en-US" sz="5199">
                <a:solidFill>
                  <a:srgbClr val="755B60"/>
                </a:solidFill>
                <a:latin typeface="Oswald Bold"/>
              </a:rPr>
              <a:t>Б. О, О, О</a:t>
            </a:r>
          </a:p>
          <a:p>
            <a:pPr>
              <a:lnSpc>
                <a:spcPts val="7279"/>
              </a:lnSpc>
            </a:pPr>
            <a:r>
              <a:rPr lang="en-US" sz="5199">
                <a:solidFill>
                  <a:srgbClr val="755B60"/>
                </a:solidFill>
                <a:latin typeface="Oswald Bold"/>
              </a:rPr>
              <a:t>В. О, а О</a:t>
            </a:r>
          </a:p>
          <a:p>
            <a:pPr>
              <a:lnSpc>
                <a:spcPts val="7279"/>
              </a:lnSpc>
            </a:pPr>
            <a:r>
              <a:rPr lang="en-US" sz="5199">
                <a:solidFill>
                  <a:srgbClr val="755B60"/>
                </a:solidFill>
                <a:latin typeface="Oswald Bold"/>
              </a:rPr>
              <a:t>Г. О і О</a:t>
            </a:r>
          </a:p>
        </p:txBody>
      </p:sp>
      <p:sp>
        <p:nvSpPr>
          <p:cNvPr id="6" name="Freeform 6"/>
          <p:cNvSpPr/>
          <p:nvPr/>
        </p:nvSpPr>
        <p:spPr>
          <a:xfrm>
            <a:off x="8173247" y="298055"/>
            <a:ext cx="1788523" cy="1884459"/>
          </a:xfrm>
          <a:custGeom>
            <a:avLst/>
            <a:gdLst/>
            <a:ahLst/>
            <a:cxnLst/>
            <a:rect l="l" t="t" r="r" b="b"/>
            <a:pathLst>
              <a:path w="1788523" h="1884459">
                <a:moveTo>
                  <a:pt x="0" y="0"/>
                </a:moveTo>
                <a:lnTo>
                  <a:pt x="1788522" y="0"/>
                </a:lnTo>
                <a:lnTo>
                  <a:pt x="1788522" y="1884458"/>
                </a:lnTo>
                <a:lnTo>
                  <a:pt x="0" y="188445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nvGrpSpPr>
          <p:cNvPr id="7" name="Group 7"/>
          <p:cNvGrpSpPr/>
          <p:nvPr/>
        </p:nvGrpSpPr>
        <p:grpSpPr>
          <a:xfrm>
            <a:off x="13916006" y="9257742"/>
            <a:ext cx="12808337" cy="2058515"/>
            <a:chOff x="0" y="0"/>
            <a:chExt cx="17077783" cy="2744687"/>
          </a:xfrm>
        </p:grpSpPr>
        <p:sp>
          <p:nvSpPr>
            <p:cNvPr id="8" name="TextBox 8"/>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9" name="AutoShape 9"/>
            <p:cNvSpPr/>
            <p:nvPr/>
          </p:nvSpPr>
          <p:spPr>
            <a:xfrm>
              <a:off x="0" y="0"/>
              <a:ext cx="209896" cy="2744687"/>
            </a:xfrm>
            <a:prstGeom prst="rect">
              <a:avLst/>
            </a:prstGeom>
            <a:solidFill>
              <a:srgbClr val="97C160"/>
            </a:solidFill>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9E6DF"/>
        </a:solidFill>
        <a:effectLst/>
      </p:bgPr>
    </p:bg>
    <p:spTree>
      <p:nvGrpSpPr>
        <p:cNvPr id="1" name=""/>
        <p:cNvGrpSpPr/>
        <p:nvPr/>
      </p:nvGrpSpPr>
      <p:grpSpPr>
        <a:xfrm>
          <a:off x="0" y="0"/>
          <a:ext cx="0" cy="0"/>
          <a:chOff x="0" y="0"/>
          <a:chExt cx="0" cy="0"/>
        </a:xfrm>
      </p:grpSpPr>
      <p:grpSp>
        <p:nvGrpSpPr>
          <p:cNvPr id="2" name="Group 2"/>
          <p:cNvGrpSpPr/>
          <p:nvPr/>
        </p:nvGrpSpPr>
        <p:grpSpPr>
          <a:xfrm>
            <a:off x="13916006" y="9257742"/>
            <a:ext cx="12808337" cy="2058515"/>
            <a:chOff x="0" y="0"/>
            <a:chExt cx="17077783" cy="2744687"/>
          </a:xfrm>
        </p:grpSpPr>
        <p:sp>
          <p:nvSpPr>
            <p:cNvPr id="3" name="TextBox 3"/>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4" name="AutoShape 4"/>
            <p:cNvSpPr/>
            <p:nvPr/>
          </p:nvSpPr>
          <p:spPr>
            <a:xfrm>
              <a:off x="0" y="0"/>
              <a:ext cx="209896" cy="2744687"/>
            </a:xfrm>
            <a:prstGeom prst="rect">
              <a:avLst/>
            </a:prstGeom>
            <a:solidFill>
              <a:srgbClr val="97C160"/>
            </a:solidFill>
          </p:spPr>
        </p:sp>
      </p:grpSp>
      <p:sp>
        <p:nvSpPr>
          <p:cNvPr id="6" name="Freeform 6"/>
          <p:cNvSpPr/>
          <p:nvPr/>
        </p:nvSpPr>
        <p:spPr>
          <a:xfrm>
            <a:off x="-213352" y="6051656"/>
            <a:ext cx="7496184" cy="4235344"/>
          </a:xfrm>
          <a:custGeom>
            <a:avLst/>
            <a:gdLst/>
            <a:ahLst/>
            <a:cxnLst/>
            <a:rect l="l" t="t" r="r" b="b"/>
            <a:pathLst>
              <a:path w="7496184" h="4235344">
                <a:moveTo>
                  <a:pt x="0" y="0"/>
                </a:moveTo>
                <a:lnTo>
                  <a:pt x="7496184" y="0"/>
                </a:lnTo>
                <a:lnTo>
                  <a:pt x="7496184" y="4235344"/>
                </a:lnTo>
                <a:lnTo>
                  <a:pt x="0" y="4235344"/>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7" name="TextBox 7"/>
          <p:cNvSpPr txBox="1"/>
          <p:nvPr/>
        </p:nvSpPr>
        <p:spPr>
          <a:xfrm>
            <a:off x="460070" y="257039"/>
            <a:ext cx="6963846" cy="1776744"/>
          </a:xfrm>
          <a:prstGeom prst="rect">
            <a:avLst/>
          </a:prstGeom>
        </p:spPr>
        <p:txBody>
          <a:bodyPr lIns="0" tIns="0" rIns="0" bIns="0" rtlCol="0" anchor="t">
            <a:spAutoFit/>
          </a:bodyPr>
          <a:lstStyle/>
          <a:p>
            <a:pPr algn="ctr">
              <a:lnSpc>
                <a:spcPts val="14419"/>
              </a:lnSpc>
              <a:spcBef>
                <a:spcPct val="0"/>
              </a:spcBef>
            </a:pPr>
            <a:r>
              <a:rPr lang="en-US" sz="10299" spc="2059">
                <a:solidFill>
                  <a:srgbClr val="97C160"/>
                </a:solidFill>
                <a:latin typeface="Oswald Bold"/>
              </a:rPr>
              <a:t>РУХАНКА</a:t>
            </a:r>
          </a:p>
        </p:txBody>
      </p:sp>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9800" y="2033783"/>
            <a:ext cx="5210902" cy="521090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FEF"/>
        </a:solidFill>
        <a:effectLst/>
      </p:bgPr>
    </p:bg>
    <p:spTree>
      <p:nvGrpSpPr>
        <p:cNvPr id="1" name=""/>
        <p:cNvGrpSpPr/>
        <p:nvPr/>
      </p:nvGrpSpPr>
      <p:grpSpPr>
        <a:xfrm>
          <a:off x="0" y="0"/>
          <a:ext cx="0" cy="0"/>
          <a:chOff x="0" y="0"/>
          <a:chExt cx="0" cy="0"/>
        </a:xfrm>
      </p:grpSpPr>
      <p:grpSp>
        <p:nvGrpSpPr>
          <p:cNvPr id="2" name="Group 2"/>
          <p:cNvGrpSpPr/>
          <p:nvPr/>
        </p:nvGrpSpPr>
        <p:grpSpPr>
          <a:xfrm>
            <a:off x="-976548" y="2244337"/>
            <a:ext cx="20241097" cy="4728568"/>
            <a:chOff x="0" y="0"/>
            <a:chExt cx="26988129" cy="6304758"/>
          </a:xfrm>
        </p:grpSpPr>
        <p:sp>
          <p:nvSpPr>
            <p:cNvPr id="3" name="TextBox 3"/>
            <p:cNvSpPr txBox="1"/>
            <p:nvPr/>
          </p:nvSpPr>
          <p:spPr>
            <a:xfrm>
              <a:off x="0" y="142875"/>
              <a:ext cx="26988129" cy="5138107"/>
            </a:xfrm>
            <a:prstGeom prst="rect">
              <a:avLst/>
            </a:prstGeom>
          </p:spPr>
          <p:txBody>
            <a:bodyPr lIns="0" tIns="0" rIns="0" bIns="0" rtlCol="0" anchor="t">
              <a:spAutoFit/>
            </a:bodyPr>
            <a:lstStyle/>
            <a:p>
              <a:pPr algn="ctr">
                <a:lnSpc>
                  <a:spcPts val="7434"/>
                </a:lnSpc>
              </a:pPr>
              <a:r>
                <a:rPr lang="en-US" sz="7434" spc="111">
                  <a:solidFill>
                    <a:srgbClr val="97C160"/>
                  </a:solidFill>
                  <a:latin typeface="Oswald Bold"/>
                </a:rPr>
                <a:t>Що таке звертання, вставні слова? </a:t>
              </a:r>
            </a:p>
            <a:p>
              <a:pPr algn="ctr">
                <a:lnSpc>
                  <a:spcPts val="7434"/>
                </a:lnSpc>
              </a:pPr>
              <a:r>
                <a:rPr lang="en-US" sz="7434" spc="111">
                  <a:solidFill>
                    <a:srgbClr val="97C160"/>
                  </a:solidFill>
                  <a:latin typeface="Oswald Bold"/>
                </a:rPr>
                <a:t>Якими розділовими знаками їх слід відокремлювати?</a:t>
              </a:r>
            </a:p>
            <a:p>
              <a:pPr algn="ctr">
                <a:lnSpc>
                  <a:spcPts val="7434"/>
                </a:lnSpc>
              </a:pPr>
              <a:endParaRPr lang="en-US" sz="7434" spc="111">
                <a:solidFill>
                  <a:srgbClr val="97C160"/>
                </a:solidFill>
                <a:latin typeface="Oswald Bold"/>
              </a:endParaRPr>
            </a:p>
          </p:txBody>
        </p:sp>
        <p:sp>
          <p:nvSpPr>
            <p:cNvPr id="4" name="TextBox 4"/>
            <p:cNvSpPr txBox="1"/>
            <p:nvPr/>
          </p:nvSpPr>
          <p:spPr>
            <a:xfrm>
              <a:off x="2278998" y="5601362"/>
              <a:ext cx="22430133" cy="703396"/>
            </a:xfrm>
            <a:prstGeom prst="rect">
              <a:avLst/>
            </a:prstGeom>
          </p:spPr>
          <p:txBody>
            <a:bodyPr lIns="0" tIns="0" rIns="0" bIns="0" rtlCol="0" anchor="t">
              <a:spAutoFit/>
            </a:bodyPr>
            <a:lstStyle/>
            <a:p>
              <a:pPr algn="ctr">
                <a:lnSpc>
                  <a:spcPts val="4353"/>
                </a:lnSpc>
              </a:pPr>
              <a:endParaRPr/>
            </a:p>
          </p:txBody>
        </p:sp>
      </p:grpSp>
      <p:grpSp>
        <p:nvGrpSpPr>
          <p:cNvPr id="5" name="Group 5"/>
          <p:cNvGrpSpPr/>
          <p:nvPr/>
        </p:nvGrpSpPr>
        <p:grpSpPr>
          <a:xfrm>
            <a:off x="13916006" y="9257742"/>
            <a:ext cx="12808337" cy="2058515"/>
            <a:chOff x="0" y="0"/>
            <a:chExt cx="17077783" cy="2744687"/>
          </a:xfrm>
        </p:grpSpPr>
        <p:sp>
          <p:nvSpPr>
            <p:cNvPr id="6" name="TextBox 6"/>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7" name="AutoShape 7"/>
            <p:cNvSpPr/>
            <p:nvPr/>
          </p:nvSpPr>
          <p:spPr>
            <a:xfrm>
              <a:off x="0" y="0"/>
              <a:ext cx="209896" cy="2744687"/>
            </a:xfrm>
            <a:prstGeom prst="rect">
              <a:avLst/>
            </a:prstGeom>
            <a:solidFill>
              <a:srgbClr val="97C160"/>
            </a:solidFill>
          </p:spPr>
        </p:sp>
      </p:grpSp>
      <p:sp>
        <p:nvSpPr>
          <p:cNvPr id="8" name="Freeform 8"/>
          <p:cNvSpPr/>
          <p:nvPr/>
        </p:nvSpPr>
        <p:spPr>
          <a:xfrm>
            <a:off x="12824013" y="6279454"/>
            <a:ext cx="4887759" cy="1386901"/>
          </a:xfrm>
          <a:custGeom>
            <a:avLst/>
            <a:gdLst/>
            <a:ahLst/>
            <a:cxnLst/>
            <a:rect l="l" t="t" r="r" b="b"/>
            <a:pathLst>
              <a:path w="4887759" h="1386901">
                <a:moveTo>
                  <a:pt x="0" y="0"/>
                </a:moveTo>
                <a:lnTo>
                  <a:pt x="4887759" y="0"/>
                </a:lnTo>
                <a:lnTo>
                  <a:pt x="4887759" y="1386902"/>
                </a:lnTo>
                <a:lnTo>
                  <a:pt x="0" y="138690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662763" y="5442733"/>
            <a:ext cx="6130888" cy="4989010"/>
          </a:xfrm>
          <a:custGeom>
            <a:avLst/>
            <a:gdLst/>
            <a:ahLst/>
            <a:cxnLst/>
            <a:rect l="l" t="t" r="r" b="b"/>
            <a:pathLst>
              <a:path w="6130888" h="4989010">
                <a:moveTo>
                  <a:pt x="0" y="0"/>
                </a:moveTo>
                <a:lnTo>
                  <a:pt x="6130888" y="0"/>
                </a:lnTo>
                <a:lnTo>
                  <a:pt x="6130888" y="4989010"/>
                </a:lnTo>
                <a:lnTo>
                  <a:pt x="0" y="498901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9E6DF"/>
        </a:solidFill>
        <a:effectLst/>
      </p:bgPr>
    </p:bg>
    <p:spTree>
      <p:nvGrpSpPr>
        <p:cNvPr id="1" name=""/>
        <p:cNvGrpSpPr/>
        <p:nvPr/>
      </p:nvGrpSpPr>
      <p:grpSpPr>
        <a:xfrm>
          <a:off x="0" y="0"/>
          <a:ext cx="0" cy="0"/>
          <a:chOff x="0" y="0"/>
          <a:chExt cx="0" cy="0"/>
        </a:xfrm>
      </p:grpSpPr>
      <p:sp>
        <p:nvSpPr>
          <p:cNvPr id="2" name="Freeform 2"/>
          <p:cNvSpPr/>
          <p:nvPr/>
        </p:nvSpPr>
        <p:spPr>
          <a:xfrm>
            <a:off x="508577" y="1028700"/>
            <a:ext cx="17179092" cy="8127559"/>
          </a:xfrm>
          <a:custGeom>
            <a:avLst/>
            <a:gdLst/>
            <a:ahLst/>
            <a:cxnLst/>
            <a:rect l="l" t="t" r="r" b="b"/>
            <a:pathLst>
              <a:path w="17179092" h="8127559">
                <a:moveTo>
                  <a:pt x="0" y="0"/>
                </a:moveTo>
                <a:lnTo>
                  <a:pt x="17179092" y="0"/>
                </a:lnTo>
                <a:lnTo>
                  <a:pt x="17179092" y="8127559"/>
                </a:lnTo>
                <a:lnTo>
                  <a:pt x="0" y="8127559"/>
                </a:lnTo>
                <a:lnTo>
                  <a:pt x="0" y="0"/>
                </a:lnTo>
                <a:close/>
              </a:path>
            </a:pathLst>
          </a:custGeom>
          <a:blipFill>
            <a:blip r:embed="rId2"/>
            <a:stretch>
              <a:fillRect/>
            </a:stretch>
          </a:blipFill>
        </p:spPr>
      </p:sp>
      <p:grpSp>
        <p:nvGrpSpPr>
          <p:cNvPr id="3" name="Group 3"/>
          <p:cNvGrpSpPr/>
          <p:nvPr/>
        </p:nvGrpSpPr>
        <p:grpSpPr>
          <a:xfrm>
            <a:off x="13916006" y="9257742"/>
            <a:ext cx="12808337" cy="2058515"/>
            <a:chOff x="0" y="0"/>
            <a:chExt cx="17077783" cy="2744687"/>
          </a:xfrm>
        </p:grpSpPr>
        <p:sp>
          <p:nvSpPr>
            <p:cNvPr id="4" name="TextBox 4"/>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5" name="AutoShape 5"/>
            <p:cNvSpPr/>
            <p:nvPr/>
          </p:nvSpPr>
          <p:spPr>
            <a:xfrm>
              <a:off x="0" y="0"/>
              <a:ext cx="209896" cy="2744687"/>
            </a:xfrm>
            <a:prstGeom prst="rect">
              <a:avLst/>
            </a:prstGeom>
            <a:solidFill>
              <a:srgbClr val="97C160"/>
            </a:solidFill>
          </p:spPr>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9E6DF"/>
        </a:solidFill>
        <a:effectLst/>
      </p:bgPr>
    </p:bg>
    <p:spTree>
      <p:nvGrpSpPr>
        <p:cNvPr id="1" name=""/>
        <p:cNvGrpSpPr/>
        <p:nvPr/>
      </p:nvGrpSpPr>
      <p:grpSpPr>
        <a:xfrm>
          <a:off x="0" y="0"/>
          <a:ext cx="0" cy="0"/>
          <a:chOff x="0" y="0"/>
          <a:chExt cx="0" cy="0"/>
        </a:xfrm>
      </p:grpSpPr>
      <p:grpSp>
        <p:nvGrpSpPr>
          <p:cNvPr id="2" name="Group 2"/>
          <p:cNvGrpSpPr/>
          <p:nvPr/>
        </p:nvGrpSpPr>
        <p:grpSpPr>
          <a:xfrm>
            <a:off x="13916006" y="9257742"/>
            <a:ext cx="12808337" cy="2058515"/>
            <a:chOff x="0" y="0"/>
            <a:chExt cx="17077783" cy="2744687"/>
          </a:xfrm>
        </p:grpSpPr>
        <p:sp>
          <p:nvSpPr>
            <p:cNvPr id="3" name="TextBox 3"/>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4" name="AutoShape 4"/>
            <p:cNvSpPr/>
            <p:nvPr/>
          </p:nvSpPr>
          <p:spPr>
            <a:xfrm>
              <a:off x="0" y="0"/>
              <a:ext cx="209896" cy="2744687"/>
            </a:xfrm>
            <a:prstGeom prst="rect">
              <a:avLst/>
            </a:prstGeom>
            <a:solidFill>
              <a:srgbClr val="97C160"/>
            </a:solidFill>
          </p:spPr>
        </p:sp>
      </p:grpSp>
      <p:grpSp>
        <p:nvGrpSpPr>
          <p:cNvPr id="5" name="Group 5"/>
          <p:cNvGrpSpPr/>
          <p:nvPr/>
        </p:nvGrpSpPr>
        <p:grpSpPr>
          <a:xfrm rot="3057284">
            <a:off x="5023208" y="1828911"/>
            <a:ext cx="1887023" cy="2975351"/>
            <a:chOff x="0" y="0"/>
            <a:chExt cx="515493" cy="812800"/>
          </a:xfrm>
        </p:grpSpPr>
        <p:sp>
          <p:nvSpPr>
            <p:cNvPr id="6" name="Freeform 6"/>
            <p:cNvSpPr/>
            <p:nvPr/>
          </p:nvSpPr>
          <p:spPr>
            <a:xfrm>
              <a:off x="0" y="0"/>
              <a:ext cx="515493" cy="812800"/>
            </a:xfrm>
            <a:custGeom>
              <a:avLst/>
              <a:gdLst/>
              <a:ahLst/>
              <a:cxnLst/>
              <a:rect l="l" t="t" r="r" b="b"/>
              <a:pathLst>
                <a:path w="515493" h="812800">
                  <a:moveTo>
                    <a:pt x="257747" y="812800"/>
                  </a:moveTo>
                  <a:lnTo>
                    <a:pt x="0" y="406400"/>
                  </a:lnTo>
                  <a:lnTo>
                    <a:pt x="203200" y="406400"/>
                  </a:lnTo>
                  <a:lnTo>
                    <a:pt x="203200" y="0"/>
                  </a:lnTo>
                  <a:lnTo>
                    <a:pt x="312293" y="0"/>
                  </a:lnTo>
                  <a:lnTo>
                    <a:pt x="312293" y="406400"/>
                  </a:lnTo>
                  <a:lnTo>
                    <a:pt x="515493" y="406400"/>
                  </a:lnTo>
                  <a:lnTo>
                    <a:pt x="257747" y="812800"/>
                  </a:lnTo>
                  <a:close/>
                </a:path>
              </a:pathLst>
            </a:custGeom>
            <a:solidFill>
              <a:srgbClr val="755B60"/>
            </a:solidFill>
          </p:spPr>
        </p:sp>
        <p:sp>
          <p:nvSpPr>
            <p:cNvPr id="7" name="TextBox 7"/>
            <p:cNvSpPr txBox="1"/>
            <p:nvPr/>
          </p:nvSpPr>
          <p:spPr>
            <a:xfrm>
              <a:off x="203200" y="-47625"/>
              <a:ext cx="406400" cy="758825"/>
            </a:xfrm>
            <a:prstGeom prst="rect">
              <a:avLst/>
            </a:prstGeom>
          </p:spPr>
          <p:txBody>
            <a:bodyPr lIns="50800" tIns="50800" rIns="50800" bIns="50800" rtlCol="0" anchor="ctr"/>
            <a:lstStyle/>
            <a:p>
              <a:pPr algn="ctr">
                <a:lnSpc>
                  <a:spcPts val="2817"/>
                </a:lnSpc>
              </a:pPr>
              <a:endParaRPr/>
            </a:p>
          </p:txBody>
        </p:sp>
      </p:grpSp>
      <p:sp>
        <p:nvSpPr>
          <p:cNvPr id="8" name="TextBox 8"/>
          <p:cNvSpPr txBox="1"/>
          <p:nvPr/>
        </p:nvSpPr>
        <p:spPr>
          <a:xfrm>
            <a:off x="5055334" y="-160023"/>
            <a:ext cx="8177332" cy="2139321"/>
          </a:xfrm>
          <a:prstGeom prst="rect">
            <a:avLst/>
          </a:prstGeom>
        </p:spPr>
        <p:txBody>
          <a:bodyPr lIns="0" tIns="0" rIns="0" bIns="0" rtlCol="0" anchor="t">
            <a:spAutoFit/>
          </a:bodyPr>
          <a:lstStyle/>
          <a:p>
            <a:pPr algn="ctr">
              <a:lnSpc>
                <a:spcPts val="17534"/>
              </a:lnSpc>
            </a:pPr>
            <a:r>
              <a:rPr lang="en-US" sz="12524">
                <a:solidFill>
                  <a:srgbClr val="97C160"/>
                </a:solidFill>
                <a:latin typeface="Oswald Bold"/>
              </a:rPr>
              <a:t>Займенники</a:t>
            </a:r>
          </a:p>
        </p:txBody>
      </p:sp>
      <p:sp>
        <p:nvSpPr>
          <p:cNvPr id="9" name="TextBox 9"/>
          <p:cNvSpPr txBox="1"/>
          <p:nvPr/>
        </p:nvSpPr>
        <p:spPr>
          <a:xfrm>
            <a:off x="2967472" y="3300376"/>
            <a:ext cx="1515904" cy="2139321"/>
          </a:xfrm>
          <a:prstGeom prst="rect">
            <a:avLst/>
          </a:prstGeom>
        </p:spPr>
        <p:txBody>
          <a:bodyPr lIns="0" tIns="0" rIns="0" bIns="0" rtlCol="0" anchor="t">
            <a:spAutoFit/>
          </a:bodyPr>
          <a:lstStyle/>
          <a:p>
            <a:pPr algn="ctr">
              <a:lnSpc>
                <a:spcPts val="17534"/>
              </a:lnSpc>
            </a:pPr>
            <a:r>
              <a:rPr lang="en-US" sz="12524">
                <a:solidFill>
                  <a:srgbClr val="97C160"/>
                </a:solidFill>
                <a:latin typeface="Oswald Bold"/>
              </a:rPr>
              <a:t>Ти</a:t>
            </a:r>
          </a:p>
        </p:txBody>
      </p:sp>
      <p:sp>
        <p:nvSpPr>
          <p:cNvPr id="10" name="TextBox 10"/>
          <p:cNvSpPr txBox="1"/>
          <p:nvPr/>
        </p:nvSpPr>
        <p:spPr>
          <a:xfrm>
            <a:off x="13681193" y="3546020"/>
            <a:ext cx="1743313" cy="2139321"/>
          </a:xfrm>
          <a:prstGeom prst="rect">
            <a:avLst/>
          </a:prstGeom>
        </p:spPr>
        <p:txBody>
          <a:bodyPr lIns="0" tIns="0" rIns="0" bIns="0" rtlCol="0" anchor="t">
            <a:spAutoFit/>
          </a:bodyPr>
          <a:lstStyle/>
          <a:p>
            <a:pPr algn="ctr">
              <a:lnSpc>
                <a:spcPts val="17534"/>
              </a:lnSpc>
            </a:pPr>
            <a:r>
              <a:rPr lang="en-US" sz="12524">
                <a:solidFill>
                  <a:srgbClr val="97C160"/>
                </a:solidFill>
                <a:latin typeface="Oswald Bold"/>
              </a:rPr>
              <a:t>Ви</a:t>
            </a:r>
          </a:p>
        </p:txBody>
      </p:sp>
      <p:sp>
        <p:nvSpPr>
          <p:cNvPr id="11" name="TextBox 11"/>
          <p:cNvSpPr txBox="1"/>
          <p:nvPr/>
        </p:nvSpPr>
        <p:spPr>
          <a:xfrm>
            <a:off x="3725424" y="7366232"/>
            <a:ext cx="10827425" cy="1718420"/>
          </a:xfrm>
          <a:prstGeom prst="rect">
            <a:avLst/>
          </a:prstGeom>
        </p:spPr>
        <p:txBody>
          <a:bodyPr lIns="0" tIns="0" rIns="0" bIns="0" rtlCol="0" anchor="t">
            <a:spAutoFit/>
          </a:bodyPr>
          <a:lstStyle/>
          <a:p>
            <a:pPr algn="ctr">
              <a:lnSpc>
                <a:spcPts val="13958"/>
              </a:lnSpc>
            </a:pPr>
            <a:r>
              <a:rPr lang="en-US" sz="9970" u="sng">
                <a:solidFill>
                  <a:srgbClr val="EE0302"/>
                </a:solidFill>
                <a:latin typeface="Oswald Bold"/>
              </a:rPr>
              <a:t>НЕ Є ЗВЕРТАННЯМ!!!</a:t>
            </a:r>
          </a:p>
        </p:txBody>
      </p:sp>
      <p:grpSp>
        <p:nvGrpSpPr>
          <p:cNvPr id="12" name="Group 12"/>
          <p:cNvGrpSpPr/>
          <p:nvPr/>
        </p:nvGrpSpPr>
        <p:grpSpPr>
          <a:xfrm rot="-2627890">
            <a:off x="11261834" y="1828911"/>
            <a:ext cx="1887023" cy="2975351"/>
            <a:chOff x="0" y="0"/>
            <a:chExt cx="515493" cy="812800"/>
          </a:xfrm>
        </p:grpSpPr>
        <p:sp>
          <p:nvSpPr>
            <p:cNvPr id="13" name="Freeform 13"/>
            <p:cNvSpPr/>
            <p:nvPr/>
          </p:nvSpPr>
          <p:spPr>
            <a:xfrm>
              <a:off x="0" y="0"/>
              <a:ext cx="515493" cy="812800"/>
            </a:xfrm>
            <a:custGeom>
              <a:avLst/>
              <a:gdLst/>
              <a:ahLst/>
              <a:cxnLst/>
              <a:rect l="l" t="t" r="r" b="b"/>
              <a:pathLst>
                <a:path w="515493" h="812800">
                  <a:moveTo>
                    <a:pt x="257747" y="812800"/>
                  </a:moveTo>
                  <a:lnTo>
                    <a:pt x="0" y="406400"/>
                  </a:lnTo>
                  <a:lnTo>
                    <a:pt x="203200" y="406400"/>
                  </a:lnTo>
                  <a:lnTo>
                    <a:pt x="203200" y="0"/>
                  </a:lnTo>
                  <a:lnTo>
                    <a:pt x="312293" y="0"/>
                  </a:lnTo>
                  <a:lnTo>
                    <a:pt x="312293" y="406400"/>
                  </a:lnTo>
                  <a:lnTo>
                    <a:pt x="515493" y="406400"/>
                  </a:lnTo>
                  <a:lnTo>
                    <a:pt x="257747" y="812800"/>
                  </a:lnTo>
                  <a:close/>
                </a:path>
              </a:pathLst>
            </a:custGeom>
            <a:solidFill>
              <a:srgbClr val="755B60"/>
            </a:solidFill>
          </p:spPr>
        </p:sp>
        <p:sp>
          <p:nvSpPr>
            <p:cNvPr id="14" name="TextBox 14"/>
            <p:cNvSpPr txBox="1"/>
            <p:nvPr/>
          </p:nvSpPr>
          <p:spPr>
            <a:xfrm>
              <a:off x="203200" y="-47625"/>
              <a:ext cx="406400" cy="758825"/>
            </a:xfrm>
            <a:prstGeom prst="rect">
              <a:avLst/>
            </a:prstGeom>
          </p:spPr>
          <p:txBody>
            <a:bodyPr lIns="50800" tIns="50800" rIns="50800" bIns="50800" rtlCol="0" anchor="ctr"/>
            <a:lstStyle/>
            <a:p>
              <a:pPr algn="ctr">
                <a:lnSpc>
                  <a:spcPts val="2817"/>
                </a:lnSpc>
              </a:pPr>
              <a:endParaRPr/>
            </a:p>
          </p:txBody>
        </p:sp>
      </p:grpSp>
      <p:grpSp>
        <p:nvGrpSpPr>
          <p:cNvPr id="15" name="Group 15"/>
          <p:cNvGrpSpPr/>
          <p:nvPr/>
        </p:nvGrpSpPr>
        <p:grpSpPr>
          <a:xfrm rot="-2627890">
            <a:off x="4312602" y="5331740"/>
            <a:ext cx="1485465" cy="2342196"/>
            <a:chOff x="0" y="0"/>
            <a:chExt cx="515493" cy="812800"/>
          </a:xfrm>
        </p:grpSpPr>
        <p:sp>
          <p:nvSpPr>
            <p:cNvPr id="16" name="Freeform 16"/>
            <p:cNvSpPr/>
            <p:nvPr/>
          </p:nvSpPr>
          <p:spPr>
            <a:xfrm>
              <a:off x="0" y="0"/>
              <a:ext cx="515493" cy="812800"/>
            </a:xfrm>
            <a:custGeom>
              <a:avLst/>
              <a:gdLst/>
              <a:ahLst/>
              <a:cxnLst/>
              <a:rect l="l" t="t" r="r" b="b"/>
              <a:pathLst>
                <a:path w="515493" h="812800">
                  <a:moveTo>
                    <a:pt x="257747" y="812800"/>
                  </a:moveTo>
                  <a:lnTo>
                    <a:pt x="0" y="406400"/>
                  </a:lnTo>
                  <a:lnTo>
                    <a:pt x="203200" y="406400"/>
                  </a:lnTo>
                  <a:lnTo>
                    <a:pt x="203200" y="0"/>
                  </a:lnTo>
                  <a:lnTo>
                    <a:pt x="312293" y="0"/>
                  </a:lnTo>
                  <a:lnTo>
                    <a:pt x="312293" y="406400"/>
                  </a:lnTo>
                  <a:lnTo>
                    <a:pt x="515493" y="406400"/>
                  </a:lnTo>
                  <a:lnTo>
                    <a:pt x="257747" y="812800"/>
                  </a:lnTo>
                  <a:close/>
                </a:path>
              </a:pathLst>
            </a:custGeom>
            <a:solidFill>
              <a:srgbClr val="755B60"/>
            </a:solidFill>
          </p:spPr>
        </p:sp>
        <p:sp>
          <p:nvSpPr>
            <p:cNvPr id="17" name="TextBox 17"/>
            <p:cNvSpPr txBox="1"/>
            <p:nvPr/>
          </p:nvSpPr>
          <p:spPr>
            <a:xfrm>
              <a:off x="203200" y="-47625"/>
              <a:ext cx="406400" cy="758825"/>
            </a:xfrm>
            <a:prstGeom prst="rect">
              <a:avLst/>
            </a:prstGeom>
          </p:spPr>
          <p:txBody>
            <a:bodyPr lIns="50800" tIns="50800" rIns="50800" bIns="50800" rtlCol="0" anchor="ctr"/>
            <a:lstStyle/>
            <a:p>
              <a:pPr algn="ctr">
                <a:lnSpc>
                  <a:spcPts val="2817"/>
                </a:lnSpc>
              </a:pPr>
              <a:endParaRPr/>
            </a:p>
          </p:txBody>
        </p:sp>
      </p:grpSp>
      <p:grpSp>
        <p:nvGrpSpPr>
          <p:cNvPr id="18" name="Group 18"/>
          <p:cNvGrpSpPr/>
          <p:nvPr/>
        </p:nvGrpSpPr>
        <p:grpSpPr>
          <a:xfrm rot="2700000">
            <a:off x="12037020" y="5337795"/>
            <a:ext cx="1485465" cy="2342196"/>
            <a:chOff x="0" y="0"/>
            <a:chExt cx="515493" cy="812800"/>
          </a:xfrm>
        </p:grpSpPr>
        <p:sp>
          <p:nvSpPr>
            <p:cNvPr id="19" name="Freeform 19"/>
            <p:cNvSpPr/>
            <p:nvPr/>
          </p:nvSpPr>
          <p:spPr>
            <a:xfrm>
              <a:off x="0" y="0"/>
              <a:ext cx="515493" cy="812800"/>
            </a:xfrm>
            <a:custGeom>
              <a:avLst/>
              <a:gdLst/>
              <a:ahLst/>
              <a:cxnLst/>
              <a:rect l="l" t="t" r="r" b="b"/>
              <a:pathLst>
                <a:path w="515493" h="812800">
                  <a:moveTo>
                    <a:pt x="257747" y="812800"/>
                  </a:moveTo>
                  <a:lnTo>
                    <a:pt x="0" y="406400"/>
                  </a:lnTo>
                  <a:lnTo>
                    <a:pt x="203200" y="406400"/>
                  </a:lnTo>
                  <a:lnTo>
                    <a:pt x="203200" y="0"/>
                  </a:lnTo>
                  <a:lnTo>
                    <a:pt x="312293" y="0"/>
                  </a:lnTo>
                  <a:lnTo>
                    <a:pt x="312293" y="406400"/>
                  </a:lnTo>
                  <a:lnTo>
                    <a:pt x="515493" y="406400"/>
                  </a:lnTo>
                  <a:lnTo>
                    <a:pt x="257747" y="812800"/>
                  </a:lnTo>
                  <a:close/>
                </a:path>
              </a:pathLst>
            </a:custGeom>
            <a:solidFill>
              <a:srgbClr val="755B60"/>
            </a:solidFill>
          </p:spPr>
        </p:sp>
        <p:sp>
          <p:nvSpPr>
            <p:cNvPr id="20" name="TextBox 20"/>
            <p:cNvSpPr txBox="1"/>
            <p:nvPr/>
          </p:nvSpPr>
          <p:spPr>
            <a:xfrm>
              <a:off x="203200" y="-47625"/>
              <a:ext cx="406400" cy="758825"/>
            </a:xfrm>
            <a:prstGeom prst="rect">
              <a:avLst/>
            </a:prstGeom>
          </p:spPr>
          <p:txBody>
            <a:bodyPr lIns="50800" tIns="50800" rIns="50800" bIns="50800" rtlCol="0" anchor="ctr"/>
            <a:lstStyle/>
            <a:p>
              <a:pPr algn="ctr">
                <a:lnSpc>
                  <a:spcPts val="2817"/>
                </a:lnSpc>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3508" b="-13508"/>
            </a:stretch>
          </a:blipFill>
        </p:spPr>
      </p:sp>
      <p:sp>
        <p:nvSpPr>
          <p:cNvPr id="3" name="Freeform 3"/>
          <p:cNvSpPr/>
          <p:nvPr/>
        </p:nvSpPr>
        <p:spPr>
          <a:xfrm>
            <a:off x="2314055" y="1028700"/>
            <a:ext cx="2913183" cy="2913183"/>
          </a:xfrm>
          <a:custGeom>
            <a:avLst/>
            <a:gdLst/>
            <a:ahLst/>
            <a:cxnLst/>
            <a:rect l="l" t="t" r="r" b="b"/>
            <a:pathLst>
              <a:path w="2913183" h="2913183">
                <a:moveTo>
                  <a:pt x="0" y="0"/>
                </a:moveTo>
                <a:lnTo>
                  <a:pt x="2913184" y="0"/>
                </a:lnTo>
                <a:lnTo>
                  <a:pt x="2913184" y="2913183"/>
                </a:lnTo>
                <a:lnTo>
                  <a:pt x="0" y="2913183"/>
                </a:lnTo>
                <a:lnTo>
                  <a:pt x="0" y="0"/>
                </a:lnTo>
                <a:close/>
              </a:path>
            </a:pathLst>
          </a:custGeom>
          <a:blipFill>
            <a:blip r:embed="rId3"/>
            <a:stretch>
              <a:fillRect/>
            </a:stretch>
          </a:blipFill>
        </p:spPr>
      </p:sp>
      <p:sp>
        <p:nvSpPr>
          <p:cNvPr id="4" name="Freeform 4"/>
          <p:cNvSpPr/>
          <p:nvPr/>
        </p:nvSpPr>
        <p:spPr>
          <a:xfrm>
            <a:off x="7608904" y="1028700"/>
            <a:ext cx="2984984" cy="2984984"/>
          </a:xfrm>
          <a:custGeom>
            <a:avLst/>
            <a:gdLst/>
            <a:ahLst/>
            <a:cxnLst/>
            <a:rect l="l" t="t" r="r" b="b"/>
            <a:pathLst>
              <a:path w="2984984" h="2984984">
                <a:moveTo>
                  <a:pt x="0" y="0"/>
                </a:moveTo>
                <a:lnTo>
                  <a:pt x="2984984" y="0"/>
                </a:lnTo>
                <a:lnTo>
                  <a:pt x="2984984" y="2984984"/>
                </a:lnTo>
                <a:lnTo>
                  <a:pt x="0" y="2984984"/>
                </a:lnTo>
                <a:lnTo>
                  <a:pt x="0" y="0"/>
                </a:lnTo>
                <a:close/>
              </a:path>
            </a:pathLst>
          </a:custGeom>
          <a:blipFill>
            <a:blip r:embed="rId4"/>
            <a:stretch>
              <a:fillRect/>
            </a:stretch>
          </a:blipFill>
        </p:spPr>
      </p:sp>
      <p:sp>
        <p:nvSpPr>
          <p:cNvPr id="5" name="Freeform 5"/>
          <p:cNvSpPr/>
          <p:nvPr/>
        </p:nvSpPr>
        <p:spPr>
          <a:xfrm>
            <a:off x="13111459" y="1028700"/>
            <a:ext cx="3079923" cy="3079923"/>
          </a:xfrm>
          <a:custGeom>
            <a:avLst/>
            <a:gdLst/>
            <a:ahLst/>
            <a:cxnLst/>
            <a:rect l="l" t="t" r="r" b="b"/>
            <a:pathLst>
              <a:path w="3079923" h="3079923">
                <a:moveTo>
                  <a:pt x="0" y="0"/>
                </a:moveTo>
                <a:lnTo>
                  <a:pt x="3079923" y="0"/>
                </a:lnTo>
                <a:lnTo>
                  <a:pt x="3079923" y="3079923"/>
                </a:lnTo>
                <a:lnTo>
                  <a:pt x="0" y="3079923"/>
                </a:lnTo>
                <a:lnTo>
                  <a:pt x="0" y="0"/>
                </a:lnTo>
                <a:close/>
              </a:path>
            </a:pathLst>
          </a:custGeom>
          <a:blipFill>
            <a:blip r:embed="rId5"/>
            <a:stretch>
              <a:fillRect/>
            </a:stretch>
          </a:blipFill>
        </p:spPr>
      </p:sp>
      <p:sp>
        <p:nvSpPr>
          <p:cNvPr id="6" name="Freeform 6"/>
          <p:cNvSpPr/>
          <p:nvPr/>
        </p:nvSpPr>
        <p:spPr>
          <a:xfrm>
            <a:off x="2127786" y="5143500"/>
            <a:ext cx="2913183" cy="2913183"/>
          </a:xfrm>
          <a:custGeom>
            <a:avLst/>
            <a:gdLst/>
            <a:ahLst/>
            <a:cxnLst/>
            <a:rect l="l" t="t" r="r" b="b"/>
            <a:pathLst>
              <a:path w="2913183" h="2913183">
                <a:moveTo>
                  <a:pt x="0" y="0"/>
                </a:moveTo>
                <a:lnTo>
                  <a:pt x="2913183" y="0"/>
                </a:lnTo>
                <a:lnTo>
                  <a:pt x="2913183" y="2913183"/>
                </a:lnTo>
                <a:lnTo>
                  <a:pt x="0" y="2913183"/>
                </a:lnTo>
                <a:lnTo>
                  <a:pt x="0" y="0"/>
                </a:lnTo>
                <a:close/>
              </a:path>
            </a:pathLst>
          </a:custGeom>
          <a:blipFill>
            <a:blip r:embed="rId6"/>
            <a:stretch>
              <a:fillRect/>
            </a:stretch>
          </a:blipFill>
        </p:spPr>
      </p:sp>
      <p:sp>
        <p:nvSpPr>
          <p:cNvPr id="7" name="Freeform 7"/>
          <p:cNvSpPr/>
          <p:nvPr/>
        </p:nvSpPr>
        <p:spPr>
          <a:xfrm>
            <a:off x="13111459" y="5143500"/>
            <a:ext cx="3079923" cy="3079923"/>
          </a:xfrm>
          <a:custGeom>
            <a:avLst/>
            <a:gdLst/>
            <a:ahLst/>
            <a:cxnLst/>
            <a:rect l="l" t="t" r="r" b="b"/>
            <a:pathLst>
              <a:path w="3079923" h="3079923">
                <a:moveTo>
                  <a:pt x="0" y="0"/>
                </a:moveTo>
                <a:lnTo>
                  <a:pt x="3079923" y="0"/>
                </a:lnTo>
                <a:lnTo>
                  <a:pt x="3079923" y="3079923"/>
                </a:lnTo>
                <a:lnTo>
                  <a:pt x="0" y="3079923"/>
                </a:lnTo>
                <a:lnTo>
                  <a:pt x="0" y="0"/>
                </a:lnTo>
                <a:close/>
              </a:path>
            </a:pathLst>
          </a:custGeom>
          <a:blipFill>
            <a:blip r:embed="rId7"/>
            <a:stretch>
              <a:fillRect/>
            </a:stretch>
          </a:blipFill>
        </p:spPr>
      </p:sp>
      <p:grpSp>
        <p:nvGrpSpPr>
          <p:cNvPr id="8" name="Group 8"/>
          <p:cNvGrpSpPr/>
          <p:nvPr/>
        </p:nvGrpSpPr>
        <p:grpSpPr>
          <a:xfrm>
            <a:off x="13916006" y="9257742"/>
            <a:ext cx="12808337" cy="2058515"/>
            <a:chOff x="0" y="0"/>
            <a:chExt cx="17077783" cy="2744687"/>
          </a:xfrm>
        </p:grpSpPr>
        <p:sp>
          <p:nvSpPr>
            <p:cNvPr id="9" name="TextBox 9"/>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10" name="AutoShape 10"/>
            <p:cNvSpPr/>
            <p:nvPr/>
          </p:nvSpPr>
          <p:spPr>
            <a:xfrm>
              <a:off x="0" y="0"/>
              <a:ext cx="209896" cy="2744687"/>
            </a:xfrm>
            <a:prstGeom prst="rect">
              <a:avLst/>
            </a:prstGeom>
            <a:solidFill>
              <a:srgbClr val="97C160"/>
            </a:solidFill>
          </p:spPr>
        </p:sp>
      </p:grpSp>
      <p:sp>
        <p:nvSpPr>
          <p:cNvPr id="11" name="Freeform 11"/>
          <p:cNvSpPr/>
          <p:nvPr/>
        </p:nvSpPr>
        <p:spPr>
          <a:xfrm>
            <a:off x="6994548" y="4677025"/>
            <a:ext cx="4607192" cy="5609975"/>
          </a:xfrm>
          <a:custGeom>
            <a:avLst/>
            <a:gdLst/>
            <a:ahLst/>
            <a:cxnLst/>
            <a:rect l="l" t="t" r="r" b="b"/>
            <a:pathLst>
              <a:path w="4607192" h="5609975">
                <a:moveTo>
                  <a:pt x="0" y="0"/>
                </a:moveTo>
                <a:lnTo>
                  <a:pt x="4607192" y="0"/>
                </a:lnTo>
                <a:lnTo>
                  <a:pt x="4607192" y="5609975"/>
                </a:lnTo>
                <a:lnTo>
                  <a:pt x="0" y="560997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FEF"/>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968873" y="4735105"/>
            <a:ext cx="11103789" cy="5551895"/>
            <a:chOff x="0" y="0"/>
            <a:chExt cx="6662420" cy="3331210"/>
          </a:xfrm>
        </p:grpSpPr>
        <p:sp>
          <p:nvSpPr>
            <p:cNvPr id="3" name="Freeform 3"/>
            <p:cNvSpPr/>
            <p:nvPr/>
          </p:nvSpPr>
          <p:spPr>
            <a:xfrm>
              <a:off x="0" y="0"/>
              <a:ext cx="6662420" cy="3331210"/>
            </a:xfrm>
            <a:custGeom>
              <a:avLst/>
              <a:gdLst/>
              <a:ahLst/>
              <a:cxnLst/>
              <a:rect l="l" t="t" r="r" b="b"/>
              <a:pathLst>
                <a:path w="6662420" h="3331210">
                  <a:moveTo>
                    <a:pt x="3331210" y="3331210"/>
                  </a:moveTo>
                  <a:lnTo>
                    <a:pt x="0" y="3331210"/>
                  </a:lnTo>
                  <a:cubicBezTo>
                    <a:pt x="0" y="1490980"/>
                    <a:pt x="1490980" y="0"/>
                    <a:pt x="3331210" y="0"/>
                  </a:cubicBezTo>
                  <a:cubicBezTo>
                    <a:pt x="5171440" y="0"/>
                    <a:pt x="6662420" y="1490980"/>
                    <a:pt x="6662420" y="3331210"/>
                  </a:cubicBezTo>
                  <a:lnTo>
                    <a:pt x="3331210" y="3331210"/>
                  </a:lnTo>
                  <a:close/>
                </a:path>
              </a:pathLst>
            </a:custGeom>
            <a:blipFill>
              <a:blip r:embed="rId2"/>
              <a:stretch>
                <a:fillRect t="-6351" b="-27148"/>
              </a:stretch>
            </a:blipFill>
          </p:spPr>
        </p:sp>
      </p:grpSp>
      <p:sp>
        <p:nvSpPr>
          <p:cNvPr id="4" name="TextBox 4"/>
          <p:cNvSpPr txBox="1"/>
          <p:nvPr/>
        </p:nvSpPr>
        <p:spPr>
          <a:xfrm>
            <a:off x="571012" y="542407"/>
            <a:ext cx="17259743" cy="1975978"/>
          </a:xfrm>
          <a:prstGeom prst="rect">
            <a:avLst/>
          </a:prstGeom>
        </p:spPr>
        <p:txBody>
          <a:bodyPr lIns="0" tIns="0" rIns="0" bIns="0" rtlCol="0" anchor="t">
            <a:spAutoFit/>
          </a:bodyPr>
          <a:lstStyle/>
          <a:p>
            <a:pPr algn="ctr">
              <a:lnSpc>
                <a:spcPts val="7797"/>
              </a:lnSpc>
            </a:pPr>
            <a:r>
              <a:rPr lang="en-US" sz="7088">
                <a:solidFill>
                  <a:srgbClr val="97C160"/>
                </a:solidFill>
                <a:latin typeface="Oswald Bold"/>
              </a:rPr>
              <a:t>ПРИГАДАЙМО!</a:t>
            </a:r>
          </a:p>
          <a:p>
            <a:pPr algn="l">
              <a:lnSpc>
                <a:spcPts val="7797"/>
              </a:lnSpc>
            </a:pPr>
            <a:endParaRPr lang="en-US" sz="7088">
              <a:solidFill>
                <a:srgbClr val="97C160"/>
              </a:solidFill>
              <a:latin typeface="Oswald Bold"/>
            </a:endParaRPr>
          </a:p>
        </p:txBody>
      </p:sp>
      <p:sp>
        <p:nvSpPr>
          <p:cNvPr id="5" name="TextBox 5"/>
          <p:cNvSpPr txBox="1"/>
          <p:nvPr/>
        </p:nvSpPr>
        <p:spPr>
          <a:xfrm>
            <a:off x="571012" y="2590726"/>
            <a:ext cx="12604094" cy="1325633"/>
          </a:xfrm>
          <a:prstGeom prst="rect">
            <a:avLst/>
          </a:prstGeom>
        </p:spPr>
        <p:txBody>
          <a:bodyPr lIns="0" tIns="0" rIns="0" bIns="0" rtlCol="0" anchor="t">
            <a:spAutoFit/>
          </a:bodyPr>
          <a:lstStyle/>
          <a:p>
            <a:pPr algn="l">
              <a:lnSpc>
                <a:spcPts val="5464"/>
              </a:lnSpc>
            </a:pPr>
            <a:r>
              <a:rPr lang="en-US" sz="3642">
                <a:solidFill>
                  <a:srgbClr val="755B60"/>
                </a:solidFill>
                <a:latin typeface="Montserrat Light"/>
              </a:rPr>
              <a:t>Які члени речення називаються однорідними? Які розділові знаки при них уживаються?</a:t>
            </a:r>
          </a:p>
        </p:txBody>
      </p:sp>
      <p:grpSp>
        <p:nvGrpSpPr>
          <p:cNvPr id="6" name="Group 6"/>
          <p:cNvGrpSpPr/>
          <p:nvPr/>
        </p:nvGrpSpPr>
        <p:grpSpPr>
          <a:xfrm>
            <a:off x="14072662" y="9257742"/>
            <a:ext cx="12808337" cy="2058515"/>
            <a:chOff x="0" y="0"/>
            <a:chExt cx="17077783" cy="2744687"/>
          </a:xfrm>
        </p:grpSpPr>
        <p:sp>
          <p:nvSpPr>
            <p:cNvPr id="7" name="TextBox 7"/>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8" name="AutoShape 8"/>
            <p:cNvSpPr/>
            <p:nvPr/>
          </p:nvSpPr>
          <p:spPr>
            <a:xfrm>
              <a:off x="0" y="0"/>
              <a:ext cx="209896" cy="2744687"/>
            </a:xfrm>
            <a:prstGeom prst="rect">
              <a:avLst/>
            </a:prstGeom>
            <a:solidFill>
              <a:srgbClr val="97C160"/>
            </a:solidFill>
          </p:spPr>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FEF"/>
        </a:solidFill>
        <a:effectLst/>
      </p:bgPr>
    </p:bg>
    <p:spTree>
      <p:nvGrpSpPr>
        <p:cNvPr id="1" name=""/>
        <p:cNvGrpSpPr/>
        <p:nvPr/>
      </p:nvGrpSpPr>
      <p:grpSpPr>
        <a:xfrm>
          <a:off x="0" y="0"/>
          <a:ext cx="0" cy="0"/>
          <a:chOff x="0" y="0"/>
          <a:chExt cx="0" cy="0"/>
        </a:xfrm>
      </p:grpSpPr>
      <p:sp>
        <p:nvSpPr>
          <p:cNvPr id="2" name="TextBox 2"/>
          <p:cNvSpPr txBox="1"/>
          <p:nvPr/>
        </p:nvSpPr>
        <p:spPr>
          <a:xfrm>
            <a:off x="773626" y="871206"/>
            <a:ext cx="14608493" cy="7520146"/>
          </a:xfrm>
          <a:prstGeom prst="rect">
            <a:avLst/>
          </a:prstGeom>
        </p:spPr>
        <p:txBody>
          <a:bodyPr lIns="0" tIns="0" rIns="0" bIns="0" rtlCol="0" anchor="t">
            <a:spAutoFit/>
          </a:bodyPr>
          <a:lstStyle/>
          <a:p>
            <a:pPr algn="just">
              <a:lnSpc>
                <a:spcPts val="4836"/>
              </a:lnSpc>
              <a:spcBef>
                <a:spcPct val="0"/>
              </a:spcBef>
            </a:pPr>
            <a:r>
              <a:rPr lang="en-US" sz="3454" spc="690">
                <a:solidFill>
                  <a:srgbClr val="97C160"/>
                </a:solidFill>
                <a:latin typeface="Oswald"/>
              </a:rPr>
              <a:t>ПЕРЕБУДУЙ РЕЧЕННЯ ТАК, ЩОБ ПІДМЕТИ СТАЛИ ЗВЕРТАННЯМИ. СХАРАКТЕРИЗУЙ РЕЧЕННЯ ЗА МЕТОЮ ВИСЛОВЛЮВАННЯ. ВИДІЛИ ГРАМАТИЧНІ ОСНОВИ.</a:t>
            </a:r>
          </a:p>
          <a:p>
            <a:pPr algn="just">
              <a:lnSpc>
                <a:spcPts val="3472"/>
              </a:lnSpc>
              <a:spcBef>
                <a:spcPct val="0"/>
              </a:spcBef>
            </a:pPr>
            <a:endParaRPr lang="en-US" sz="3454" spc="690">
              <a:solidFill>
                <a:srgbClr val="97C160"/>
              </a:solidFill>
              <a:latin typeface="Oswald"/>
            </a:endParaRPr>
          </a:p>
          <a:p>
            <a:pPr algn="just">
              <a:lnSpc>
                <a:spcPts val="3472"/>
              </a:lnSpc>
              <a:spcBef>
                <a:spcPct val="0"/>
              </a:spcBef>
            </a:pPr>
            <a:endParaRPr lang="en-US" sz="3454" spc="690">
              <a:solidFill>
                <a:srgbClr val="97C160"/>
              </a:solidFill>
              <a:latin typeface="Oswald"/>
            </a:endParaRPr>
          </a:p>
          <a:p>
            <a:pPr algn="just">
              <a:lnSpc>
                <a:spcPts val="3472"/>
              </a:lnSpc>
              <a:spcBef>
                <a:spcPct val="0"/>
              </a:spcBef>
            </a:pPr>
            <a:endParaRPr lang="en-US" sz="3454" spc="690">
              <a:solidFill>
                <a:srgbClr val="97C160"/>
              </a:solidFill>
              <a:latin typeface="Oswald"/>
            </a:endParaRPr>
          </a:p>
          <a:p>
            <a:pPr algn="just">
              <a:lnSpc>
                <a:spcPts val="3472"/>
              </a:lnSpc>
              <a:spcBef>
                <a:spcPct val="0"/>
              </a:spcBef>
            </a:pPr>
            <a:endParaRPr lang="en-US" sz="3454" spc="690">
              <a:solidFill>
                <a:srgbClr val="97C160"/>
              </a:solidFill>
              <a:latin typeface="Oswald"/>
            </a:endParaRPr>
          </a:p>
          <a:p>
            <a:pPr marL="535482" lvl="1" indent="-267741" algn="just">
              <a:lnSpc>
                <a:spcPts val="3472"/>
              </a:lnSpc>
              <a:buFont typeface="Arial"/>
              <a:buChar char="•"/>
            </a:pPr>
            <a:r>
              <a:rPr lang="en-US" sz="2480" spc="496">
                <a:solidFill>
                  <a:srgbClr val="000000"/>
                </a:solidFill>
                <a:latin typeface="Oswald"/>
              </a:rPr>
              <a:t>ДІТИ НЕ ПОВИННІ ВІДПОВІДАТИ ОБРАЗОЮ НА ОБРАЗУ.</a:t>
            </a:r>
          </a:p>
          <a:p>
            <a:pPr algn="just">
              <a:lnSpc>
                <a:spcPts val="3472"/>
              </a:lnSpc>
            </a:pPr>
            <a:endParaRPr lang="en-US" sz="2480" spc="496">
              <a:solidFill>
                <a:srgbClr val="000000"/>
              </a:solidFill>
              <a:latin typeface="Oswald"/>
            </a:endParaRPr>
          </a:p>
          <a:p>
            <a:pPr marL="535482" lvl="1" indent="-267741" algn="just">
              <a:lnSpc>
                <a:spcPts val="3472"/>
              </a:lnSpc>
              <a:buFont typeface="Arial"/>
              <a:buChar char="•"/>
            </a:pPr>
            <a:r>
              <a:rPr lang="en-US" sz="2480" spc="496">
                <a:solidFill>
                  <a:srgbClr val="000000"/>
                </a:solidFill>
                <a:latin typeface="Oswald"/>
              </a:rPr>
              <a:t>ШКОЛЯРІ ДОТРИМУЮТЬСЯ ПРАВИЛ ДОРОЖНЬОГО РУХУ.</a:t>
            </a:r>
          </a:p>
          <a:p>
            <a:pPr algn="just">
              <a:lnSpc>
                <a:spcPts val="3472"/>
              </a:lnSpc>
            </a:pPr>
            <a:endParaRPr lang="en-US" sz="2480" spc="496">
              <a:solidFill>
                <a:srgbClr val="000000"/>
              </a:solidFill>
              <a:latin typeface="Oswald"/>
            </a:endParaRPr>
          </a:p>
          <a:p>
            <a:pPr marL="535482" lvl="1" indent="-267741" algn="just">
              <a:lnSpc>
                <a:spcPts val="3472"/>
              </a:lnSpc>
              <a:buFont typeface="Arial"/>
              <a:buChar char="•"/>
            </a:pPr>
            <a:r>
              <a:rPr lang="en-US" sz="2480" spc="496">
                <a:solidFill>
                  <a:srgbClr val="000000"/>
                </a:solidFill>
                <a:latin typeface="Oswald"/>
              </a:rPr>
              <a:t>ЛЮДИ ОБЕРІГАЮТЬ НАВКОЛИШНЄ СЕРЕДОВИЩЕ.</a:t>
            </a:r>
          </a:p>
          <a:p>
            <a:pPr algn="just">
              <a:lnSpc>
                <a:spcPts val="3472"/>
              </a:lnSpc>
            </a:pPr>
            <a:endParaRPr lang="en-US" sz="2480" spc="496">
              <a:solidFill>
                <a:srgbClr val="000000"/>
              </a:solidFill>
              <a:latin typeface="Oswald"/>
            </a:endParaRPr>
          </a:p>
          <a:p>
            <a:pPr marL="535482" lvl="1" indent="-267741" algn="just">
              <a:lnSpc>
                <a:spcPts val="3472"/>
              </a:lnSpc>
              <a:buFont typeface="Arial"/>
              <a:buChar char="•"/>
            </a:pPr>
            <a:r>
              <a:rPr lang="en-US" sz="2480" spc="496">
                <a:solidFill>
                  <a:srgbClr val="000000"/>
                </a:solidFill>
                <a:latin typeface="Oswald"/>
              </a:rPr>
              <a:t>ВОСЬМИКЛАСНИКИ ЦІКАВЛЯТЬСЯ НОВИНАМИ ХУДОЖНЬОЇ ЛІТЕРАТУРИ. </a:t>
            </a:r>
          </a:p>
          <a:p>
            <a:pPr algn="just">
              <a:lnSpc>
                <a:spcPts val="3472"/>
              </a:lnSpc>
            </a:pPr>
            <a:endParaRPr lang="en-US" sz="2480" spc="496">
              <a:solidFill>
                <a:srgbClr val="000000"/>
              </a:solidFill>
              <a:latin typeface="Oswald"/>
            </a:endParaRPr>
          </a:p>
          <a:p>
            <a:pPr marL="535482" lvl="1" indent="-267741" algn="just">
              <a:lnSpc>
                <a:spcPts val="3472"/>
              </a:lnSpc>
              <a:buFont typeface="Arial"/>
              <a:buChar char="•"/>
            </a:pPr>
            <a:r>
              <a:rPr lang="en-US" sz="2480" spc="496">
                <a:solidFill>
                  <a:srgbClr val="000000"/>
                </a:solidFill>
                <a:latin typeface="Oswald"/>
              </a:rPr>
              <a:t>УЧНІ СТАРАННО ГОТУЮТЬСЯ ДО УРОКІВ.</a:t>
            </a:r>
          </a:p>
        </p:txBody>
      </p:sp>
      <p:grpSp>
        <p:nvGrpSpPr>
          <p:cNvPr id="3" name="Group 3"/>
          <p:cNvGrpSpPr/>
          <p:nvPr/>
        </p:nvGrpSpPr>
        <p:grpSpPr>
          <a:xfrm>
            <a:off x="13916006" y="9257742"/>
            <a:ext cx="12808337" cy="2058515"/>
            <a:chOff x="0" y="0"/>
            <a:chExt cx="17077783" cy="2744687"/>
          </a:xfrm>
        </p:grpSpPr>
        <p:sp>
          <p:nvSpPr>
            <p:cNvPr id="4" name="TextBox 4"/>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5" name="AutoShape 5"/>
            <p:cNvSpPr/>
            <p:nvPr/>
          </p:nvSpPr>
          <p:spPr>
            <a:xfrm>
              <a:off x="0" y="0"/>
              <a:ext cx="209896" cy="2744687"/>
            </a:xfrm>
            <a:prstGeom prst="rect">
              <a:avLst/>
            </a:prstGeom>
            <a:solidFill>
              <a:srgbClr val="97C160"/>
            </a:solidFill>
          </p:spPr>
        </p:sp>
      </p:grpSp>
      <p:sp>
        <p:nvSpPr>
          <p:cNvPr id="6" name="Freeform 6"/>
          <p:cNvSpPr/>
          <p:nvPr/>
        </p:nvSpPr>
        <p:spPr>
          <a:xfrm>
            <a:off x="15873682" y="937881"/>
            <a:ext cx="1788523" cy="1884459"/>
          </a:xfrm>
          <a:custGeom>
            <a:avLst/>
            <a:gdLst/>
            <a:ahLst/>
            <a:cxnLst/>
            <a:rect l="l" t="t" r="r" b="b"/>
            <a:pathLst>
              <a:path w="1788523" h="1884459">
                <a:moveTo>
                  <a:pt x="0" y="0"/>
                </a:moveTo>
                <a:lnTo>
                  <a:pt x="1788523" y="0"/>
                </a:lnTo>
                <a:lnTo>
                  <a:pt x="1788523" y="1884459"/>
                </a:lnTo>
                <a:lnTo>
                  <a:pt x="0" y="188445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FEF"/>
        </a:solidFill>
        <a:effectLst/>
      </p:bgPr>
    </p:bg>
    <p:spTree>
      <p:nvGrpSpPr>
        <p:cNvPr id="1" name=""/>
        <p:cNvGrpSpPr/>
        <p:nvPr/>
      </p:nvGrpSpPr>
      <p:grpSpPr>
        <a:xfrm>
          <a:off x="0" y="0"/>
          <a:ext cx="0" cy="0"/>
          <a:chOff x="0" y="0"/>
          <a:chExt cx="0" cy="0"/>
        </a:xfrm>
      </p:grpSpPr>
      <p:sp>
        <p:nvSpPr>
          <p:cNvPr id="2" name="TextBox 2"/>
          <p:cNvSpPr txBox="1"/>
          <p:nvPr/>
        </p:nvSpPr>
        <p:spPr>
          <a:xfrm>
            <a:off x="84619" y="791748"/>
            <a:ext cx="17691043" cy="7826721"/>
          </a:xfrm>
          <a:prstGeom prst="rect">
            <a:avLst/>
          </a:prstGeom>
        </p:spPr>
        <p:txBody>
          <a:bodyPr lIns="0" tIns="0" rIns="0" bIns="0" rtlCol="0" anchor="t">
            <a:spAutoFit/>
          </a:bodyPr>
          <a:lstStyle/>
          <a:p>
            <a:pPr>
              <a:lnSpc>
                <a:spcPts val="5649"/>
              </a:lnSpc>
              <a:spcBef>
                <a:spcPct val="0"/>
              </a:spcBef>
            </a:pPr>
            <a:r>
              <a:rPr lang="en-US" sz="4035" spc="807">
                <a:solidFill>
                  <a:srgbClr val="97C160"/>
                </a:solidFill>
                <a:latin typeface="Oswald Bold"/>
              </a:rPr>
              <a:t>ЗГАДАЙ ПІСНІ, ДЕ ТИ ЧУВ ЗВЕРТАННЯ.</a:t>
            </a:r>
          </a:p>
          <a:p>
            <a:pPr>
              <a:lnSpc>
                <a:spcPts val="5649"/>
              </a:lnSpc>
              <a:spcBef>
                <a:spcPct val="0"/>
              </a:spcBef>
            </a:pPr>
            <a:endParaRPr lang="en-US" sz="4035" spc="807">
              <a:solidFill>
                <a:srgbClr val="97C160"/>
              </a:solidFill>
              <a:latin typeface="Oswald Bold"/>
            </a:endParaRPr>
          </a:p>
          <a:p>
            <a:pPr>
              <a:lnSpc>
                <a:spcPts val="5649"/>
              </a:lnSpc>
              <a:spcBef>
                <a:spcPct val="0"/>
              </a:spcBef>
            </a:pPr>
            <a:r>
              <a:rPr lang="en-US" sz="4035" u="sng" spc="807">
                <a:solidFill>
                  <a:srgbClr val="97C160"/>
                </a:solidFill>
                <a:latin typeface="Oswald"/>
              </a:rPr>
              <a:t> НАПРИКЛАД:</a:t>
            </a:r>
            <a:r>
              <a:rPr lang="en-US" sz="4035" spc="807">
                <a:solidFill>
                  <a:srgbClr val="259F62"/>
                </a:solidFill>
                <a:latin typeface="Oswald"/>
              </a:rPr>
              <a:t> </a:t>
            </a:r>
            <a:r>
              <a:rPr lang="en-US" sz="4035" spc="807">
                <a:solidFill>
                  <a:srgbClr val="000000"/>
                </a:solidFill>
                <a:latin typeface="Oswald"/>
              </a:rPr>
              <a:t>«ЯК ТЕБЕ НЕ ЛЮБИТИ, КИЄВЕ МІЙ» АБО ТНМК FEAT. KOZAK SYSTEM - МАМО [OFFICIAL LYRIC VIDEO]. ЯК ТИ ВВАЖАЄШ, ЯКА ФУНКЦІЯ ЗВЕРТАНЬ У ПІСНЯХ?</a:t>
            </a:r>
          </a:p>
          <a:p>
            <a:pPr>
              <a:lnSpc>
                <a:spcPts val="5649"/>
              </a:lnSpc>
              <a:spcBef>
                <a:spcPct val="0"/>
              </a:spcBef>
            </a:pPr>
            <a:endParaRPr lang="en-US" sz="4035" spc="807">
              <a:solidFill>
                <a:srgbClr val="000000"/>
              </a:solidFill>
              <a:latin typeface="Oswald"/>
            </a:endParaRPr>
          </a:p>
          <a:p>
            <a:pPr>
              <a:lnSpc>
                <a:spcPts val="5649"/>
              </a:lnSpc>
              <a:spcBef>
                <a:spcPct val="0"/>
              </a:spcBef>
            </a:pPr>
            <a:r>
              <a:rPr lang="en-US" sz="4035" spc="807">
                <a:solidFill>
                  <a:srgbClr val="000000"/>
                </a:solidFill>
                <a:latin typeface="Oswald"/>
              </a:rPr>
              <a:t> </a:t>
            </a:r>
            <a:r>
              <a:rPr lang="en-US" sz="4035" spc="807">
                <a:solidFill>
                  <a:srgbClr val="97C160"/>
                </a:solidFill>
                <a:latin typeface="Oswald Bold"/>
              </a:rPr>
              <a:t>НАПИШИ ТЕКСТ, У ЯКОМУ ЗВЕРНИСЯ ДО СУЧАСНОГО БЛОГЕРА, ЩОБ ВІН ПОРУШИВ ТАКУ ВАЖЛИВУ ТЕМУ ПРО ЗНАЧЕННЯ ЗВЕРТАНЬ У МОВЛЕННІ ЛЮДЕЙ. СПРОБУЙ ЙОГО ПЕРЕКОНАТИ, ЩО ЦЯ ТЕМА БУДЕ ЦІКАВОЮ ДЛЯ ФОЛОВЕРІВ. </a:t>
            </a:r>
          </a:p>
        </p:txBody>
      </p:sp>
      <p:grpSp>
        <p:nvGrpSpPr>
          <p:cNvPr id="3" name="Group 3"/>
          <p:cNvGrpSpPr/>
          <p:nvPr/>
        </p:nvGrpSpPr>
        <p:grpSpPr>
          <a:xfrm>
            <a:off x="13916006" y="9257742"/>
            <a:ext cx="12808337" cy="2058515"/>
            <a:chOff x="0" y="0"/>
            <a:chExt cx="17077783" cy="2744687"/>
          </a:xfrm>
        </p:grpSpPr>
        <p:sp>
          <p:nvSpPr>
            <p:cNvPr id="4" name="TextBox 4"/>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5" name="AutoShape 5"/>
            <p:cNvSpPr/>
            <p:nvPr/>
          </p:nvSpPr>
          <p:spPr>
            <a:xfrm>
              <a:off x="0" y="0"/>
              <a:ext cx="209896" cy="2744687"/>
            </a:xfrm>
            <a:prstGeom prst="rect">
              <a:avLst/>
            </a:prstGeom>
            <a:solidFill>
              <a:srgbClr val="97C160"/>
            </a:solidFill>
          </p:spPr>
        </p:sp>
      </p:grpSp>
      <p:sp>
        <p:nvSpPr>
          <p:cNvPr id="6" name="Freeform 6"/>
          <p:cNvSpPr/>
          <p:nvPr/>
        </p:nvSpPr>
        <p:spPr>
          <a:xfrm>
            <a:off x="16881401" y="5965667"/>
            <a:ext cx="1788523" cy="1884459"/>
          </a:xfrm>
          <a:custGeom>
            <a:avLst/>
            <a:gdLst/>
            <a:ahLst/>
            <a:cxnLst/>
            <a:rect l="l" t="t" r="r" b="b"/>
            <a:pathLst>
              <a:path w="1788523" h="1884459">
                <a:moveTo>
                  <a:pt x="0" y="0"/>
                </a:moveTo>
                <a:lnTo>
                  <a:pt x="1788523" y="0"/>
                </a:lnTo>
                <a:lnTo>
                  <a:pt x="1788523" y="1884459"/>
                </a:lnTo>
                <a:lnTo>
                  <a:pt x="0" y="188445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2532208" y="356584"/>
            <a:ext cx="5243454" cy="1344231"/>
          </a:xfrm>
          <a:custGeom>
            <a:avLst/>
            <a:gdLst/>
            <a:ahLst/>
            <a:cxnLst/>
            <a:rect l="l" t="t" r="r" b="b"/>
            <a:pathLst>
              <a:path w="5243454" h="1344231">
                <a:moveTo>
                  <a:pt x="0" y="0"/>
                </a:moveTo>
                <a:lnTo>
                  <a:pt x="5243454" y="0"/>
                </a:lnTo>
                <a:lnTo>
                  <a:pt x="5243454" y="1344232"/>
                </a:lnTo>
                <a:lnTo>
                  <a:pt x="0" y="134423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FEF"/>
        </a:solidFill>
        <a:effectLst/>
      </p:bgPr>
    </p:bg>
    <p:spTree>
      <p:nvGrpSpPr>
        <p:cNvPr id="1" name=""/>
        <p:cNvGrpSpPr/>
        <p:nvPr/>
      </p:nvGrpSpPr>
      <p:grpSpPr>
        <a:xfrm>
          <a:off x="0" y="0"/>
          <a:ext cx="0" cy="0"/>
          <a:chOff x="0" y="0"/>
          <a:chExt cx="0" cy="0"/>
        </a:xfrm>
      </p:grpSpPr>
      <p:grpSp>
        <p:nvGrpSpPr>
          <p:cNvPr id="2" name="Group 2"/>
          <p:cNvGrpSpPr/>
          <p:nvPr/>
        </p:nvGrpSpPr>
        <p:grpSpPr>
          <a:xfrm>
            <a:off x="13916006" y="9257742"/>
            <a:ext cx="12808337" cy="2058515"/>
            <a:chOff x="0" y="0"/>
            <a:chExt cx="17077783" cy="2744687"/>
          </a:xfrm>
        </p:grpSpPr>
        <p:sp>
          <p:nvSpPr>
            <p:cNvPr id="3" name="TextBox 3"/>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4" name="AutoShape 4"/>
            <p:cNvSpPr/>
            <p:nvPr/>
          </p:nvSpPr>
          <p:spPr>
            <a:xfrm>
              <a:off x="0" y="0"/>
              <a:ext cx="209896" cy="2744687"/>
            </a:xfrm>
            <a:prstGeom prst="rect">
              <a:avLst/>
            </a:prstGeom>
            <a:solidFill>
              <a:srgbClr val="97C160"/>
            </a:solidFill>
          </p:spPr>
        </p:sp>
      </p:grpSp>
      <p:sp>
        <p:nvSpPr>
          <p:cNvPr id="5" name="TextBox 5"/>
          <p:cNvSpPr txBox="1"/>
          <p:nvPr/>
        </p:nvSpPr>
        <p:spPr>
          <a:xfrm>
            <a:off x="683426" y="4262156"/>
            <a:ext cx="19209026" cy="3845397"/>
          </a:xfrm>
          <a:prstGeom prst="rect">
            <a:avLst/>
          </a:prstGeom>
        </p:spPr>
        <p:txBody>
          <a:bodyPr lIns="0" tIns="0" rIns="0" bIns="0" rtlCol="0" anchor="t">
            <a:spAutoFit/>
          </a:bodyPr>
          <a:lstStyle/>
          <a:p>
            <a:pPr>
              <a:lnSpc>
                <a:spcPts val="6115"/>
              </a:lnSpc>
              <a:spcBef>
                <a:spcPct val="0"/>
              </a:spcBef>
            </a:pPr>
            <a:r>
              <a:rPr lang="en-US" sz="4367">
                <a:solidFill>
                  <a:srgbClr val="755B60"/>
                </a:solidFill>
                <a:latin typeface="Oswald"/>
              </a:rPr>
              <a:t>1.Слово чому ти не твердая криця?</a:t>
            </a:r>
          </a:p>
          <a:p>
            <a:pPr>
              <a:lnSpc>
                <a:spcPts val="6115"/>
              </a:lnSpc>
              <a:spcBef>
                <a:spcPct val="0"/>
              </a:spcBef>
            </a:pPr>
            <a:r>
              <a:rPr lang="en-US" sz="4367">
                <a:solidFill>
                  <a:srgbClr val="755B60"/>
                </a:solidFill>
                <a:latin typeface="Oswald"/>
              </a:rPr>
              <a:t>2.Коло сіл стоять тополі розмовляють з вітром в полі.</a:t>
            </a:r>
          </a:p>
          <a:p>
            <a:pPr>
              <a:lnSpc>
                <a:spcPts val="6115"/>
              </a:lnSpc>
              <a:spcBef>
                <a:spcPct val="0"/>
              </a:spcBef>
            </a:pPr>
            <a:r>
              <a:rPr lang="en-US" sz="4367">
                <a:solidFill>
                  <a:srgbClr val="755B60"/>
                </a:solidFill>
                <a:latin typeface="Oswald"/>
              </a:rPr>
              <a:t>3.Бідна волошко чому ти у житі а не на клумбі волієш рости?</a:t>
            </a:r>
          </a:p>
          <a:p>
            <a:pPr>
              <a:lnSpc>
                <a:spcPts val="6115"/>
              </a:lnSpc>
              <a:spcBef>
                <a:spcPct val="0"/>
              </a:spcBef>
            </a:pPr>
            <a:r>
              <a:rPr lang="en-US" sz="4367">
                <a:solidFill>
                  <a:srgbClr val="755B60"/>
                </a:solidFill>
                <a:latin typeface="Oswald"/>
              </a:rPr>
              <a:t>4.Бжілки злотисті в квітках літають роси перлисті з трав опадають.</a:t>
            </a:r>
          </a:p>
          <a:p>
            <a:pPr>
              <a:lnSpc>
                <a:spcPts val="6115"/>
              </a:lnSpc>
              <a:spcBef>
                <a:spcPct val="0"/>
              </a:spcBef>
            </a:pPr>
            <a:r>
              <a:rPr lang="en-US" sz="4367">
                <a:solidFill>
                  <a:srgbClr val="755B60"/>
                </a:solidFill>
                <a:latin typeface="Oswald"/>
              </a:rPr>
              <a:t>5.Шуміть і шепче і тривожить зрадливий дощ із-за кутка.</a:t>
            </a:r>
          </a:p>
        </p:txBody>
      </p:sp>
      <p:sp>
        <p:nvSpPr>
          <p:cNvPr id="6" name="TextBox 6"/>
          <p:cNvSpPr txBox="1"/>
          <p:nvPr/>
        </p:nvSpPr>
        <p:spPr>
          <a:xfrm>
            <a:off x="290812" y="719036"/>
            <a:ext cx="13230869" cy="783679"/>
          </a:xfrm>
          <a:prstGeom prst="rect">
            <a:avLst/>
          </a:prstGeom>
        </p:spPr>
        <p:txBody>
          <a:bodyPr lIns="0" tIns="0" rIns="0" bIns="0" rtlCol="0" anchor="t">
            <a:spAutoFit/>
          </a:bodyPr>
          <a:lstStyle/>
          <a:p>
            <a:pPr algn="ctr">
              <a:lnSpc>
                <a:spcPts val="6495"/>
              </a:lnSpc>
              <a:spcBef>
                <a:spcPct val="0"/>
              </a:spcBef>
            </a:pPr>
            <a:r>
              <a:rPr lang="en-US" sz="4639">
                <a:solidFill>
                  <a:srgbClr val="97C160"/>
                </a:solidFill>
                <a:latin typeface="Oswald Bold"/>
              </a:rPr>
              <a:t>Спишіть речення,ставлячи потрібні розділові знаки.</a:t>
            </a:r>
          </a:p>
        </p:txBody>
      </p:sp>
      <p:sp>
        <p:nvSpPr>
          <p:cNvPr id="7" name="Freeform 7"/>
          <p:cNvSpPr/>
          <p:nvPr/>
        </p:nvSpPr>
        <p:spPr>
          <a:xfrm>
            <a:off x="12777401" y="2061456"/>
            <a:ext cx="3699058" cy="3537645"/>
          </a:xfrm>
          <a:custGeom>
            <a:avLst/>
            <a:gdLst/>
            <a:ahLst/>
            <a:cxnLst/>
            <a:rect l="l" t="t" r="r" b="b"/>
            <a:pathLst>
              <a:path w="3699058" h="3537645">
                <a:moveTo>
                  <a:pt x="0" y="0"/>
                </a:moveTo>
                <a:lnTo>
                  <a:pt x="3699058" y="0"/>
                </a:lnTo>
                <a:lnTo>
                  <a:pt x="3699058" y="3537645"/>
                </a:lnTo>
                <a:lnTo>
                  <a:pt x="0" y="353764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FEF"/>
        </a:solidFill>
        <a:effectLst/>
      </p:bgPr>
    </p:bg>
    <p:spTree>
      <p:nvGrpSpPr>
        <p:cNvPr id="1" name=""/>
        <p:cNvGrpSpPr/>
        <p:nvPr/>
      </p:nvGrpSpPr>
      <p:grpSpPr>
        <a:xfrm>
          <a:off x="0" y="0"/>
          <a:ext cx="0" cy="0"/>
          <a:chOff x="0" y="0"/>
          <a:chExt cx="0" cy="0"/>
        </a:xfrm>
      </p:grpSpPr>
      <p:sp>
        <p:nvSpPr>
          <p:cNvPr id="2" name="TextBox 2"/>
          <p:cNvSpPr txBox="1"/>
          <p:nvPr/>
        </p:nvSpPr>
        <p:spPr>
          <a:xfrm>
            <a:off x="183299" y="-66675"/>
            <a:ext cx="17937554" cy="3412903"/>
          </a:xfrm>
          <a:prstGeom prst="rect">
            <a:avLst/>
          </a:prstGeom>
        </p:spPr>
        <p:txBody>
          <a:bodyPr lIns="0" tIns="0" rIns="0" bIns="0" rtlCol="0" anchor="t">
            <a:spAutoFit/>
          </a:bodyPr>
          <a:lstStyle/>
          <a:p>
            <a:pPr>
              <a:lnSpc>
                <a:spcPts val="4562"/>
              </a:lnSpc>
            </a:pPr>
            <a:r>
              <a:rPr lang="en-US" sz="3258">
                <a:solidFill>
                  <a:srgbClr val="755B60"/>
                </a:solidFill>
                <a:latin typeface="Oswald Bold"/>
              </a:rPr>
              <a:t>Поняття про вставні слова</a:t>
            </a:r>
          </a:p>
          <a:p>
            <a:pPr>
              <a:lnSpc>
                <a:spcPts val="4562"/>
              </a:lnSpc>
            </a:pPr>
            <a:endParaRPr lang="en-US" sz="3258">
              <a:solidFill>
                <a:srgbClr val="755B60"/>
              </a:solidFill>
              <a:latin typeface="Oswald Bold"/>
            </a:endParaRPr>
          </a:p>
          <a:p>
            <a:pPr>
              <a:lnSpc>
                <a:spcPts val="4562"/>
              </a:lnSpc>
            </a:pPr>
            <a:r>
              <a:rPr lang="en-US" sz="3258">
                <a:solidFill>
                  <a:srgbClr val="755B60"/>
                </a:solidFill>
                <a:latin typeface="Oswald Bold"/>
              </a:rPr>
              <a:t>Вставними</a:t>
            </a:r>
            <a:r>
              <a:rPr lang="en-US" sz="3258">
                <a:solidFill>
                  <a:srgbClr val="755B60"/>
                </a:solidFill>
                <a:latin typeface="Oswald"/>
              </a:rPr>
              <a:t> називають слова( сполучення слів), за допомогою яких виражають ставлення мовця до висловленого.</a:t>
            </a:r>
          </a:p>
          <a:p>
            <a:pPr>
              <a:lnSpc>
                <a:spcPts val="4562"/>
              </a:lnSpc>
            </a:pPr>
            <a:r>
              <a:rPr lang="en-US" sz="3258">
                <a:solidFill>
                  <a:srgbClr val="755B60"/>
                </a:solidFill>
                <a:latin typeface="Oswald"/>
              </a:rPr>
              <a:t>Наприклад: </a:t>
            </a:r>
          </a:p>
          <a:p>
            <a:pPr>
              <a:lnSpc>
                <a:spcPts val="4562"/>
              </a:lnSpc>
            </a:pPr>
            <a:r>
              <a:rPr lang="en-US" sz="3258">
                <a:solidFill>
                  <a:srgbClr val="755B60"/>
                </a:solidFill>
                <a:latin typeface="Oswald"/>
              </a:rPr>
              <a:t>Діти, </a:t>
            </a:r>
            <a:r>
              <a:rPr lang="en-US" sz="3258">
                <a:solidFill>
                  <a:srgbClr val="EE0302"/>
                </a:solidFill>
                <a:latin typeface="Oswald Bold"/>
              </a:rPr>
              <a:t>безперечно</a:t>
            </a:r>
            <a:r>
              <a:rPr lang="en-US" sz="3258">
                <a:solidFill>
                  <a:srgbClr val="755B60"/>
                </a:solidFill>
                <a:latin typeface="Oswald"/>
              </a:rPr>
              <a:t>, люблять морозиво.</a:t>
            </a:r>
          </a:p>
          <a:p>
            <a:pPr>
              <a:lnSpc>
                <a:spcPts val="4562"/>
              </a:lnSpc>
            </a:pPr>
            <a:r>
              <a:rPr lang="en-US" sz="3258">
                <a:solidFill>
                  <a:srgbClr val="EE0302"/>
                </a:solidFill>
                <a:latin typeface="Oswald Bold"/>
              </a:rPr>
              <a:t>На жаль</a:t>
            </a:r>
            <a:r>
              <a:rPr lang="en-US" sz="3258">
                <a:solidFill>
                  <a:srgbClr val="755B60"/>
                </a:solidFill>
                <a:latin typeface="Oswald"/>
              </a:rPr>
              <a:t>, зустріч скасували.</a:t>
            </a:r>
          </a:p>
        </p:txBody>
      </p:sp>
      <p:sp>
        <p:nvSpPr>
          <p:cNvPr id="3" name="TextBox 3"/>
          <p:cNvSpPr txBox="1"/>
          <p:nvPr/>
        </p:nvSpPr>
        <p:spPr>
          <a:xfrm>
            <a:off x="6048533" y="3369376"/>
            <a:ext cx="6207086" cy="688117"/>
          </a:xfrm>
          <a:prstGeom prst="rect">
            <a:avLst/>
          </a:prstGeom>
        </p:spPr>
        <p:txBody>
          <a:bodyPr lIns="0" tIns="0" rIns="0" bIns="0" rtlCol="0" anchor="t">
            <a:spAutoFit/>
          </a:bodyPr>
          <a:lstStyle/>
          <a:p>
            <a:pPr algn="ctr">
              <a:lnSpc>
                <a:spcPts val="5647"/>
              </a:lnSpc>
            </a:pPr>
            <a:r>
              <a:rPr lang="en-US" sz="4033" u="sng">
                <a:solidFill>
                  <a:srgbClr val="97C160"/>
                </a:solidFill>
                <a:latin typeface="Oswald Bold"/>
              </a:rPr>
              <a:t>Найуживаніші вставні слова</a:t>
            </a:r>
          </a:p>
        </p:txBody>
      </p:sp>
      <p:sp>
        <p:nvSpPr>
          <p:cNvPr id="4" name="TextBox 4"/>
          <p:cNvSpPr txBox="1"/>
          <p:nvPr/>
        </p:nvSpPr>
        <p:spPr>
          <a:xfrm>
            <a:off x="-405751" y="4524219"/>
            <a:ext cx="19115654" cy="453453"/>
          </a:xfrm>
          <a:prstGeom prst="rect">
            <a:avLst/>
          </a:prstGeom>
        </p:spPr>
        <p:txBody>
          <a:bodyPr lIns="0" tIns="0" rIns="0" bIns="0" rtlCol="0" anchor="t">
            <a:spAutoFit/>
          </a:bodyPr>
          <a:lstStyle/>
          <a:p>
            <a:pPr algn="ctr">
              <a:lnSpc>
                <a:spcPts val="3881"/>
              </a:lnSpc>
            </a:pPr>
            <a:r>
              <a:rPr lang="en-US" sz="2772">
                <a:solidFill>
                  <a:srgbClr val="97C160"/>
                </a:solidFill>
                <a:latin typeface="Oswald Bold"/>
              </a:rPr>
              <a:t>упевненість</a:t>
            </a:r>
            <a:r>
              <a:rPr lang="en-US" sz="2772">
                <a:solidFill>
                  <a:srgbClr val="755B60"/>
                </a:solidFill>
                <a:latin typeface="Oswald Bold"/>
              </a:rPr>
              <a:t>          </a:t>
            </a:r>
            <a:r>
              <a:rPr lang="en-US" sz="2772">
                <a:solidFill>
                  <a:srgbClr val="97C160"/>
                </a:solidFill>
                <a:latin typeface="Oswald Bold"/>
              </a:rPr>
              <a:t>  невпевненість             різні почуття       незалежність         порядок викладу думок          увічливість</a:t>
            </a:r>
          </a:p>
        </p:txBody>
      </p:sp>
      <p:sp>
        <p:nvSpPr>
          <p:cNvPr id="5" name="TextBox 5"/>
          <p:cNvSpPr txBox="1"/>
          <p:nvPr/>
        </p:nvSpPr>
        <p:spPr>
          <a:xfrm>
            <a:off x="8076" y="5674881"/>
            <a:ext cx="2374893" cy="3583419"/>
          </a:xfrm>
          <a:prstGeom prst="rect">
            <a:avLst/>
          </a:prstGeom>
        </p:spPr>
        <p:txBody>
          <a:bodyPr lIns="0" tIns="0" rIns="0" bIns="0" rtlCol="0" anchor="t">
            <a:spAutoFit/>
          </a:bodyPr>
          <a:lstStyle/>
          <a:p>
            <a:pPr algn="ctr">
              <a:lnSpc>
                <a:spcPts val="4088"/>
              </a:lnSpc>
            </a:pPr>
            <a:r>
              <a:rPr lang="en-US" sz="2920">
                <a:solidFill>
                  <a:srgbClr val="755B60"/>
                </a:solidFill>
                <a:latin typeface="Oswald Bold"/>
              </a:rPr>
              <a:t>звичайно</a:t>
            </a:r>
          </a:p>
          <a:p>
            <a:pPr algn="ctr">
              <a:lnSpc>
                <a:spcPts val="4088"/>
              </a:lnSpc>
            </a:pPr>
            <a:endParaRPr lang="en-US" sz="2920">
              <a:solidFill>
                <a:srgbClr val="755B60"/>
              </a:solidFill>
              <a:latin typeface="Oswald Bold"/>
            </a:endParaRPr>
          </a:p>
          <a:p>
            <a:pPr algn="ctr">
              <a:lnSpc>
                <a:spcPts val="4088"/>
              </a:lnSpc>
            </a:pPr>
            <a:r>
              <a:rPr lang="en-US" sz="2920">
                <a:solidFill>
                  <a:srgbClr val="755B60"/>
                </a:solidFill>
                <a:latin typeface="Oswald Bold"/>
              </a:rPr>
              <a:t>безперечно</a:t>
            </a:r>
          </a:p>
          <a:p>
            <a:pPr algn="ctr">
              <a:lnSpc>
                <a:spcPts val="4088"/>
              </a:lnSpc>
            </a:pPr>
            <a:endParaRPr lang="en-US" sz="2920">
              <a:solidFill>
                <a:srgbClr val="755B60"/>
              </a:solidFill>
              <a:latin typeface="Oswald Bold"/>
            </a:endParaRPr>
          </a:p>
          <a:p>
            <a:pPr algn="ctr">
              <a:lnSpc>
                <a:spcPts val="4088"/>
              </a:lnSpc>
            </a:pPr>
            <a:r>
              <a:rPr lang="en-US" sz="2920">
                <a:solidFill>
                  <a:srgbClr val="755B60"/>
                </a:solidFill>
                <a:latin typeface="Oswald Bold"/>
              </a:rPr>
              <a:t>безумовно</a:t>
            </a:r>
          </a:p>
          <a:p>
            <a:pPr algn="ctr">
              <a:lnSpc>
                <a:spcPts val="4088"/>
              </a:lnSpc>
            </a:pPr>
            <a:endParaRPr lang="en-US" sz="2920">
              <a:solidFill>
                <a:srgbClr val="755B60"/>
              </a:solidFill>
              <a:latin typeface="Oswald Bold"/>
            </a:endParaRPr>
          </a:p>
          <a:p>
            <a:pPr algn="ctr">
              <a:lnSpc>
                <a:spcPts val="4088"/>
              </a:lnSpc>
            </a:pPr>
            <a:r>
              <a:rPr lang="en-US" sz="2920">
                <a:solidFill>
                  <a:srgbClr val="755B60"/>
                </a:solidFill>
                <a:latin typeface="Oswald Bold"/>
              </a:rPr>
              <a:t>справді</a:t>
            </a:r>
          </a:p>
        </p:txBody>
      </p:sp>
      <p:sp>
        <p:nvSpPr>
          <p:cNvPr id="6" name="TextBox 6"/>
          <p:cNvSpPr txBox="1"/>
          <p:nvPr/>
        </p:nvSpPr>
        <p:spPr>
          <a:xfrm>
            <a:off x="2975140" y="5439897"/>
            <a:ext cx="2350038" cy="3648278"/>
          </a:xfrm>
          <a:prstGeom prst="rect">
            <a:avLst/>
          </a:prstGeom>
        </p:spPr>
        <p:txBody>
          <a:bodyPr lIns="0" tIns="0" rIns="0" bIns="0" rtlCol="0" anchor="t">
            <a:spAutoFit/>
          </a:bodyPr>
          <a:lstStyle/>
          <a:p>
            <a:pPr algn="ctr">
              <a:lnSpc>
                <a:spcPts val="4188"/>
              </a:lnSpc>
            </a:pPr>
            <a:r>
              <a:rPr lang="en-US" sz="2992">
                <a:solidFill>
                  <a:srgbClr val="755B60"/>
                </a:solidFill>
                <a:latin typeface="Oswald Bold"/>
              </a:rPr>
              <a:t>очевидно</a:t>
            </a:r>
          </a:p>
          <a:p>
            <a:pPr algn="ctr">
              <a:lnSpc>
                <a:spcPts val="4188"/>
              </a:lnSpc>
            </a:pPr>
            <a:endParaRPr lang="en-US" sz="2992">
              <a:solidFill>
                <a:srgbClr val="755B60"/>
              </a:solidFill>
              <a:latin typeface="Oswald Bold"/>
            </a:endParaRPr>
          </a:p>
          <a:p>
            <a:pPr algn="ctr">
              <a:lnSpc>
                <a:spcPts val="4188"/>
              </a:lnSpc>
            </a:pPr>
            <a:r>
              <a:rPr lang="en-US" sz="2992">
                <a:solidFill>
                  <a:srgbClr val="755B60"/>
                </a:solidFill>
                <a:latin typeface="Oswald Bold"/>
              </a:rPr>
              <a:t>здається</a:t>
            </a:r>
          </a:p>
          <a:p>
            <a:pPr algn="ctr">
              <a:lnSpc>
                <a:spcPts val="4188"/>
              </a:lnSpc>
            </a:pPr>
            <a:endParaRPr lang="en-US" sz="2992">
              <a:solidFill>
                <a:srgbClr val="755B60"/>
              </a:solidFill>
              <a:latin typeface="Oswald Bold"/>
            </a:endParaRPr>
          </a:p>
          <a:p>
            <a:pPr algn="ctr">
              <a:lnSpc>
                <a:spcPts val="4188"/>
              </a:lnSpc>
            </a:pPr>
            <a:r>
              <a:rPr lang="en-US" sz="2992">
                <a:solidFill>
                  <a:srgbClr val="755B60"/>
                </a:solidFill>
                <a:latin typeface="Oswald Bold"/>
              </a:rPr>
              <a:t>може</a:t>
            </a:r>
          </a:p>
          <a:p>
            <a:pPr algn="ctr">
              <a:lnSpc>
                <a:spcPts val="4188"/>
              </a:lnSpc>
            </a:pPr>
            <a:endParaRPr lang="en-US" sz="2992">
              <a:solidFill>
                <a:srgbClr val="755B60"/>
              </a:solidFill>
              <a:latin typeface="Oswald Bold"/>
            </a:endParaRPr>
          </a:p>
          <a:p>
            <a:pPr algn="ctr">
              <a:lnSpc>
                <a:spcPts val="4188"/>
              </a:lnSpc>
            </a:pPr>
            <a:r>
              <a:rPr lang="en-US" sz="2992">
                <a:solidFill>
                  <a:srgbClr val="755B60"/>
                </a:solidFill>
                <a:latin typeface="Oswald Bold"/>
              </a:rPr>
              <a:t>мабуть</a:t>
            </a:r>
          </a:p>
        </p:txBody>
      </p:sp>
      <p:sp>
        <p:nvSpPr>
          <p:cNvPr id="7" name="TextBox 7"/>
          <p:cNvSpPr txBox="1"/>
          <p:nvPr/>
        </p:nvSpPr>
        <p:spPr>
          <a:xfrm>
            <a:off x="5764983" y="5610022"/>
            <a:ext cx="3234584" cy="3648278"/>
          </a:xfrm>
          <a:prstGeom prst="rect">
            <a:avLst/>
          </a:prstGeom>
        </p:spPr>
        <p:txBody>
          <a:bodyPr lIns="0" tIns="0" rIns="0" bIns="0" rtlCol="0" anchor="t">
            <a:spAutoFit/>
          </a:bodyPr>
          <a:lstStyle/>
          <a:p>
            <a:pPr algn="ctr">
              <a:lnSpc>
                <a:spcPts val="4188"/>
              </a:lnSpc>
            </a:pPr>
            <a:r>
              <a:rPr lang="en-US" sz="2992">
                <a:solidFill>
                  <a:srgbClr val="755B60"/>
                </a:solidFill>
                <a:latin typeface="Oswald Bold"/>
              </a:rPr>
              <a:t>на щастя</a:t>
            </a:r>
          </a:p>
          <a:p>
            <a:pPr algn="ctr">
              <a:lnSpc>
                <a:spcPts val="4188"/>
              </a:lnSpc>
            </a:pPr>
            <a:endParaRPr lang="en-US" sz="2992">
              <a:solidFill>
                <a:srgbClr val="755B60"/>
              </a:solidFill>
              <a:latin typeface="Oswald Bold"/>
            </a:endParaRPr>
          </a:p>
          <a:p>
            <a:pPr algn="ctr">
              <a:lnSpc>
                <a:spcPts val="4188"/>
              </a:lnSpc>
            </a:pPr>
            <a:r>
              <a:rPr lang="en-US" sz="2992">
                <a:solidFill>
                  <a:srgbClr val="755B60"/>
                </a:solidFill>
                <a:latin typeface="Oswald Bold"/>
              </a:rPr>
              <a:t>на радість</a:t>
            </a:r>
          </a:p>
          <a:p>
            <a:pPr algn="ctr">
              <a:lnSpc>
                <a:spcPts val="4188"/>
              </a:lnSpc>
            </a:pPr>
            <a:endParaRPr lang="en-US" sz="2992">
              <a:solidFill>
                <a:srgbClr val="755B60"/>
              </a:solidFill>
              <a:latin typeface="Oswald Bold"/>
            </a:endParaRPr>
          </a:p>
          <a:p>
            <a:pPr algn="ctr">
              <a:lnSpc>
                <a:spcPts val="4188"/>
              </a:lnSpc>
            </a:pPr>
            <a:r>
              <a:rPr lang="en-US" sz="2992">
                <a:solidFill>
                  <a:srgbClr val="755B60"/>
                </a:solidFill>
                <a:latin typeface="Oswald Bold"/>
              </a:rPr>
              <a:t>на жаль</a:t>
            </a:r>
          </a:p>
          <a:p>
            <a:pPr algn="ctr">
              <a:lnSpc>
                <a:spcPts val="4188"/>
              </a:lnSpc>
            </a:pPr>
            <a:endParaRPr lang="en-US" sz="2992">
              <a:solidFill>
                <a:srgbClr val="755B60"/>
              </a:solidFill>
              <a:latin typeface="Oswald Bold"/>
            </a:endParaRPr>
          </a:p>
          <a:p>
            <a:pPr algn="ctr">
              <a:lnSpc>
                <a:spcPts val="4188"/>
              </a:lnSpc>
            </a:pPr>
            <a:r>
              <a:rPr lang="en-US" sz="2992">
                <a:solidFill>
                  <a:srgbClr val="755B60"/>
                </a:solidFill>
                <a:latin typeface="Oswald Bold"/>
              </a:rPr>
              <a:t>на біду</a:t>
            </a:r>
          </a:p>
        </p:txBody>
      </p:sp>
      <p:sp>
        <p:nvSpPr>
          <p:cNvPr id="8" name="TextBox 8"/>
          <p:cNvSpPr txBox="1"/>
          <p:nvPr/>
        </p:nvSpPr>
        <p:spPr>
          <a:xfrm>
            <a:off x="9152076" y="5610022"/>
            <a:ext cx="2017198" cy="3648278"/>
          </a:xfrm>
          <a:prstGeom prst="rect">
            <a:avLst/>
          </a:prstGeom>
        </p:spPr>
        <p:txBody>
          <a:bodyPr lIns="0" tIns="0" rIns="0" bIns="0" rtlCol="0" anchor="t">
            <a:spAutoFit/>
          </a:bodyPr>
          <a:lstStyle/>
          <a:p>
            <a:pPr algn="ctr">
              <a:lnSpc>
                <a:spcPts val="4188"/>
              </a:lnSpc>
            </a:pPr>
            <a:r>
              <a:rPr lang="en-US" sz="2992">
                <a:solidFill>
                  <a:srgbClr val="755B60"/>
                </a:solidFill>
                <a:latin typeface="Oswald Bold"/>
              </a:rPr>
              <a:t>по-моєму</a:t>
            </a:r>
          </a:p>
          <a:p>
            <a:pPr algn="ctr">
              <a:lnSpc>
                <a:spcPts val="4188"/>
              </a:lnSpc>
            </a:pPr>
            <a:endParaRPr lang="en-US" sz="2992">
              <a:solidFill>
                <a:srgbClr val="755B60"/>
              </a:solidFill>
              <a:latin typeface="Oswald Bold"/>
            </a:endParaRPr>
          </a:p>
          <a:p>
            <a:pPr algn="ctr">
              <a:lnSpc>
                <a:spcPts val="4188"/>
              </a:lnSpc>
            </a:pPr>
            <a:r>
              <a:rPr lang="en-US" sz="2992">
                <a:solidFill>
                  <a:srgbClr val="755B60"/>
                </a:solidFill>
                <a:latin typeface="Oswald Bold"/>
              </a:rPr>
              <a:t>кажуть</a:t>
            </a:r>
          </a:p>
          <a:p>
            <a:pPr algn="ctr">
              <a:lnSpc>
                <a:spcPts val="4188"/>
              </a:lnSpc>
            </a:pPr>
            <a:endParaRPr lang="en-US" sz="2992">
              <a:solidFill>
                <a:srgbClr val="755B60"/>
              </a:solidFill>
              <a:latin typeface="Oswald Bold"/>
            </a:endParaRPr>
          </a:p>
          <a:p>
            <a:pPr algn="ctr">
              <a:lnSpc>
                <a:spcPts val="4188"/>
              </a:lnSpc>
            </a:pPr>
            <a:r>
              <a:rPr lang="en-US" sz="2992">
                <a:solidFill>
                  <a:srgbClr val="755B60"/>
                </a:solidFill>
                <a:latin typeface="Oswald Bold"/>
              </a:rPr>
              <a:t>гадаю</a:t>
            </a:r>
          </a:p>
          <a:p>
            <a:pPr algn="ctr">
              <a:lnSpc>
                <a:spcPts val="4188"/>
              </a:lnSpc>
            </a:pPr>
            <a:endParaRPr lang="en-US" sz="2992">
              <a:solidFill>
                <a:srgbClr val="755B60"/>
              </a:solidFill>
              <a:latin typeface="Oswald Bold"/>
            </a:endParaRPr>
          </a:p>
          <a:p>
            <a:pPr algn="ctr">
              <a:lnSpc>
                <a:spcPts val="4188"/>
              </a:lnSpc>
            </a:pPr>
            <a:r>
              <a:rPr lang="en-US" sz="2992">
                <a:solidFill>
                  <a:srgbClr val="755B60"/>
                </a:solidFill>
                <a:latin typeface="Oswald Bold"/>
              </a:rPr>
              <a:t>як відомо</a:t>
            </a:r>
          </a:p>
        </p:txBody>
      </p:sp>
      <p:sp>
        <p:nvSpPr>
          <p:cNvPr id="9" name="TextBox 9"/>
          <p:cNvSpPr txBox="1"/>
          <p:nvPr/>
        </p:nvSpPr>
        <p:spPr>
          <a:xfrm>
            <a:off x="12381582" y="5439897"/>
            <a:ext cx="2477412" cy="3648278"/>
          </a:xfrm>
          <a:prstGeom prst="rect">
            <a:avLst/>
          </a:prstGeom>
        </p:spPr>
        <p:txBody>
          <a:bodyPr lIns="0" tIns="0" rIns="0" bIns="0" rtlCol="0" anchor="t">
            <a:spAutoFit/>
          </a:bodyPr>
          <a:lstStyle/>
          <a:p>
            <a:pPr algn="ctr">
              <a:lnSpc>
                <a:spcPts val="4188"/>
              </a:lnSpc>
            </a:pPr>
            <a:r>
              <a:rPr lang="en-US" sz="2992">
                <a:solidFill>
                  <a:srgbClr val="755B60"/>
                </a:solidFill>
                <a:latin typeface="Oswald Bold"/>
              </a:rPr>
              <a:t>по-перше</a:t>
            </a:r>
          </a:p>
          <a:p>
            <a:pPr algn="ctr">
              <a:lnSpc>
                <a:spcPts val="4188"/>
              </a:lnSpc>
            </a:pPr>
            <a:endParaRPr lang="en-US" sz="2992">
              <a:solidFill>
                <a:srgbClr val="755B60"/>
              </a:solidFill>
              <a:latin typeface="Oswald Bold"/>
            </a:endParaRPr>
          </a:p>
          <a:p>
            <a:pPr algn="ctr">
              <a:lnSpc>
                <a:spcPts val="4188"/>
              </a:lnSpc>
            </a:pPr>
            <a:r>
              <a:rPr lang="en-US" sz="2992">
                <a:solidFill>
                  <a:srgbClr val="755B60"/>
                </a:solidFill>
                <a:latin typeface="Oswald Bold"/>
              </a:rPr>
              <a:t>по-друге</a:t>
            </a:r>
          </a:p>
          <a:p>
            <a:pPr algn="ctr">
              <a:lnSpc>
                <a:spcPts val="4188"/>
              </a:lnSpc>
            </a:pPr>
            <a:endParaRPr lang="en-US" sz="2992">
              <a:solidFill>
                <a:srgbClr val="755B60"/>
              </a:solidFill>
              <a:latin typeface="Oswald Bold"/>
            </a:endParaRPr>
          </a:p>
          <a:p>
            <a:pPr algn="ctr">
              <a:lnSpc>
                <a:spcPts val="4188"/>
              </a:lnSpc>
            </a:pPr>
            <a:r>
              <a:rPr lang="en-US" sz="2992">
                <a:solidFill>
                  <a:srgbClr val="755B60"/>
                </a:solidFill>
                <a:latin typeface="Oswald Bold"/>
              </a:rPr>
              <a:t>по-третє</a:t>
            </a:r>
          </a:p>
          <a:p>
            <a:pPr algn="ctr">
              <a:lnSpc>
                <a:spcPts val="4188"/>
              </a:lnSpc>
            </a:pPr>
            <a:endParaRPr lang="en-US" sz="2992">
              <a:solidFill>
                <a:srgbClr val="755B60"/>
              </a:solidFill>
              <a:latin typeface="Oswald Bold"/>
            </a:endParaRPr>
          </a:p>
          <a:p>
            <a:pPr algn="ctr">
              <a:lnSpc>
                <a:spcPts val="4188"/>
              </a:lnSpc>
            </a:pPr>
            <a:r>
              <a:rPr lang="en-US" sz="2992">
                <a:solidFill>
                  <a:srgbClr val="755B60"/>
                </a:solidFill>
                <a:latin typeface="Oswald Bold"/>
              </a:rPr>
              <a:t>отже</a:t>
            </a:r>
          </a:p>
        </p:txBody>
      </p:sp>
      <p:sp>
        <p:nvSpPr>
          <p:cNvPr id="10" name="TextBox 10"/>
          <p:cNvSpPr txBox="1"/>
          <p:nvPr/>
        </p:nvSpPr>
        <p:spPr>
          <a:xfrm>
            <a:off x="15651517" y="5610022"/>
            <a:ext cx="2477412" cy="3648278"/>
          </a:xfrm>
          <a:prstGeom prst="rect">
            <a:avLst/>
          </a:prstGeom>
        </p:spPr>
        <p:txBody>
          <a:bodyPr lIns="0" tIns="0" rIns="0" bIns="0" rtlCol="0" anchor="t">
            <a:spAutoFit/>
          </a:bodyPr>
          <a:lstStyle/>
          <a:p>
            <a:pPr algn="ctr">
              <a:lnSpc>
                <a:spcPts val="4188"/>
              </a:lnSpc>
            </a:pPr>
            <a:r>
              <a:rPr lang="en-US" sz="2992">
                <a:solidFill>
                  <a:srgbClr val="755B60"/>
                </a:solidFill>
                <a:latin typeface="Oswald Bold"/>
              </a:rPr>
              <a:t>вибачте </a:t>
            </a:r>
          </a:p>
          <a:p>
            <a:pPr algn="ctr">
              <a:lnSpc>
                <a:spcPts val="4188"/>
              </a:lnSpc>
            </a:pPr>
            <a:endParaRPr lang="en-US" sz="2992">
              <a:solidFill>
                <a:srgbClr val="755B60"/>
              </a:solidFill>
              <a:latin typeface="Oswald Bold"/>
            </a:endParaRPr>
          </a:p>
          <a:p>
            <a:pPr algn="ctr">
              <a:lnSpc>
                <a:spcPts val="4188"/>
              </a:lnSpc>
            </a:pPr>
            <a:r>
              <a:rPr lang="en-US" sz="2992">
                <a:solidFill>
                  <a:srgbClr val="755B60"/>
                </a:solidFill>
                <a:latin typeface="Oswald Bold"/>
              </a:rPr>
              <a:t>будь-ласка</a:t>
            </a:r>
          </a:p>
          <a:p>
            <a:pPr algn="ctr">
              <a:lnSpc>
                <a:spcPts val="4188"/>
              </a:lnSpc>
            </a:pPr>
            <a:endParaRPr lang="en-US" sz="2992">
              <a:solidFill>
                <a:srgbClr val="755B60"/>
              </a:solidFill>
              <a:latin typeface="Oswald Bold"/>
            </a:endParaRPr>
          </a:p>
          <a:p>
            <a:pPr algn="ctr">
              <a:lnSpc>
                <a:spcPts val="4188"/>
              </a:lnSpc>
            </a:pPr>
            <a:r>
              <a:rPr lang="en-US" sz="2992">
                <a:solidFill>
                  <a:srgbClr val="755B60"/>
                </a:solidFill>
                <a:latin typeface="Oswald Bold"/>
              </a:rPr>
              <a:t>дозвольте</a:t>
            </a:r>
          </a:p>
          <a:p>
            <a:pPr algn="ctr">
              <a:lnSpc>
                <a:spcPts val="4188"/>
              </a:lnSpc>
            </a:pPr>
            <a:endParaRPr lang="en-US" sz="2992">
              <a:solidFill>
                <a:srgbClr val="755B60"/>
              </a:solidFill>
              <a:latin typeface="Oswald Bold"/>
            </a:endParaRPr>
          </a:p>
          <a:p>
            <a:pPr algn="ctr">
              <a:lnSpc>
                <a:spcPts val="4188"/>
              </a:lnSpc>
            </a:pPr>
            <a:r>
              <a:rPr lang="en-US" sz="2992">
                <a:solidFill>
                  <a:srgbClr val="755B60"/>
                </a:solidFill>
                <a:latin typeface="Oswald Bold"/>
              </a:rPr>
              <a:t>даруйте</a:t>
            </a:r>
          </a:p>
        </p:txBody>
      </p:sp>
      <p:grpSp>
        <p:nvGrpSpPr>
          <p:cNvPr id="11" name="Group 11"/>
          <p:cNvGrpSpPr/>
          <p:nvPr/>
        </p:nvGrpSpPr>
        <p:grpSpPr>
          <a:xfrm>
            <a:off x="13916006" y="9257742"/>
            <a:ext cx="12808337" cy="2058515"/>
            <a:chOff x="0" y="0"/>
            <a:chExt cx="17077783" cy="2744687"/>
          </a:xfrm>
        </p:grpSpPr>
        <p:sp>
          <p:nvSpPr>
            <p:cNvPr id="12" name="TextBox 12"/>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13" name="AutoShape 13"/>
            <p:cNvSpPr/>
            <p:nvPr/>
          </p:nvSpPr>
          <p:spPr>
            <a:xfrm>
              <a:off x="0" y="0"/>
              <a:ext cx="209896" cy="2744687"/>
            </a:xfrm>
            <a:prstGeom prst="rect">
              <a:avLst/>
            </a:prstGeom>
            <a:solidFill>
              <a:srgbClr val="97C160"/>
            </a:solidFill>
          </p:spPr>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FEF"/>
        </a:solidFill>
        <a:effectLst/>
      </p:bgPr>
    </p:bg>
    <p:spTree>
      <p:nvGrpSpPr>
        <p:cNvPr id="1" name=""/>
        <p:cNvGrpSpPr/>
        <p:nvPr/>
      </p:nvGrpSpPr>
      <p:grpSpPr>
        <a:xfrm>
          <a:off x="0" y="0"/>
          <a:ext cx="0" cy="0"/>
          <a:chOff x="0" y="0"/>
          <a:chExt cx="0" cy="0"/>
        </a:xfrm>
      </p:grpSpPr>
      <p:sp>
        <p:nvSpPr>
          <p:cNvPr id="2" name="TextBox 2"/>
          <p:cNvSpPr txBox="1"/>
          <p:nvPr/>
        </p:nvSpPr>
        <p:spPr>
          <a:xfrm>
            <a:off x="481763" y="719081"/>
            <a:ext cx="17870250" cy="1635442"/>
          </a:xfrm>
          <a:prstGeom prst="rect">
            <a:avLst/>
          </a:prstGeom>
        </p:spPr>
        <p:txBody>
          <a:bodyPr lIns="0" tIns="0" rIns="0" bIns="0" rtlCol="0" anchor="t">
            <a:spAutoFit/>
          </a:bodyPr>
          <a:lstStyle/>
          <a:p>
            <a:pPr>
              <a:lnSpc>
                <a:spcPts val="4357"/>
              </a:lnSpc>
              <a:spcBef>
                <a:spcPct val="0"/>
              </a:spcBef>
            </a:pPr>
            <a:endParaRPr/>
          </a:p>
          <a:p>
            <a:pPr>
              <a:lnSpc>
                <a:spcPts val="4357"/>
              </a:lnSpc>
              <a:spcBef>
                <a:spcPct val="0"/>
              </a:spcBef>
            </a:pPr>
            <a:r>
              <a:rPr lang="en-US" sz="3112" spc="622">
                <a:solidFill>
                  <a:srgbClr val="97C160"/>
                </a:solidFill>
                <a:latin typeface="Oswald Bold"/>
              </a:rPr>
              <a:t>ПЕРЕПИШІТЬ РЕЧЕННЯ, РОЗСТАВЛЯЮЧИ ПРОПУЩЕНІ РОЗДІЛОВІ ЗНАКИ. ВИЗНАЧТЕ ЗВЕРТАННЯ І ВСТАВНІ СЛОВА.</a:t>
            </a:r>
          </a:p>
        </p:txBody>
      </p:sp>
      <p:grpSp>
        <p:nvGrpSpPr>
          <p:cNvPr id="3" name="Group 3"/>
          <p:cNvGrpSpPr/>
          <p:nvPr/>
        </p:nvGrpSpPr>
        <p:grpSpPr>
          <a:xfrm>
            <a:off x="13916006" y="9257742"/>
            <a:ext cx="12808337" cy="2058515"/>
            <a:chOff x="0" y="0"/>
            <a:chExt cx="17077783" cy="2744687"/>
          </a:xfrm>
        </p:grpSpPr>
        <p:sp>
          <p:nvSpPr>
            <p:cNvPr id="4" name="TextBox 4"/>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5" name="AutoShape 5"/>
            <p:cNvSpPr/>
            <p:nvPr/>
          </p:nvSpPr>
          <p:spPr>
            <a:xfrm>
              <a:off x="0" y="0"/>
              <a:ext cx="209896" cy="2744687"/>
            </a:xfrm>
            <a:prstGeom prst="rect">
              <a:avLst/>
            </a:prstGeom>
            <a:solidFill>
              <a:srgbClr val="97C160"/>
            </a:solidFill>
          </p:spPr>
        </p:sp>
      </p:grpSp>
      <p:sp>
        <p:nvSpPr>
          <p:cNvPr id="6" name="TextBox 6"/>
          <p:cNvSpPr txBox="1"/>
          <p:nvPr/>
        </p:nvSpPr>
        <p:spPr>
          <a:xfrm>
            <a:off x="795076" y="2650826"/>
            <a:ext cx="21668641" cy="6234413"/>
          </a:xfrm>
          <a:prstGeom prst="rect">
            <a:avLst/>
          </a:prstGeom>
        </p:spPr>
        <p:txBody>
          <a:bodyPr lIns="0" tIns="0" rIns="0" bIns="0" rtlCol="0" anchor="t">
            <a:spAutoFit/>
          </a:bodyPr>
          <a:lstStyle/>
          <a:p>
            <a:pPr algn="ctr">
              <a:lnSpc>
                <a:spcPts val="5495"/>
              </a:lnSpc>
              <a:spcBef>
                <a:spcPct val="0"/>
              </a:spcBef>
            </a:pPr>
            <a:endParaRPr/>
          </a:p>
          <a:p>
            <a:pPr algn="ctr">
              <a:lnSpc>
                <a:spcPts val="5495"/>
              </a:lnSpc>
              <a:spcBef>
                <a:spcPct val="0"/>
              </a:spcBef>
            </a:pPr>
            <a:endParaRPr/>
          </a:p>
          <a:p>
            <a:pPr algn="ctr">
              <a:lnSpc>
                <a:spcPts val="5495"/>
              </a:lnSpc>
              <a:spcBef>
                <a:spcPct val="0"/>
              </a:spcBef>
            </a:pPr>
            <a:endParaRPr/>
          </a:p>
          <a:p>
            <a:pPr>
              <a:lnSpc>
                <a:spcPts val="5495"/>
              </a:lnSpc>
              <a:spcBef>
                <a:spcPct val="0"/>
              </a:spcBef>
            </a:pPr>
            <a:r>
              <a:rPr lang="en-US" sz="3925">
                <a:solidFill>
                  <a:srgbClr val="755B60"/>
                </a:solidFill>
                <a:latin typeface="Oswald"/>
              </a:rPr>
              <a:t>1. Спасибі предки за духовний спадок (Л. Костенко).</a:t>
            </a:r>
          </a:p>
          <a:p>
            <a:pPr>
              <a:lnSpc>
                <a:spcPts val="5495"/>
              </a:lnSpc>
              <a:spcBef>
                <a:spcPct val="0"/>
              </a:spcBef>
            </a:pPr>
            <a:r>
              <a:rPr lang="en-US" sz="3925">
                <a:solidFill>
                  <a:srgbClr val="755B60"/>
                </a:solidFill>
                <a:latin typeface="Oswald"/>
              </a:rPr>
              <a:t> 2. Я знаю юначе що серце козаче тобі від природи дано (В. Дворецька).</a:t>
            </a:r>
          </a:p>
          <a:p>
            <a:pPr>
              <a:lnSpc>
                <a:spcPts val="5495"/>
              </a:lnSpc>
              <a:spcBef>
                <a:spcPct val="0"/>
              </a:spcBef>
            </a:pPr>
            <a:r>
              <a:rPr lang="en-US" sz="3925">
                <a:solidFill>
                  <a:srgbClr val="755B60"/>
                </a:solidFill>
                <a:latin typeface="Oswald"/>
              </a:rPr>
              <a:t>3. Дивлюсь як зірка гасне у імлі. Навколо неї мабуть є планети(І. Коваленко).</a:t>
            </a:r>
          </a:p>
          <a:p>
            <a:pPr>
              <a:lnSpc>
                <a:spcPts val="5495"/>
              </a:lnSpc>
              <a:spcBef>
                <a:spcPct val="0"/>
              </a:spcBef>
            </a:pPr>
            <a:r>
              <a:rPr lang="en-US" sz="3925">
                <a:solidFill>
                  <a:srgbClr val="755B60"/>
                </a:solidFill>
                <a:latin typeface="Oswald"/>
              </a:rPr>
              <a:t> 4. Гарний хлопець з іншої планети може завтра вгості прилетить (Л. Костенко). </a:t>
            </a:r>
          </a:p>
          <a:p>
            <a:pPr>
              <a:lnSpc>
                <a:spcPts val="5495"/>
              </a:lnSpc>
              <a:spcBef>
                <a:spcPct val="0"/>
              </a:spcBef>
            </a:pPr>
            <a:r>
              <a:rPr lang="en-US" sz="3925">
                <a:solidFill>
                  <a:srgbClr val="755B60"/>
                </a:solidFill>
                <a:latin typeface="Oswald"/>
              </a:rPr>
              <a:t>5. Куди ж ми люди добрі ідемо?(А. Михайлевський).</a:t>
            </a:r>
          </a:p>
          <a:p>
            <a:pPr>
              <a:lnSpc>
                <a:spcPts val="5495"/>
              </a:lnSpc>
              <a:spcBef>
                <a:spcPct val="0"/>
              </a:spcBef>
            </a:pPr>
            <a:r>
              <a:rPr lang="en-US" sz="3925">
                <a:solidFill>
                  <a:srgbClr val="755B60"/>
                </a:solidFill>
                <a:latin typeface="Oswald"/>
              </a:rPr>
              <a:t> 6. Люди сідайте будь ласка за стіл великодній(В. Дворецька).</a:t>
            </a:r>
          </a:p>
        </p:txBody>
      </p:sp>
      <p:sp>
        <p:nvSpPr>
          <p:cNvPr id="7" name="Freeform 7"/>
          <p:cNvSpPr/>
          <p:nvPr/>
        </p:nvSpPr>
        <p:spPr>
          <a:xfrm>
            <a:off x="13096948" y="2061456"/>
            <a:ext cx="3379511" cy="3232042"/>
          </a:xfrm>
          <a:custGeom>
            <a:avLst/>
            <a:gdLst/>
            <a:ahLst/>
            <a:cxnLst/>
            <a:rect l="l" t="t" r="r" b="b"/>
            <a:pathLst>
              <a:path w="3379511" h="3232042">
                <a:moveTo>
                  <a:pt x="0" y="0"/>
                </a:moveTo>
                <a:lnTo>
                  <a:pt x="3379511" y="0"/>
                </a:lnTo>
                <a:lnTo>
                  <a:pt x="3379511" y="3232042"/>
                </a:lnTo>
                <a:lnTo>
                  <a:pt x="0" y="323204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3508" b="-13508"/>
            </a:stretch>
          </a:blipFill>
        </p:spPr>
      </p:sp>
      <p:grpSp>
        <p:nvGrpSpPr>
          <p:cNvPr id="3" name="Group 3"/>
          <p:cNvGrpSpPr/>
          <p:nvPr/>
        </p:nvGrpSpPr>
        <p:grpSpPr>
          <a:xfrm>
            <a:off x="13916006" y="9257742"/>
            <a:ext cx="12808337" cy="2058515"/>
            <a:chOff x="0" y="0"/>
            <a:chExt cx="17077783" cy="2744687"/>
          </a:xfrm>
        </p:grpSpPr>
        <p:sp>
          <p:nvSpPr>
            <p:cNvPr id="4" name="TextBox 4"/>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5" name="AutoShape 5"/>
            <p:cNvSpPr/>
            <p:nvPr/>
          </p:nvSpPr>
          <p:spPr>
            <a:xfrm>
              <a:off x="0" y="0"/>
              <a:ext cx="209896" cy="2744687"/>
            </a:xfrm>
            <a:prstGeom prst="rect">
              <a:avLst/>
            </a:prstGeom>
            <a:solidFill>
              <a:srgbClr val="97C160"/>
            </a:solidFill>
          </p:spPr>
        </p:sp>
      </p:grpSp>
      <p:sp>
        <p:nvSpPr>
          <p:cNvPr id="6" name="Freeform 6"/>
          <p:cNvSpPr/>
          <p:nvPr/>
        </p:nvSpPr>
        <p:spPr>
          <a:xfrm>
            <a:off x="6994548" y="4677025"/>
            <a:ext cx="4607192" cy="5609975"/>
          </a:xfrm>
          <a:custGeom>
            <a:avLst/>
            <a:gdLst/>
            <a:ahLst/>
            <a:cxnLst/>
            <a:rect l="l" t="t" r="r" b="b"/>
            <a:pathLst>
              <a:path w="4607192" h="5609975">
                <a:moveTo>
                  <a:pt x="0" y="0"/>
                </a:moveTo>
                <a:lnTo>
                  <a:pt x="4607192" y="0"/>
                </a:lnTo>
                <a:lnTo>
                  <a:pt x="4607192" y="5609975"/>
                </a:lnTo>
                <a:lnTo>
                  <a:pt x="0" y="560997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9521417" y="808171"/>
            <a:ext cx="3383504" cy="3383504"/>
          </a:xfrm>
          <a:custGeom>
            <a:avLst/>
            <a:gdLst/>
            <a:ahLst/>
            <a:cxnLst/>
            <a:rect l="l" t="t" r="r" b="b"/>
            <a:pathLst>
              <a:path w="3383504" h="3383504">
                <a:moveTo>
                  <a:pt x="0" y="0"/>
                </a:moveTo>
                <a:lnTo>
                  <a:pt x="3383505" y="0"/>
                </a:lnTo>
                <a:lnTo>
                  <a:pt x="3383505" y="3383505"/>
                </a:lnTo>
                <a:lnTo>
                  <a:pt x="0" y="3383505"/>
                </a:lnTo>
                <a:lnTo>
                  <a:pt x="0" y="0"/>
                </a:lnTo>
                <a:close/>
              </a:path>
            </a:pathLst>
          </a:custGeom>
          <a:blipFill>
            <a:blip r:embed="rId5"/>
            <a:stretch>
              <a:fillRect/>
            </a:stretch>
          </a:blipFill>
        </p:spPr>
      </p:sp>
      <p:sp>
        <p:nvSpPr>
          <p:cNvPr id="8" name="Freeform 8"/>
          <p:cNvSpPr/>
          <p:nvPr/>
        </p:nvSpPr>
        <p:spPr>
          <a:xfrm>
            <a:off x="3394508" y="1513125"/>
            <a:ext cx="2678551" cy="2678551"/>
          </a:xfrm>
          <a:custGeom>
            <a:avLst/>
            <a:gdLst/>
            <a:ahLst/>
            <a:cxnLst/>
            <a:rect l="l" t="t" r="r" b="b"/>
            <a:pathLst>
              <a:path w="2678551" h="2678551">
                <a:moveTo>
                  <a:pt x="0" y="0"/>
                </a:moveTo>
                <a:lnTo>
                  <a:pt x="2678550" y="0"/>
                </a:lnTo>
                <a:lnTo>
                  <a:pt x="2678550" y="2678551"/>
                </a:lnTo>
                <a:lnTo>
                  <a:pt x="0" y="2678551"/>
                </a:lnTo>
                <a:lnTo>
                  <a:pt x="0" y="0"/>
                </a:lnTo>
                <a:close/>
              </a:path>
            </a:pathLst>
          </a:custGeom>
          <a:blipFill>
            <a:blip r:embed="rId6"/>
            <a:stretch>
              <a:fillRect/>
            </a:stretch>
          </a:blipFill>
        </p:spPr>
      </p:sp>
      <p:sp>
        <p:nvSpPr>
          <p:cNvPr id="9" name="Freeform 9"/>
          <p:cNvSpPr/>
          <p:nvPr/>
        </p:nvSpPr>
        <p:spPr>
          <a:xfrm>
            <a:off x="2880016" y="6859440"/>
            <a:ext cx="2049588" cy="2049588"/>
          </a:xfrm>
          <a:custGeom>
            <a:avLst/>
            <a:gdLst/>
            <a:ahLst/>
            <a:cxnLst/>
            <a:rect l="l" t="t" r="r" b="b"/>
            <a:pathLst>
              <a:path w="2049588" h="2049588">
                <a:moveTo>
                  <a:pt x="0" y="0"/>
                </a:moveTo>
                <a:lnTo>
                  <a:pt x="2049588" y="0"/>
                </a:lnTo>
                <a:lnTo>
                  <a:pt x="2049588" y="2049587"/>
                </a:lnTo>
                <a:lnTo>
                  <a:pt x="0" y="2049587"/>
                </a:lnTo>
                <a:lnTo>
                  <a:pt x="0" y="0"/>
                </a:lnTo>
                <a:close/>
              </a:path>
            </a:pathLst>
          </a:custGeom>
          <a:blipFill>
            <a:blip r:embed="rId7"/>
            <a:stretch>
              <a:fillRect/>
            </a:stretch>
          </a:blipFill>
        </p:spPr>
      </p:sp>
      <p:sp>
        <p:nvSpPr>
          <p:cNvPr id="10" name="Freeform 10"/>
          <p:cNvSpPr/>
          <p:nvPr/>
        </p:nvSpPr>
        <p:spPr>
          <a:xfrm>
            <a:off x="13089271" y="4787936"/>
            <a:ext cx="3133959" cy="3096298"/>
          </a:xfrm>
          <a:custGeom>
            <a:avLst/>
            <a:gdLst/>
            <a:ahLst/>
            <a:cxnLst/>
            <a:rect l="l" t="t" r="r" b="b"/>
            <a:pathLst>
              <a:path w="3133959" h="3096298">
                <a:moveTo>
                  <a:pt x="0" y="0"/>
                </a:moveTo>
                <a:lnTo>
                  <a:pt x="3133959" y="0"/>
                </a:lnTo>
                <a:lnTo>
                  <a:pt x="3133959" y="3096298"/>
                </a:lnTo>
                <a:lnTo>
                  <a:pt x="0" y="3096298"/>
                </a:lnTo>
                <a:lnTo>
                  <a:pt x="0" y="0"/>
                </a:lnTo>
                <a:close/>
              </a:path>
            </a:pathLst>
          </a:custGeom>
          <a:blipFill>
            <a:blip r:embed="rId8"/>
            <a:stretch>
              <a:fillRect t="-1216"/>
            </a:stretch>
          </a:blip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FEF"/>
        </a:solidFill>
        <a:effectLst/>
      </p:bgPr>
    </p:bg>
    <p:spTree>
      <p:nvGrpSpPr>
        <p:cNvPr id="1" name=""/>
        <p:cNvGrpSpPr/>
        <p:nvPr/>
      </p:nvGrpSpPr>
      <p:grpSpPr>
        <a:xfrm>
          <a:off x="0" y="0"/>
          <a:ext cx="0" cy="0"/>
          <a:chOff x="0" y="0"/>
          <a:chExt cx="0" cy="0"/>
        </a:xfrm>
      </p:grpSpPr>
      <p:sp>
        <p:nvSpPr>
          <p:cNvPr id="2" name="Freeform 2"/>
          <p:cNvSpPr/>
          <p:nvPr/>
        </p:nvSpPr>
        <p:spPr>
          <a:xfrm>
            <a:off x="2804139" y="3038169"/>
            <a:ext cx="7403034" cy="4764478"/>
          </a:xfrm>
          <a:custGeom>
            <a:avLst/>
            <a:gdLst/>
            <a:ahLst/>
            <a:cxnLst/>
            <a:rect l="l" t="t" r="r" b="b"/>
            <a:pathLst>
              <a:path w="7403034" h="4764478">
                <a:moveTo>
                  <a:pt x="0" y="0"/>
                </a:moveTo>
                <a:lnTo>
                  <a:pt x="7403034" y="0"/>
                </a:lnTo>
                <a:lnTo>
                  <a:pt x="7403034" y="4764478"/>
                </a:lnTo>
                <a:lnTo>
                  <a:pt x="0" y="4764478"/>
                </a:lnTo>
                <a:lnTo>
                  <a:pt x="0" y="0"/>
                </a:lnTo>
                <a:close/>
              </a:path>
            </a:pathLst>
          </a:custGeom>
          <a:blipFill>
            <a:blip r:embed="rId2"/>
            <a:stretch>
              <a:fillRect/>
            </a:stretch>
          </a:blipFill>
        </p:spPr>
      </p:sp>
      <p:sp>
        <p:nvSpPr>
          <p:cNvPr id="3" name="Freeform 3"/>
          <p:cNvSpPr/>
          <p:nvPr/>
        </p:nvSpPr>
        <p:spPr>
          <a:xfrm>
            <a:off x="10354754" y="3946018"/>
            <a:ext cx="7122505" cy="5122665"/>
          </a:xfrm>
          <a:custGeom>
            <a:avLst/>
            <a:gdLst/>
            <a:ahLst/>
            <a:cxnLst/>
            <a:rect l="l" t="t" r="r" b="b"/>
            <a:pathLst>
              <a:path w="7122505" h="5122665">
                <a:moveTo>
                  <a:pt x="0" y="0"/>
                </a:moveTo>
                <a:lnTo>
                  <a:pt x="7122504" y="0"/>
                </a:lnTo>
                <a:lnTo>
                  <a:pt x="7122504" y="5122665"/>
                </a:lnTo>
                <a:lnTo>
                  <a:pt x="0" y="5122665"/>
                </a:lnTo>
                <a:lnTo>
                  <a:pt x="0" y="0"/>
                </a:lnTo>
                <a:close/>
              </a:path>
            </a:pathLst>
          </a:custGeom>
          <a:blipFill>
            <a:blip r:embed="rId3"/>
            <a:stretch>
              <a:fillRect/>
            </a:stretch>
          </a:blipFill>
        </p:spPr>
      </p:sp>
      <p:grpSp>
        <p:nvGrpSpPr>
          <p:cNvPr id="4" name="Group 4"/>
          <p:cNvGrpSpPr/>
          <p:nvPr/>
        </p:nvGrpSpPr>
        <p:grpSpPr>
          <a:xfrm>
            <a:off x="13916006" y="9257742"/>
            <a:ext cx="12808337" cy="2058515"/>
            <a:chOff x="0" y="0"/>
            <a:chExt cx="17077783" cy="2744687"/>
          </a:xfrm>
        </p:grpSpPr>
        <p:sp>
          <p:nvSpPr>
            <p:cNvPr id="5" name="TextBox 5"/>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6" name="AutoShape 6"/>
            <p:cNvSpPr/>
            <p:nvPr/>
          </p:nvSpPr>
          <p:spPr>
            <a:xfrm>
              <a:off x="0" y="0"/>
              <a:ext cx="209896" cy="2744687"/>
            </a:xfrm>
            <a:prstGeom prst="rect">
              <a:avLst/>
            </a:prstGeom>
            <a:solidFill>
              <a:srgbClr val="97C160"/>
            </a:solidFill>
          </p:spPr>
        </p:sp>
      </p:grpSp>
      <p:sp>
        <p:nvSpPr>
          <p:cNvPr id="7" name="Freeform 7"/>
          <p:cNvSpPr/>
          <p:nvPr/>
        </p:nvSpPr>
        <p:spPr>
          <a:xfrm>
            <a:off x="0" y="6933661"/>
            <a:ext cx="3644934" cy="3353339"/>
          </a:xfrm>
          <a:custGeom>
            <a:avLst/>
            <a:gdLst/>
            <a:ahLst/>
            <a:cxnLst/>
            <a:rect l="l" t="t" r="r" b="b"/>
            <a:pathLst>
              <a:path w="3644934" h="3353339">
                <a:moveTo>
                  <a:pt x="0" y="0"/>
                </a:moveTo>
                <a:lnTo>
                  <a:pt x="3644934" y="0"/>
                </a:lnTo>
                <a:lnTo>
                  <a:pt x="3644934" y="3353339"/>
                </a:lnTo>
                <a:lnTo>
                  <a:pt x="0" y="335333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14755335" y="276211"/>
            <a:ext cx="2503965" cy="2958895"/>
          </a:xfrm>
          <a:custGeom>
            <a:avLst/>
            <a:gdLst/>
            <a:ahLst/>
            <a:cxnLst/>
            <a:rect l="l" t="t" r="r" b="b"/>
            <a:pathLst>
              <a:path w="2503965" h="2958895">
                <a:moveTo>
                  <a:pt x="0" y="0"/>
                </a:moveTo>
                <a:lnTo>
                  <a:pt x="2503965" y="0"/>
                </a:lnTo>
                <a:lnTo>
                  <a:pt x="2503965" y="2958895"/>
                </a:lnTo>
                <a:lnTo>
                  <a:pt x="0" y="295889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TextBox 9"/>
          <p:cNvSpPr txBox="1"/>
          <p:nvPr/>
        </p:nvSpPr>
        <p:spPr>
          <a:xfrm>
            <a:off x="676679" y="981075"/>
            <a:ext cx="15600315" cy="1673801"/>
          </a:xfrm>
          <a:prstGeom prst="rect">
            <a:avLst/>
          </a:prstGeom>
        </p:spPr>
        <p:txBody>
          <a:bodyPr lIns="0" tIns="0" rIns="0" bIns="0" rtlCol="0" anchor="t">
            <a:spAutoFit/>
          </a:bodyPr>
          <a:lstStyle/>
          <a:p>
            <a:pPr>
              <a:lnSpc>
                <a:spcPts val="3374"/>
              </a:lnSpc>
              <a:spcBef>
                <a:spcPct val="0"/>
              </a:spcBef>
            </a:pPr>
            <a:r>
              <a:rPr lang="en-US" sz="2410" spc="482">
                <a:solidFill>
                  <a:srgbClr val="755B60"/>
                </a:solidFill>
                <a:latin typeface="Oswald Bold"/>
              </a:rPr>
              <a:t>ТВІЙ НАЙКРАЩИЙ ДРУГ АБО ПОДРУГА ЗАПРОСИЛИ ТЕБЕ НА СВЯТКУВАННЯ ДНЯ НАРОДЖЕННЯ, АЛЕ В ЦЕЙ ЧАС ТИ З БАТЬКАМИ БУДЕШ НА ВІДПОЧИНКУ. </a:t>
            </a:r>
          </a:p>
          <a:p>
            <a:pPr>
              <a:lnSpc>
                <a:spcPts val="3374"/>
              </a:lnSpc>
              <a:spcBef>
                <a:spcPct val="0"/>
              </a:spcBef>
            </a:pPr>
            <a:r>
              <a:rPr lang="en-US" sz="2410" spc="482">
                <a:solidFill>
                  <a:srgbClr val="755B60"/>
                </a:solidFill>
                <a:latin typeface="Oswald Bold"/>
              </a:rPr>
              <a:t>НАПИШИ ПОВІДОМЛЕННЯ В DIRECT, ЩОБ ПОЯСНИТИ СИТУАЦІЮ. У ТЕКСТІ ВИКОРИСТОВУЙ ЗВЕРТАННЯ, ОДНОРІДНІ ЧЛЕНИ РЕЧЕННЯ, ВСТАВНІ СЛОВА.</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FEF"/>
        </a:solidFill>
        <a:effectLst/>
      </p:bgPr>
    </p:bg>
    <p:spTree>
      <p:nvGrpSpPr>
        <p:cNvPr id="1" name=""/>
        <p:cNvGrpSpPr/>
        <p:nvPr/>
      </p:nvGrpSpPr>
      <p:grpSpPr>
        <a:xfrm>
          <a:off x="0" y="0"/>
          <a:ext cx="0" cy="0"/>
          <a:chOff x="0" y="0"/>
          <a:chExt cx="0" cy="0"/>
        </a:xfrm>
      </p:grpSpPr>
      <p:sp>
        <p:nvSpPr>
          <p:cNvPr id="2" name="TextBox 2"/>
          <p:cNvSpPr txBox="1"/>
          <p:nvPr/>
        </p:nvSpPr>
        <p:spPr>
          <a:xfrm>
            <a:off x="11077145" y="-2051387"/>
            <a:ext cx="3662839" cy="11862835"/>
          </a:xfrm>
          <a:prstGeom prst="rect">
            <a:avLst/>
          </a:prstGeom>
        </p:spPr>
        <p:txBody>
          <a:bodyPr lIns="0" tIns="0" rIns="0" bIns="0" rtlCol="0" anchor="t">
            <a:spAutoFit/>
          </a:bodyPr>
          <a:lstStyle/>
          <a:p>
            <a:pPr algn="ctr">
              <a:lnSpc>
                <a:spcPts val="3967"/>
              </a:lnSpc>
              <a:spcBef>
                <a:spcPct val="0"/>
              </a:spcBef>
            </a:pPr>
            <a:endParaRPr/>
          </a:p>
          <a:p>
            <a:pPr algn="ctr">
              <a:lnSpc>
                <a:spcPts val="3967"/>
              </a:lnSpc>
              <a:spcBef>
                <a:spcPct val="0"/>
              </a:spcBef>
            </a:pPr>
            <a:endParaRPr/>
          </a:p>
          <a:p>
            <a:pPr algn="ctr">
              <a:lnSpc>
                <a:spcPts val="3967"/>
              </a:lnSpc>
              <a:spcBef>
                <a:spcPct val="0"/>
              </a:spcBef>
            </a:pPr>
            <a:endParaRPr/>
          </a:p>
          <a:p>
            <a:pPr algn="ctr">
              <a:lnSpc>
                <a:spcPts val="3967"/>
              </a:lnSpc>
              <a:spcBef>
                <a:spcPct val="0"/>
              </a:spcBef>
            </a:pPr>
            <a:endParaRPr/>
          </a:p>
          <a:p>
            <a:pPr algn="ctr">
              <a:lnSpc>
                <a:spcPts val="3967"/>
              </a:lnSpc>
              <a:spcBef>
                <a:spcPct val="0"/>
              </a:spcBef>
            </a:pPr>
            <a:endParaRPr/>
          </a:p>
          <a:p>
            <a:pPr algn="ctr">
              <a:lnSpc>
                <a:spcPts val="3967"/>
              </a:lnSpc>
              <a:spcBef>
                <a:spcPct val="0"/>
              </a:spcBef>
            </a:pPr>
            <a:endParaRPr/>
          </a:p>
          <a:p>
            <a:pPr algn="ctr">
              <a:lnSpc>
                <a:spcPts val="3967"/>
              </a:lnSpc>
              <a:spcBef>
                <a:spcPct val="0"/>
              </a:spcBef>
            </a:pPr>
            <a:endParaRPr/>
          </a:p>
          <a:p>
            <a:pPr algn="ctr">
              <a:lnSpc>
                <a:spcPts val="3967"/>
              </a:lnSpc>
              <a:spcBef>
                <a:spcPct val="0"/>
              </a:spcBef>
            </a:pPr>
            <a:endParaRPr/>
          </a:p>
          <a:p>
            <a:pPr algn="ctr">
              <a:lnSpc>
                <a:spcPts val="3967"/>
              </a:lnSpc>
              <a:spcBef>
                <a:spcPct val="0"/>
              </a:spcBef>
            </a:pPr>
            <a:r>
              <a:rPr lang="en-US" sz="2834" spc="566">
                <a:solidFill>
                  <a:srgbClr val="755B60"/>
                </a:solidFill>
                <a:latin typeface="Oswald Bold"/>
              </a:rPr>
              <a:t> ВИБАЧТЕ</a:t>
            </a:r>
          </a:p>
          <a:p>
            <a:pPr algn="ctr">
              <a:lnSpc>
                <a:spcPts val="3967"/>
              </a:lnSpc>
              <a:spcBef>
                <a:spcPct val="0"/>
              </a:spcBef>
            </a:pPr>
            <a:endParaRPr lang="en-US" sz="2834" spc="566">
              <a:solidFill>
                <a:srgbClr val="755B60"/>
              </a:solidFill>
              <a:latin typeface="Oswald Bold"/>
            </a:endParaRPr>
          </a:p>
          <a:p>
            <a:pPr algn="ctr">
              <a:lnSpc>
                <a:spcPts val="3967"/>
              </a:lnSpc>
              <a:spcBef>
                <a:spcPct val="0"/>
              </a:spcBef>
            </a:pPr>
            <a:endParaRPr lang="en-US" sz="2834" spc="566">
              <a:solidFill>
                <a:srgbClr val="755B60"/>
              </a:solidFill>
              <a:latin typeface="Oswald Bold"/>
            </a:endParaRPr>
          </a:p>
          <a:p>
            <a:pPr algn="ctr">
              <a:lnSpc>
                <a:spcPts val="3967"/>
              </a:lnSpc>
              <a:spcBef>
                <a:spcPct val="0"/>
              </a:spcBef>
            </a:pPr>
            <a:endParaRPr lang="en-US" sz="2834" spc="566">
              <a:solidFill>
                <a:srgbClr val="755B60"/>
              </a:solidFill>
              <a:latin typeface="Oswald Bold"/>
            </a:endParaRPr>
          </a:p>
          <a:p>
            <a:pPr algn="ctr">
              <a:lnSpc>
                <a:spcPts val="3967"/>
              </a:lnSpc>
              <a:spcBef>
                <a:spcPct val="0"/>
              </a:spcBef>
            </a:pPr>
            <a:r>
              <a:rPr lang="en-US" sz="2834" spc="566">
                <a:solidFill>
                  <a:srgbClr val="755B60"/>
                </a:solidFill>
                <a:latin typeface="Oswald Bold"/>
              </a:rPr>
              <a:t>  НА МОЮ ДУМКУ</a:t>
            </a:r>
          </a:p>
          <a:p>
            <a:pPr algn="ctr">
              <a:lnSpc>
                <a:spcPts val="3967"/>
              </a:lnSpc>
              <a:spcBef>
                <a:spcPct val="0"/>
              </a:spcBef>
            </a:pPr>
            <a:endParaRPr lang="en-US" sz="2834" spc="566">
              <a:solidFill>
                <a:srgbClr val="755B60"/>
              </a:solidFill>
              <a:latin typeface="Oswald Bold"/>
            </a:endParaRPr>
          </a:p>
          <a:p>
            <a:pPr algn="ctr">
              <a:lnSpc>
                <a:spcPts val="3967"/>
              </a:lnSpc>
              <a:spcBef>
                <a:spcPct val="0"/>
              </a:spcBef>
            </a:pPr>
            <a:endParaRPr lang="en-US" sz="2834" spc="566">
              <a:solidFill>
                <a:srgbClr val="755B60"/>
              </a:solidFill>
              <a:latin typeface="Oswald Bold"/>
            </a:endParaRPr>
          </a:p>
          <a:p>
            <a:pPr algn="ctr">
              <a:lnSpc>
                <a:spcPts val="3967"/>
              </a:lnSpc>
              <a:spcBef>
                <a:spcPct val="0"/>
              </a:spcBef>
            </a:pPr>
            <a:endParaRPr lang="en-US" sz="2834" spc="566">
              <a:solidFill>
                <a:srgbClr val="755B60"/>
              </a:solidFill>
              <a:latin typeface="Oswald Bold"/>
            </a:endParaRPr>
          </a:p>
          <a:p>
            <a:pPr algn="ctr">
              <a:lnSpc>
                <a:spcPts val="3967"/>
              </a:lnSpc>
              <a:spcBef>
                <a:spcPct val="0"/>
              </a:spcBef>
            </a:pPr>
            <a:r>
              <a:rPr lang="en-US" sz="2834" spc="566">
                <a:solidFill>
                  <a:srgbClr val="755B60"/>
                </a:solidFill>
                <a:latin typeface="Oswald Bold"/>
              </a:rPr>
              <a:t>  БУДЬ ЛАСКА</a:t>
            </a:r>
          </a:p>
          <a:p>
            <a:pPr algn="ctr">
              <a:lnSpc>
                <a:spcPts val="3967"/>
              </a:lnSpc>
              <a:spcBef>
                <a:spcPct val="0"/>
              </a:spcBef>
            </a:pPr>
            <a:endParaRPr lang="en-US" sz="2834" spc="566">
              <a:solidFill>
                <a:srgbClr val="755B60"/>
              </a:solidFill>
              <a:latin typeface="Oswald Bold"/>
            </a:endParaRPr>
          </a:p>
          <a:p>
            <a:pPr algn="ctr">
              <a:lnSpc>
                <a:spcPts val="3967"/>
              </a:lnSpc>
              <a:spcBef>
                <a:spcPct val="0"/>
              </a:spcBef>
            </a:pPr>
            <a:endParaRPr lang="en-US" sz="2834" spc="566">
              <a:solidFill>
                <a:srgbClr val="755B60"/>
              </a:solidFill>
              <a:latin typeface="Oswald Bold"/>
            </a:endParaRPr>
          </a:p>
          <a:p>
            <a:pPr algn="ctr">
              <a:lnSpc>
                <a:spcPts val="3967"/>
              </a:lnSpc>
              <a:spcBef>
                <a:spcPct val="0"/>
              </a:spcBef>
            </a:pPr>
            <a:endParaRPr lang="en-US" sz="2834" spc="566">
              <a:solidFill>
                <a:srgbClr val="755B60"/>
              </a:solidFill>
              <a:latin typeface="Oswald Bold"/>
            </a:endParaRPr>
          </a:p>
          <a:p>
            <a:pPr algn="ctr">
              <a:lnSpc>
                <a:spcPts val="3967"/>
              </a:lnSpc>
              <a:spcBef>
                <a:spcPct val="0"/>
              </a:spcBef>
            </a:pPr>
            <a:r>
              <a:rPr lang="en-US" sz="2834" spc="566">
                <a:solidFill>
                  <a:srgbClr val="755B60"/>
                </a:solidFill>
                <a:latin typeface="Oswald Bold"/>
              </a:rPr>
              <a:t>  МАБУТЬ</a:t>
            </a:r>
          </a:p>
          <a:p>
            <a:pPr algn="ctr">
              <a:lnSpc>
                <a:spcPts val="3967"/>
              </a:lnSpc>
              <a:spcBef>
                <a:spcPct val="0"/>
              </a:spcBef>
            </a:pPr>
            <a:endParaRPr lang="en-US" sz="2834" spc="566">
              <a:solidFill>
                <a:srgbClr val="755B60"/>
              </a:solidFill>
              <a:latin typeface="Oswald Bold"/>
            </a:endParaRPr>
          </a:p>
          <a:p>
            <a:pPr algn="ctr">
              <a:lnSpc>
                <a:spcPts val="3967"/>
              </a:lnSpc>
              <a:spcBef>
                <a:spcPct val="0"/>
              </a:spcBef>
            </a:pPr>
            <a:endParaRPr lang="en-US" sz="2834" spc="566">
              <a:solidFill>
                <a:srgbClr val="755B60"/>
              </a:solidFill>
              <a:latin typeface="Oswald Bold"/>
            </a:endParaRPr>
          </a:p>
          <a:p>
            <a:pPr algn="ctr">
              <a:lnSpc>
                <a:spcPts val="3967"/>
              </a:lnSpc>
              <a:spcBef>
                <a:spcPct val="0"/>
              </a:spcBef>
            </a:pPr>
            <a:endParaRPr lang="en-US" sz="2834" spc="566">
              <a:solidFill>
                <a:srgbClr val="755B60"/>
              </a:solidFill>
              <a:latin typeface="Oswald Bold"/>
            </a:endParaRPr>
          </a:p>
        </p:txBody>
      </p:sp>
      <p:sp>
        <p:nvSpPr>
          <p:cNvPr id="3" name="Freeform 3"/>
          <p:cNvSpPr/>
          <p:nvPr/>
        </p:nvSpPr>
        <p:spPr>
          <a:xfrm>
            <a:off x="2066291" y="1795882"/>
            <a:ext cx="2553530" cy="2473493"/>
          </a:xfrm>
          <a:custGeom>
            <a:avLst/>
            <a:gdLst/>
            <a:ahLst/>
            <a:cxnLst/>
            <a:rect l="l" t="t" r="r" b="b"/>
            <a:pathLst>
              <a:path w="2553530" h="2473493">
                <a:moveTo>
                  <a:pt x="0" y="0"/>
                </a:moveTo>
                <a:lnTo>
                  <a:pt x="2553530" y="0"/>
                </a:lnTo>
                <a:lnTo>
                  <a:pt x="2553530" y="2473493"/>
                </a:lnTo>
                <a:lnTo>
                  <a:pt x="0" y="2473493"/>
                </a:lnTo>
                <a:lnTo>
                  <a:pt x="0" y="0"/>
                </a:lnTo>
                <a:close/>
              </a:path>
            </a:pathLst>
          </a:custGeom>
          <a:blipFill>
            <a:blip r:embed="rId2"/>
            <a:stretch>
              <a:fillRect l="-38057" r="-34431"/>
            </a:stretch>
          </a:blipFill>
        </p:spPr>
      </p:sp>
      <p:sp>
        <p:nvSpPr>
          <p:cNvPr id="4" name="Freeform 4"/>
          <p:cNvSpPr/>
          <p:nvPr/>
        </p:nvSpPr>
        <p:spPr>
          <a:xfrm>
            <a:off x="6869298" y="6076425"/>
            <a:ext cx="2652677" cy="2652677"/>
          </a:xfrm>
          <a:custGeom>
            <a:avLst/>
            <a:gdLst/>
            <a:ahLst/>
            <a:cxnLst/>
            <a:rect l="l" t="t" r="r" b="b"/>
            <a:pathLst>
              <a:path w="2652677" h="2652677">
                <a:moveTo>
                  <a:pt x="0" y="0"/>
                </a:moveTo>
                <a:lnTo>
                  <a:pt x="2652677" y="0"/>
                </a:lnTo>
                <a:lnTo>
                  <a:pt x="2652677" y="2652677"/>
                </a:lnTo>
                <a:lnTo>
                  <a:pt x="0" y="2652677"/>
                </a:lnTo>
                <a:lnTo>
                  <a:pt x="0" y="0"/>
                </a:lnTo>
                <a:close/>
              </a:path>
            </a:pathLst>
          </a:custGeom>
          <a:blipFill>
            <a:blip r:embed="rId3"/>
            <a:stretch>
              <a:fillRect/>
            </a:stretch>
          </a:blipFill>
        </p:spPr>
      </p:sp>
      <p:sp>
        <p:nvSpPr>
          <p:cNvPr id="5" name="Freeform 5"/>
          <p:cNvSpPr/>
          <p:nvPr/>
        </p:nvSpPr>
        <p:spPr>
          <a:xfrm>
            <a:off x="1028700" y="5143500"/>
            <a:ext cx="3392366" cy="3585602"/>
          </a:xfrm>
          <a:custGeom>
            <a:avLst/>
            <a:gdLst/>
            <a:ahLst/>
            <a:cxnLst/>
            <a:rect l="l" t="t" r="r" b="b"/>
            <a:pathLst>
              <a:path w="3392366" h="3585602">
                <a:moveTo>
                  <a:pt x="0" y="0"/>
                </a:moveTo>
                <a:lnTo>
                  <a:pt x="3392366" y="0"/>
                </a:lnTo>
                <a:lnTo>
                  <a:pt x="3392366" y="3585602"/>
                </a:lnTo>
                <a:lnTo>
                  <a:pt x="0" y="3585602"/>
                </a:lnTo>
                <a:lnTo>
                  <a:pt x="0" y="0"/>
                </a:lnTo>
                <a:close/>
              </a:path>
            </a:pathLst>
          </a:custGeom>
          <a:blipFill>
            <a:blip r:embed="rId4"/>
            <a:stretch>
              <a:fillRect/>
            </a:stretch>
          </a:blipFill>
        </p:spPr>
      </p:sp>
      <p:sp>
        <p:nvSpPr>
          <p:cNvPr id="6" name="Freeform 6"/>
          <p:cNvSpPr/>
          <p:nvPr/>
        </p:nvSpPr>
        <p:spPr>
          <a:xfrm rot="-10800000">
            <a:off x="6869298" y="2098341"/>
            <a:ext cx="3089503" cy="2453770"/>
          </a:xfrm>
          <a:custGeom>
            <a:avLst/>
            <a:gdLst/>
            <a:ahLst/>
            <a:cxnLst/>
            <a:rect l="l" t="t" r="r" b="b"/>
            <a:pathLst>
              <a:path w="3089503" h="2453770">
                <a:moveTo>
                  <a:pt x="0" y="0"/>
                </a:moveTo>
                <a:lnTo>
                  <a:pt x="3089503" y="0"/>
                </a:lnTo>
                <a:lnTo>
                  <a:pt x="3089503" y="2453770"/>
                </a:lnTo>
                <a:lnTo>
                  <a:pt x="0" y="2453770"/>
                </a:lnTo>
                <a:lnTo>
                  <a:pt x="0" y="0"/>
                </a:lnTo>
                <a:close/>
              </a:path>
            </a:pathLst>
          </a:custGeom>
          <a:blipFill>
            <a:blip r:embed="rId5"/>
            <a:stretch>
              <a:fillRect l="-16175" r="-14813"/>
            </a:stretch>
          </a:blipFill>
        </p:spPr>
      </p:sp>
      <p:grpSp>
        <p:nvGrpSpPr>
          <p:cNvPr id="7" name="Group 7"/>
          <p:cNvGrpSpPr/>
          <p:nvPr/>
        </p:nvGrpSpPr>
        <p:grpSpPr>
          <a:xfrm>
            <a:off x="13916006" y="9257742"/>
            <a:ext cx="12808337" cy="2058515"/>
            <a:chOff x="0" y="0"/>
            <a:chExt cx="17077783" cy="2744687"/>
          </a:xfrm>
        </p:grpSpPr>
        <p:sp>
          <p:nvSpPr>
            <p:cNvPr id="8" name="TextBox 8"/>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9" name="AutoShape 9"/>
            <p:cNvSpPr/>
            <p:nvPr/>
          </p:nvSpPr>
          <p:spPr>
            <a:xfrm>
              <a:off x="0" y="0"/>
              <a:ext cx="209896" cy="2744687"/>
            </a:xfrm>
            <a:prstGeom prst="rect">
              <a:avLst/>
            </a:prstGeom>
            <a:solidFill>
              <a:srgbClr val="97C160"/>
            </a:solidFill>
          </p:spPr>
        </p:sp>
      </p:grpSp>
      <p:sp>
        <p:nvSpPr>
          <p:cNvPr id="10" name="TextBox 10"/>
          <p:cNvSpPr txBox="1"/>
          <p:nvPr/>
        </p:nvSpPr>
        <p:spPr>
          <a:xfrm>
            <a:off x="-1738896" y="287940"/>
            <a:ext cx="21395007" cy="1810401"/>
          </a:xfrm>
          <a:prstGeom prst="rect">
            <a:avLst/>
          </a:prstGeom>
        </p:spPr>
        <p:txBody>
          <a:bodyPr lIns="0" tIns="0" rIns="0" bIns="0" rtlCol="0" anchor="t">
            <a:spAutoFit/>
          </a:bodyPr>
          <a:lstStyle/>
          <a:p>
            <a:pPr algn="ctr">
              <a:lnSpc>
                <a:spcPts val="7393"/>
              </a:lnSpc>
              <a:spcBef>
                <a:spcPct val="0"/>
              </a:spcBef>
            </a:pPr>
            <a:r>
              <a:rPr lang="en-US" sz="5280">
                <a:solidFill>
                  <a:srgbClr val="97C160"/>
                </a:solidFill>
                <a:latin typeface="Oswald Bold"/>
              </a:rPr>
              <a:t>Увідповідніть емодзі та вставне слово </a:t>
            </a:r>
          </a:p>
          <a:p>
            <a:pPr algn="ctr">
              <a:lnSpc>
                <a:spcPts val="7393"/>
              </a:lnSpc>
              <a:spcBef>
                <a:spcPct val="0"/>
              </a:spcBef>
            </a:pPr>
            <a:r>
              <a:rPr lang="en-US" sz="5280">
                <a:solidFill>
                  <a:srgbClr val="97C160"/>
                </a:solidFill>
                <a:latin typeface="Oswald Bold"/>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FEF"/>
        </a:solidFill>
        <a:effectLst/>
      </p:bgPr>
    </p:bg>
    <p:spTree>
      <p:nvGrpSpPr>
        <p:cNvPr id="1" name=""/>
        <p:cNvGrpSpPr/>
        <p:nvPr/>
      </p:nvGrpSpPr>
      <p:grpSpPr>
        <a:xfrm>
          <a:off x="0" y="0"/>
          <a:ext cx="0" cy="0"/>
          <a:chOff x="0" y="0"/>
          <a:chExt cx="0" cy="0"/>
        </a:xfrm>
      </p:grpSpPr>
      <p:grpSp>
        <p:nvGrpSpPr>
          <p:cNvPr id="2" name="Group 2"/>
          <p:cNvGrpSpPr/>
          <p:nvPr/>
        </p:nvGrpSpPr>
        <p:grpSpPr>
          <a:xfrm>
            <a:off x="13916006" y="9257742"/>
            <a:ext cx="12808337" cy="2058515"/>
            <a:chOff x="0" y="0"/>
            <a:chExt cx="17077783" cy="2744687"/>
          </a:xfrm>
        </p:grpSpPr>
        <p:sp>
          <p:nvSpPr>
            <p:cNvPr id="3" name="TextBox 3"/>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4" name="AutoShape 4"/>
            <p:cNvSpPr/>
            <p:nvPr/>
          </p:nvSpPr>
          <p:spPr>
            <a:xfrm>
              <a:off x="0" y="0"/>
              <a:ext cx="209896" cy="2744687"/>
            </a:xfrm>
            <a:prstGeom prst="rect">
              <a:avLst/>
            </a:prstGeom>
            <a:solidFill>
              <a:srgbClr val="97C160"/>
            </a:solidFill>
          </p:spPr>
        </p:sp>
      </p:grpSp>
      <p:sp>
        <p:nvSpPr>
          <p:cNvPr id="6" name="Freeform 6"/>
          <p:cNvSpPr/>
          <p:nvPr/>
        </p:nvSpPr>
        <p:spPr>
          <a:xfrm>
            <a:off x="342039" y="5555235"/>
            <a:ext cx="5594916" cy="4447958"/>
          </a:xfrm>
          <a:custGeom>
            <a:avLst/>
            <a:gdLst/>
            <a:ahLst/>
            <a:cxnLst/>
            <a:rect l="l" t="t" r="r" b="b"/>
            <a:pathLst>
              <a:path w="5594916" h="4447958">
                <a:moveTo>
                  <a:pt x="0" y="0"/>
                </a:moveTo>
                <a:lnTo>
                  <a:pt x="5594916" y="0"/>
                </a:lnTo>
                <a:lnTo>
                  <a:pt x="5594916" y="4447958"/>
                </a:lnTo>
                <a:lnTo>
                  <a:pt x="0" y="4447958"/>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sp>
        <p:nvSpPr>
          <p:cNvPr id="7" name="TextBox 7"/>
          <p:cNvSpPr txBox="1"/>
          <p:nvPr/>
        </p:nvSpPr>
        <p:spPr>
          <a:xfrm>
            <a:off x="104438" y="731362"/>
            <a:ext cx="18079125" cy="530542"/>
          </a:xfrm>
          <a:prstGeom prst="rect">
            <a:avLst/>
          </a:prstGeom>
        </p:spPr>
        <p:txBody>
          <a:bodyPr lIns="0" tIns="0" rIns="0" bIns="0" rtlCol="0" anchor="t">
            <a:spAutoFit/>
          </a:bodyPr>
          <a:lstStyle/>
          <a:p>
            <a:pPr algn="ctr">
              <a:lnSpc>
                <a:spcPts val="4357"/>
              </a:lnSpc>
              <a:spcBef>
                <a:spcPct val="0"/>
              </a:spcBef>
            </a:pPr>
            <a:r>
              <a:rPr lang="en-US" sz="3112" u="sng" spc="622">
                <a:solidFill>
                  <a:srgbClr val="755B60"/>
                </a:solidFill>
                <a:latin typeface="Oswald Bold"/>
              </a:rPr>
              <a:t>ПРОСЛУХАЙ ПІСНЮ І ВИПИШИ ЗВЕРТАННЯ ТА ОДНОРІДНІ ЧЛЕНИ РЕЧЕННЯ</a:t>
            </a:r>
          </a:p>
        </p:txBody>
      </p:sp>
      <p:sp>
        <p:nvSpPr>
          <p:cNvPr id="12" name="Прямоугольник 11"/>
          <p:cNvSpPr/>
          <p:nvPr/>
        </p:nvSpPr>
        <p:spPr>
          <a:xfrm>
            <a:off x="4419600" y="4788354"/>
            <a:ext cx="184731" cy="369332"/>
          </a:xfrm>
          <a:prstGeom prst="rect">
            <a:avLst/>
          </a:prstGeom>
        </p:spPr>
        <p:txBody>
          <a:bodyPr wrap="none">
            <a:spAutoFit/>
          </a:bodyPr>
          <a:lstStyle/>
          <a:p>
            <a:endParaRPr lang="uk-UA" dirty="0"/>
          </a:p>
        </p:txBody>
      </p:sp>
      <p:pic>
        <p:nvPicPr>
          <p:cNvPr id="14" name="Рисунок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0" y="2705100"/>
            <a:ext cx="6019800" cy="60198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9E6DF"/>
        </a:solidFill>
        <a:effectLst/>
      </p:bgPr>
    </p:bg>
    <p:spTree>
      <p:nvGrpSpPr>
        <p:cNvPr id="1" name=""/>
        <p:cNvGrpSpPr/>
        <p:nvPr/>
      </p:nvGrpSpPr>
      <p:grpSpPr>
        <a:xfrm>
          <a:off x="0" y="0"/>
          <a:ext cx="0" cy="0"/>
          <a:chOff x="0" y="0"/>
          <a:chExt cx="0" cy="0"/>
        </a:xfrm>
      </p:grpSpPr>
      <p:sp>
        <p:nvSpPr>
          <p:cNvPr id="2" name="Freeform 2"/>
          <p:cNvSpPr/>
          <p:nvPr/>
        </p:nvSpPr>
        <p:spPr>
          <a:xfrm>
            <a:off x="3260359" y="-431161"/>
            <a:ext cx="12249612" cy="10511777"/>
          </a:xfrm>
          <a:custGeom>
            <a:avLst/>
            <a:gdLst/>
            <a:ahLst/>
            <a:cxnLst/>
            <a:rect l="l" t="t" r="r" b="b"/>
            <a:pathLst>
              <a:path w="12249612" h="10511777">
                <a:moveTo>
                  <a:pt x="0" y="0"/>
                </a:moveTo>
                <a:lnTo>
                  <a:pt x="12249611" y="0"/>
                </a:lnTo>
                <a:lnTo>
                  <a:pt x="12249611" y="10511778"/>
                </a:lnTo>
                <a:lnTo>
                  <a:pt x="0" y="10511778"/>
                </a:lnTo>
                <a:lnTo>
                  <a:pt x="0" y="0"/>
                </a:lnTo>
                <a:close/>
              </a:path>
            </a:pathLst>
          </a:custGeom>
          <a:blipFill>
            <a:blip r:embed="rId2">
              <a:alphaModFix amt="24000"/>
            </a:blip>
            <a:stretch>
              <a:fillRect/>
            </a:stretch>
          </a:blipFill>
        </p:spPr>
      </p:sp>
      <p:sp>
        <p:nvSpPr>
          <p:cNvPr id="3" name="TextBox 3"/>
          <p:cNvSpPr txBox="1"/>
          <p:nvPr/>
        </p:nvSpPr>
        <p:spPr>
          <a:xfrm>
            <a:off x="707982" y="852931"/>
            <a:ext cx="17864193" cy="9227686"/>
          </a:xfrm>
          <a:prstGeom prst="rect">
            <a:avLst/>
          </a:prstGeom>
        </p:spPr>
        <p:txBody>
          <a:bodyPr lIns="0" tIns="0" rIns="0" bIns="0" rtlCol="0" anchor="t">
            <a:spAutoFit/>
          </a:bodyPr>
          <a:lstStyle/>
          <a:p>
            <a:pPr>
              <a:lnSpc>
                <a:spcPts val="4083"/>
              </a:lnSpc>
            </a:pPr>
            <a:r>
              <a:rPr lang="en-US" sz="2474" spc="475">
                <a:solidFill>
                  <a:srgbClr val="000000"/>
                </a:solidFill>
                <a:latin typeface="Oswald"/>
              </a:rPr>
              <a:t>УЧИТЕЛЬ СТВОРЮЄ СПІНЕР, РОЗДІЛЕНИЙ НА 4 СЕКТОРИ З НАПИСАМИ «СПРОГНОЗУЙ», «ПОЯСНИ», «ПІДСУМУЙ», «ОЦІНИ».</a:t>
            </a:r>
          </a:p>
          <a:p>
            <a:pPr>
              <a:lnSpc>
                <a:spcPts val="4083"/>
              </a:lnSpc>
            </a:pPr>
            <a:endParaRPr lang="en-US" sz="2474" spc="475">
              <a:solidFill>
                <a:srgbClr val="000000"/>
              </a:solidFill>
              <a:latin typeface="Oswald"/>
            </a:endParaRPr>
          </a:p>
          <a:p>
            <a:pPr>
              <a:lnSpc>
                <a:spcPts val="4083"/>
              </a:lnSpc>
            </a:pPr>
            <a:r>
              <a:rPr lang="en-US" sz="2474" spc="475">
                <a:solidFill>
                  <a:srgbClr val="000000"/>
                </a:solidFill>
                <a:latin typeface="Oswald"/>
              </a:rPr>
              <a:t>УЧИТЕЛЬ КРУТИТЬ СПІНЕР ТА ПРОСИТЬ УЧНІВ ВІДПОВІСТИ НА ЗАПИТАННЯ ЗАЛЕЖНО ВІД МІСЦЯ ЗУПИНКИ СПІНЕРА.</a:t>
            </a:r>
          </a:p>
          <a:p>
            <a:pPr>
              <a:lnSpc>
                <a:spcPts val="4083"/>
              </a:lnSpc>
            </a:pPr>
            <a:r>
              <a:rPr lang="en-US" sz="2474" spc="475">
                <a:solidFill>
                  <a:srgbClr val="000000"/>
                </a:solidFill>
                <a:latin typeface="Oswald"/>
              </a:rPr>
              <a:t> НАПРИКЛАД, СПІНЕР ЗУПИНЯЄТЬСЯ НА СЕКТОРІ </a:t>
            </a:r>
            <a:r>
              <a:rPr lang="en-US" sz="2474" spc="475">
                <a:solidFill>
                  <a:srgbClr val="97C160"/>
                </a:solidFill>
                <a:latin typeface="Oswald Bold"/>
              </a:rPr>
              <a:t>«ПІДСУМУЙ»</a:t>
            </a:r>
            <a:r>
              <a:rPr lang="en-US" sz="2474" spc="475">
                <a:solidFill>
                  <a:srgbClr val="000000"/>
                </a:solidFill>
                <a:latin typeface="Oswald"/>
              </a:rPr>
              <a:t>, ТОДІ ВЧИТЕЛЬ МОЖЕ СКАЗАТИ: «НАЗВИ КЛЮЧОВІ ПОНЯТТЯ, ПРО ЯКІ ЙШЛОСЯ НА УРОЦІ». «ПІДСУМУЙ УСЕ, ЩО ЗНАЄШ ПРО ОДНОРІНІ ЧЛЕНИ РЕЧЕННЯ», «ПІДСУМУЙ УСЕ, ЩО ЗНАЄШ ПРО ЗВЕРТАННЯ», «ПІДСУМУЙ УСЕ, ЩО ЗНАЄШ ПРО ВСТАВНІ СЛОВА». </a:t>
            </a:r>
          </a:p>
          <a:p>
            <a:pPr>
              <a:lnSpc>
                <a:spcPts val="4083"/>
              </a:lnSpc>
            </a:pPr>
            <a:r>
              <a:rPr lang="en-US" sz="2474" spc="475">
                <a:solidFill>
                  <a:srgbClr val="97C160"/>
                </a:solidFill>
                <a:latin typeface="Oswald Bold"/>
              </a:rPr>
              <a:t>«ПОЯСНИ»</a:t>
            </a:r>
            <a:r>
              <a:rPr lang="en-US" sz="2474" spc="475">
                <a:solidFill>
                  <a:srgbClr val="000000"/>
                </a:solidFill>
                <a:latin typeface="Oswald"/>
              </a:rPr>
              <a:t>: РОЗДІЛОВІ ЗНАКИ ПРИ ОЧР, РОЗДІЛОВІ ЗНАКИ ПРИ УС ТА ОЧР, РОЗДІЛОВІ ЗНАКИ ПРИ ЗВЕРТАННЯХ ТА ВСТАВНИХ СЛОВАХ.</a:t>
            </a:r>
          </a:p>
          <a:p>
            <a:pPr>
              <a:lnSpc>
                <a:spcPts val="4083"/>
              </a:lnSpc>
            </a:pPr>
            <a:r>
              <a:rPr lang="en-US" sz="2474" spc="475">
                <a:solidFill>
                  <a:srgbClr val="000000"/>
                </a:solidFill>
                <a:latin typeface="Oswald"/>
              </a:rPr>
              <a:t> </a:t>
            </a:r>
            <a:r>
              <a:rPr lang="en-US" sz="2474" spc="475">
                <a:solidFill>
                  <a:srgbClr val="97C160"/>
                </a:solidFill>
                <a:latin typeface="Oswald Bold"/>
              </a:rPr>
              <a:t>«СПРОГНОЗУЙ»</a:t>
            </a:r>
            <a:r>
              <a:rPr lang="en-US" sz="2474" spc="475">
                <a:solidFill>
                  <a:srgbClr val="000000"/>
                </a:solidFill>
                <a:latin typeface="Oswald"/>
              </a:rPr>
              <a:t>: ДЕ ЛЮДИ ДОПУСКАЮТЬ НАЙБІЛЬШУ КІЛЬКІСТЬ  ПУНКТУАЦІЙНИХ ПОМИЛОК: У РЕЧЕННЯХ ЗІ ЗВЕРТАННЯМ, ВСТАВНИХ СЛОВАХ, ОДНОРІДНИХ ЧЛЕНАХ; ЯК ЗДОБУТІ ЗНАННЯ ДОПОМОЖУТЬ ТОБІ У ЖИТТІ; ЯК ЦІ ТЕМИ ПОВ’ЯЗАНІ З ЛИСТУВАННЯМ ЛЮДЕЙ ТА ВЕДЕННЯМ СТОРІНКИ В СОЦМЕРЕЖАХ. </a:t>
            </a:r>
          </a:p>
          <a:p>
            <a:pPr>
              <a:lnSpc>
                <a:spcPts val="4083"/>
              </a:lnSpc>
            </a:pPr>
            <a:r>
              <a:rPr lang="en-US" sz="2474" spc="475">
                <a:solidFill>
                  <a:srgbClr val="97C160"/>
                </a:solidFill>
                <a:latin typeface="Oswald Bold"/>
              </a:rPr>
              <a:t>«ОЦІНИ»</a:t>
            </a:r>
            <a:r>
              <a:rPr lang="en-US" sz="2474" spc="475">
                <a:solidFill>
                  <a:srgbClr val="000000"/>
                </a:solidFill>
                <a:latin typeface="Oswald"/>
              </a:rPr>
              <a:t>: СВОЮ РОБОТУ НА УРОЦІ, СВОЮ АКТИВНІСТЬ НА УРОЦІ, </a:t>
            </a:r>
          </a:p>
          <a:p>
            <a:pPr>
              <a:lnSpc>
                <a:spcPts val="4083"/>
              </a:lnSpc>
            </a:pPr>
            <a:r>
              <a:rPr lang="en-US" sz="2474" spc="475">
                <a:solidFill>
                  <a:srgbClr val="000000"/>
                </a:solidFill>
                <a:latin typeface="Oswald"/>
              </a:rPr>
              <a:t>СВІЙ СТУПІНЬ ЗАСВОЄННЯ МАТЕРІАЛУ ВІД 0 ДО 12; </a:t>
            </a:r>
          </a:p>
          <a:p>
            <a:pPr>
              <a:lnSpc>
                <a:spcPts val="4083"/>
              </a:lnSpc>
            </a:pPr>
            <a:r>
              <a:rPr lang="en-US" sz="2474" spc="475">
                <a:solidFill>
                  <a:srgbClr val="000000"/>
                </a:solidFill>
                <a:latin typeface="Oswald"/>
              </a:rPr>
              <a:t>ОЦІНИ РОБОТУ ОДНАКЛАСНИКА ЧИ ОДНОКЛАСНИЦІ НА УРОЦІ. </a:t>
            </a:r>
          </a:p>
        </p:txBody>
      </p:sp>
      <p:grpSp>
        <p:nvGrpSpPr>
          <p:cNvPr id="4" name="Group 4"/>
          <p:cNvGrpSpPr/>
          <p:nvPr/>
        </p:nvGrpSpPr>
        <p:grpSpPr>
          <a:xfrm>
            <a:off x="13916006" y="9257742"/>
            <a:ext cx="12808337" cy="2058515"/>
            <a:chOff x="0" y="0"/>
            <a:chExt cx="17077783" cy="2744687"/>
          </a:xfrm>
        </p:grpSpPr>
        <p:sp>
          <p:nvSpPr>
            <p:cNvPr id="5" name="TextBox 5"/>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6" name="AutoShape 6"/>
            <p:cNvSpPr/>
            <p:nvPr/>
          </p:nvSpPr>
          <p:spPr>
            <a:xfrm>
              <a:off x="0" y="0"/>
              <a:ext cx="209896" cy="2744687"/>
            </a:xfrm>
            <a:prstGeom prst="rect">
              <a:avLst/>
            </a:prstGeom>
            <a:solidFill>
              <a:srgbClr val="97C160"/>
            </a:solidFill>
          </p:spPr>
        </p:sp>
      </p:grpSp>
      <p:sp>
        <p:nvSpPr>
          <p:cNvPr id="7" name="TextBox 7"/>
          <p:cNvSpPr txBox="1"/>
          <p:nvPr/>
        </p:nvSpPr>
        <p:spPr>
          <a:xfrm>
            <a:off x="7277595" y="-85725"/>
            <a:ext cx="3270290" cy="827988"/>
          </a:xfrm>
          <a:prstGeom prst="rect">
            <a:avLst/>
          </a:prstGeom>
        </p:spPr>
        <p:txBody>
          <a:bodyPr lIns="0" tIns="0" rIns="0" bIns="0" rtlCol="0" anchor="t">
            <a:spAutoFit/>
          </a:bodyPr>
          <a:lstStyle/>
          <a:p>
            <a:pPr algn="ctr">
              <a:lnSpc>
                <a:spcPts val="6862"/>
              </a:lnSpc>
            </a:pPr>
            <a:r>
              <a:rPr lang="en-US" sz="4902">
                <a:solidFill>
                  <a:srgbClr val="755B60"/>
                </a:solidFill>
                <a:latin typeface="Oswald Bold"/>
              </a:rPr>
              <a:t>Підсумуймо!</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FEF"/>
        </a:solidFill>
        <a:effectLst/>
      </p:bgPr>
    </p:bg>
    <p:spTree>
      <p:nvGrpSpPr>
        <p:cNvPr id="1" name=""/>
        <p:cNvGrpSpPr/>
        <p:nvPr/>
      </p:nvGrpSpPr>
      <p:grpSpPr>
        <a:xfrm>
          <a:off x="0" y="0"/>
          <a:ext cx="0" cy="0"/>
          <a:chOff x="0" y="0"/>
          <a:chExt cx="0" cy="0"/>
        </a:xfrm>
      </p:grpSpPr>
      <p:grpSp>
        <p:nvGrpSpPr>
          <p:cNvPr id="2" name="Group 2"/>
          <p:cNvGrpSpPr/>
          <p:nvPr/>
        </p:nvGrpSpPr>
        <p:grpSpPr>
          <a:xfrm>
            <a:off x="-1538927" y="4969213"/>
            <a:ext cx="22252947" cy="4307232"/>
            <a:chOff x="0" y="0"/>
            <a:chExt cx="29670596" cy="5742975"/>
          </a:xfrm>
        </p:grpSpPr>
        <p:sp>
          <p:nvSpPr>
            <p:cNvPr id="3" name="TextBox 3"/>
            <p:cNvSpPr txBox="1"/>
            <p:nvPr/>
          </p:nvSpPr>
          <p:spPr>
            <a:xfrm>
              <a:off x="0" y="-28575"/>
              <a:ext cx="29670596" cy="1542492"/>
            </a:xfrm>
            <a:prstGeom prst="rect">
              <a:avLst/>
            </a:prstGeom>
          </p:spPr>
          <p:txBody>
            <a:bodyPr lIns="0" tIns="0" rIns="0" bIns="0" rtlCol="0" anchor="t">
              <a:spAutoFit/>
            </a:bodyPr>
            <a:lstStyle/>
            <a:p>
              <a:pPr algn="ctr">
                <a:lnSpc>
                  <a:spcPts val="5033"/>
                </a:lnSpc>
              </a:pPr>
              <a:r>
                <a:rPr lang="en-US" sz="3872" spc="193">
                  <a:solidFill>
                    <a:srgbClr val="97C160"/>
                  </a:solidFill>
                  <a:latin typeface="Oswald Bold"/>
                </a:rPr>
                <a:t>ПОНЯТТЯ ПРО ОДНОРІДНІ ЧЛЕНИ РЕЧЕННЯ</a:t>
              </a:r>
            </a:p>
            <a:p>
              <a:pPr algn="ctr">
                <a:lnSpc>
                  <a:spcPts val="4314"/>
                </a:lnSpc>
              </a:pPr>
              <a:endParaRPr lang="en-US" sz="3872" spc="193">
                <a:solidFill>
                  <a:srgbClr val="97C160"/>
                </a:solidFill>
                <a:latin typeface="Oswald Bold"/>
              </a:endParaRPr>
            </a:p>
          </p:txBody>
        </p:sp>
        <p:sp>
          <p:nvSpPr>
            <p:cNvPr id="4" name="TextBox 4"/>
            <p:cNvSpPr txBox="1"/>
            <p:nvPr/>
          </p:nvSpPr>
          <p:spPr>
            <a:xfrm>
              <a:off x="3306329" y="1817963"/>
              <a:ext cx="23057937" cy="3925012"/>
            </a:xfrm>
            <a:prstGeom prst="rect">
              <a:avLst/>
            </a:prstGeom>
          </p:spPr>
          <p:txBody>
            <a:bodyPr lIns="0" tIns="0" rIns="0" bIns="0" rtlCol="0" anchor="t">
              <a:spAutoFit/>
            </a:bodyPr>
            <a:lstStyle/>
            <a:p>
              <a:pPr>
                <a:lnSpc>
                  <a:spcPts val="4674"/>
                </a:lnSpc>
              </a:pPr>
              <a:r>
                <a:rPr lang="en-US" sz="3595">
                  <a:solidFill>
                    <a:srgbClr val="755B60"/>
                  </a:solidFill>
                  <a:latin typeface="Montserrat Light Bold"/>
                </a:rPr>
                <a:t>Однорідними</a:t>
              </a:r>
              <a:r>
                <a:rPr lang="en-US" sz="3595">
                  <a:solidFill>
                    <a:srgbClr val="755B60"/>
                  </a:solidFill>
                  <a:latin typeface="Montserrat Light"/>
                </a:rPr>
                <a:t> називають члени речення, які залежать від того самого слова в реченні, відповідають на те саме питання і виконують однакову синтаксичну роль.</a:t>
              </a:r>
            </a:p>
            <a:p>
              <a:pPr>
                <a:lnSpc>
                  <a:spcPts val="4674"/>
                </a:lnSpc>
              </a:pPr>
              <a:endParaRPr lang="en-US" sz="3595">
                <a:solidFill>
                  <a:srgbClr val="755B60"/>
                </a:solidFill>
                <a:latin typeface="Montserrat Light"/>
              </a:endParaRPr>
            </a:p>
            <a:p>
              <a:pPr>
                <a:lnSpc>
                  <a:spcPts val="4674"/>
                </a:lnSpc>
              </a:pPr>
              <a:r>
                <a:rPr lang="en-US" sz="3595">
                  <a:solidFill>
                    <a:srgbClr val="97C160"/>
                  </a:solidFill>
                  <a:latin typeface="Montserrat Light"/>
                </a:rPr>
                <a:t>НАПРИКЛАД: росте і тягеться до світла липа.</a:t>
              </a:r>
            </a:p>
          </p:txBody>
        </p:sp>
      </p:grpSp>
      <p:sp>
        <p:nvSpPr>
          <p:cNvPr id="5" name="Freeform 5"/>
          <p:cNvSpPr/>
          <p:nvPr/>
        </p:nvSpPr>
        <p:spPr>
          <a:xfrm>
            <a:off x="5803463" y="0"/>
            <a:ext cx="6681075" cy="4451266"/>
          </a:xfrm>
          <a:custGeom>
            <a:avLst/>
            <a:gdLst/>
            <a:ahLst/>
            <a:cxnLst/>
            <a:rect l="l" t="t" r="r" b="b"/>
            <a:pathLst>
              <a:path w="6681075" h="4451266">
                <a:moveTo>
                  <a:pt x="0" y="0"/>
                </a:moveTo>
                <a:lnTo>
                  <a:pt x="6681074" y="0"/>
                </a:lnTo>
                <a:lnTo>
                  <a:pt x="6681074" y="4451266"/>
                </a:lnTo>
                <a:lnTo>
                  <a:pt x="0" y="4451266"/>
                </a:lnTo>
                <a:lnTo>
                  <a:pt x="0" y="0"/>
                </a:lnTo>
                <a:close/>
              </a:path>
            </a:pathLst>
          </a:custGeom>
          <a:blipFill>
            <a:blip r:embed="rId2"/>
            <a:stretch>
              <a:fillRect/>
            </a:stretch>
          </a:blipFill>
        </p:spPr>
      </p:sp>
      <p:sp>
        <p:nvSpPr>
          <p:cNvPr id="6" name="AutoShape 6"/>
          <p:cNvSpPr/>
          <p:nvPr/>
        </p:nvSpPr>
        <p:spPr>
          <a:xfrm flipH="1">
            <a:off x="4369651" y="8222768"/>
            <a:ext cx="5925941" cy="296522"/>
          </a:xfrm>
          <a:prstGeom prst="line">
            <a:avLst/>
          </a:prstGeom>
          <a:ln w="38100" cap="flat">
            <a:solidFill>
              <a:srgbClr val="000000"/>
            </a:solidFill>
            <a:prstDash val="solid"/>
            <a:headEnd type="none" w="sm" len="sm"/>
            <a:tailEnd type="arrow" w="med" len="sm"/>
          </a:ln>
        </p:spPr>
      </p:sp>
      <p:sp>
        <p:nvSpPr>
          <p:cNvPr id="7" name="AutoShape 7"/>
          <p:cNvSpPr/>
          <p:nvPr/>
        </p:nvSpPr>
        <p:spPr>
          <a:xfrm flipH="1">
            <a:off x="6444549" y="8519290"/>
            <a:ext cx="4192428" cy="315572"/>
          </a:xfrm>
          <a:prstGeom prst="line">
            <a:avLst/>
          </a:prstGeom>
          <a:ln w="38100" cap="flat">
            <a:solidFill>
              <a:srgbClr val="000000"/>
            </a:solidFill>
            <a:prstDash val="solid"/>
            <a:headEnd type="none" w="sm" len="sm"/>
            <a:tailEnd type="arrow" w="med" len="sm"/>
          </a:ln>
        </p:spPr>
      </p:sp>
      <p:sp>
        <p:nvSpPr>
          <p:cNvPr id="8" name="AutoShape 8"/>
          <p:cNvSpPr/>
          <p:nvPr/>
        </p:nvSpPr>
        <p:spPr>
          <a:xfrm flipV="1">
            <a:off x="4076976" y="9372347"/>
            <a:ext cx="1040796" cy="19050"/>
          </a:xfrm>
          <a:prstGeom prst="line">
            <a:avLst/>
          </a:prstGeom>
          <a:ln w="38100" cap="flat">
            <a:solidFill>
              <a:srgbClr val="000000"/>
            </a:solidFill>
            <a:prstDash val="solid"/>
            <a:headEnd type="none" w="sm" len="sm"/>
            <a:tailEnd type="none" w="sm" len="sm"/>
          </a:ln>
        </p:spPr>
      </p:sp>
      <p:sp>
        <p:nvSpPr>
          <p:cNvPr id="9" name="AutoShape 9"/>
          <p:cNvSpPr/>
          <p:nvPr/>
        </p:nvSpPr>
        <p:spPr>
          <a:xfrm flipV="1">
            <a:off x="4076976" y="9257398"/>
            <a:ext cx="1040796" cy="19050"/>
          </a:xfrm>
          <a:prstGeom prst="line">
            <a:avLst/>
          </a:prstGeom>
          <a:ln w="38100" cap="flat">
            <a:solidFill>
              <a:srgbClr val="000000"/>
            </a:solidFill>
            <a:prstDash val="solid"/>
            <a:headEnd type="none" w="sm" len="sm"/>
            <a:tailEnd type="none" w="sm" len="sm"/>
          </a:ln>
        </p:spPr>
      </p:sp>
      <p:sp>
        <p:nvSpPr>
          <p:cNvPr id="10" name="AutoShape 10"/>
          <p:cNvSpPr/>
          <p:nvPr/>
        </p:nvSpPr>
        <p:spPr>
          <a:xfrm>
            <a:off x="5689416" y="9429494"/>
            <a:ext cx="1634221" cy="0"/>
          </a:xfrm>
          <a:prstGeom prst="line">
            <a:avLst/>
          </a:prstGeom>
          <a:ln w="38100" cap="flat">
            <a:solidFill>
              <a:srgbClr val="000000"/>
            </a:solidFill>
            <a:prstDash val="solid"/>
            <a:headEnd type="none" w="sm" len="sm"/>
            <a:tailEnd type="none" w="sm" len="sm"/>
          </a:ln>
        </p:spPr>
      </p:sp>
      <p:sp>
        <p:nvSpPr>
          <p:cNvPr id="11" name="AutoShape 11"/>
          <p:cNvSpPr/>
          <p:nvPr/>
        </p:nvSpPr>
        <p:spPr>
          <a:xfrm flipH="1">
            <a:off x="10295592" y="8203718"/>
            <a:ext cx="0" cy="157786"/>
          </a:xfrm>
          <a:prstGeom prst="line">
            <a:avLst/>
          </a:prstGeom>
          <a:ln w="38100" cap="flat">
            <a:solidFill>
              <a:srgbClr val="000000"/>
            </a:solidFill>
            <a:prstDash val="solid"/>
            <a:headEnd type="none" w="sm" len="sm"/>
            <a:tailEnd type="none" w="sm" len="sm"/>
          </a:ln>
        </p:spPr>
      </p:sp>
      <p:sp>
        <p:nvSpPr>
          <p:cNvPr id="12" name="AutoShape 12"/>
          <p:cNvSpPr/>
          <p:nvPr/>
        </p:nvSpPr>
        <p:spPr>
          <a:xfrm flipH="1">
            <a:off x="10675071" y="8519770"/>
            <a:ext cx="8436" cy="334619"/>
          </a:xfrm>
          <a:prstGeom prst="line">
            <a:avLst/>
          </a:prstGeom>
          <a:ln w="38100" cap="flat">
            <a:solidFill>
              <a:srgbClr val="000000"/>
            </a:solidFill>
            <a:prstDash val="solid"/>
            <a:headEnd type="none" w="sm" len="sm"/>
            <a:tailEnd type="none" w="sm" len="sm"/>
          </a:ln>
        </p:spPr>
      </p:sp>
      <p:sp>
        <p:nvSpPr>
          <p:cNvPr id="13" name="AutoShape 13"/>
          <p:cNvSpPr/>
          <p:nvPr/>
        </p:nvSpPr>
        <p:spPr>
          <a:xfrm>
            <a:off x="5689416" y="9295495"/>
            <a:ext cx="1634221" cy="0"/>
          </a:xfrm>
          <a:prstGeom prst="line">
            <a:avLst/>
          </a:prstGeom>
          <a:ln w="38100" cap="flat">
            <a:solidFill>
              <a:srgbClr val="000000"/>
            </a:solidFill>
            <a:prstDash val="solid"/>
            <a:headEnd type="none" w="sm" len="sm"/>
            <a:tailEnd type="none" w="sm" len="sm"/>
          </a:ln>
        </p:spPr>
      </p:sp>
      <p:sp>
        <p:nvSpPr>
          <p:cNvPr id="14" name="TextBox 14"/>
          <p:cNvSpPr txBox="1"/>
          <p:nvPr/>
        </p:nvSpPr>
        <p:spPr>
          <a:xfrm>
            <a:off x="6506526" y="7584593"/>
            <a:ext cx="3047036" cy="523875"/>
          </a:xfrm>
          <a:prstGeom prst="rect">
            <a:avLst/>
          </a:prstGeom>
        </p:spPr>
        <p:txBody>
          <a:bodyPr lIns="0" tIns="0" rIns="0" bIns="0" rtlCol="0" anchor="t">
            <a:spAutoFit/>
          </a:bodyPr>
          <a:lstStyle/>
          <a:p>
            <a:pPr algn="ctr">
              <a:lnSpc>
                <a:spcPts val="4200"/>
              </a:lnSpc>
            </a:pPr>
            <a:r>
              <a:rPr lang="en-US" sz="3000">
                <a:solidFill>
                  <a:srgbClr val="000000"/>
                </a:solidFill>
                <a:latin typeface="Oswald"/>
              </a:rPr>
              <a:t>Що робить?</a:t>
            </a:r>
          </a:p>
        </p:txBody>
      </p:sp>
      <p:grpSp>
        <p:nvGrpSpPr>
          <p:cNvPr id="15" name="Group 15"/>
          <p:cNvGrpSpPr/>
          <p:nvPr/>
        </p:nvGrpSpPr>
        <p:grpSpPr>
          <a:xfrm>
            <a:off x="13916006" y="9257742"/>
            <a:ext cx="12808337" cy="2058515"/>
            <a:chOff x="0" y="0"/>
            <a:chExt cx="17077783" cy="2744687"/>
          </a:xfrm>
        </p:grpSpPr>
        <p:sp>
          <p:nvSpPr>
            <p:cNvPr id="16" name="TextBox 16"/>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17" name="AutoShape 17"/>
            <p:cNvSpPr/>
            <p:nvPr/>
          </p:nvSpPr>
          <p:spPr>
            <a:xfrm>
              <a:off x="0" y="0"/>
              <a:ext cx="209896" cy="2744687"/>
            </a:xfrm>
            <a:prstGeom prst="rect">
              <a:avLst/>
            </a:prstGeom>
            <a:solidFill>
              <a:srgbClr val="97C160"/>
            </a:solid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3508" b="-13508"/>
            </a:stretch>
          </a:blipFill>
        </p:spPr>
      </p:sp>
      <p:sp>
        <p:nvSpPr>
          <p:cNvPr id="3" name="AutoShape 3"/>
          <p:cNvSpPr/>
          <p:nvPr/>
        </p:nvSpPr>
        <p:spPr>
          <a:xfrm>
            <a:off x="1483748" y="1028700"/>
            <a:ext cx="16230600" cy="8229600"/>
          </a:xfrm>
          <a:prstGeom prst="rect">
            <a:avLst/>
          </a:prstGeom>
          <a:solidFill>
            <a:srgbClr val="F8FFEF"/>
          </a:solidFill>
        </p:spPr>
      </p:sp>
      <p:grpSp>
        <p:nvGrpSpPr>
          <p:cNvPr id="4" name="Group 4"/>
          <p:cNvGrpSpPr/>
          <p:nvPr/>
        </p:nvGrpSpPr>
        <p:grpSpPr>
          <a:xfrm>
            <a:off x="2351616" y="1538427"/>
            <a:ext cx="14768577" cy="1140275"/>
            <a:chOff x="0" y="0"/>
            <a:chExt cx="19691436" cy="1520366"/>
          </a:xfrm>
        </p:grpSpPr>
        <p:sp>
          <p:nvSpPr>
            <p:cNvPr id="5" name="TextBox 5"/>
            <p:cNvSpPr txBox="1"/>
            <p:nvPr/>
          </p:nvSpPr>
          <p:spPr>
            <a:xfrm>
              <a:off x="0" y="1193297"/>
              <a:ext cx="17241143" cy="327069"/>
            </a:xfrm>
            <a:prstGeom prst="rect">
              <a:avLst/>
            </a:prstGeom>
          </p:spPr>
          <p:txBody>
            <a:bodyPr lIns="0" tIns="0" rIns="0" bIns="0" rtlCol="0" anchor="t">
              <a:spAutoFit/>
            </a:bodyPr>
            <a:lstStyle/>
            <a:p>
              <a:pPr algn="l">
                <a:lnSpc>
                  <a:spcPts val="1994"/>
                </a:lnSpc>
              </a:pPr>
              <a:endParaRPr/>
            </a:p>
          </p:txBody>
        </p:sp>
        <p:sp>
          <p:nvSpPr>
            <p:cNvPr id="6" name="TextBox 6"/>
            <p:cNvSpPr txBox="1"/>
            <p:nvPr/>
          </p:nvSpPr>
          <p:spPr>
            <a:xfrm>
              <a:off x="0" y="57150"/>
              <a:ext cx="19691436" cy="996862"/>
            </a:xfrm>
            <a:prstGeom prst="rect">
              <a:avLst/>
            </a:prstGeom>
          </p:spPr>
          <p:txBody>
            <a:bodyPr lIns="0" tIns="0" rIns="0" bIns="0" rtlCol="0" anchor="t">
              <a:spAutoFit/>
            </a:bodyPr>
            <a:lstStyle/>
            <a:p>
              <a:pPr algn="l">
                <a:lnSpc>
                  <a:spcPts val="5769"/>
                </a:lnSpc>
              </a:pPr>
              <a:r>
                <a:rPr lang="en-US" sz="5244">
                  <a:solidFill>
                    <a:srgbClr val="97C160"/>
                  </a:solidFill>
                  <a:latin typeface="Oswald"/>
                </a:rPr>
                <a:t>РОЗДІЛОВІ ЗНАКИ В ОДНОРІДНИХ ЧЛЕНАХ РЕЧЕННЯ</a:t>
              </a:r>
            </a:p>
          </p:txBody>
        </p:sp>
      </p:grpSp>
      <p:grpSp>
        <p:nvGrpSpPr>
          <p:cNvPr id="7" name="Group 7"/>
          <p:cNvGrpSpPr/>
          <p:nvPr/>
        </p:nvGrpSpPr>
        <p:grpSpPr>
          <a:xfrm>
            <a:off x="6171324" y="2994720"/>
            <a:ext cx="22175952" cy="6102089"/>
            <a:chOff x="0" y="0"/>
            <a:chExt cx="29567937" cy="8136118"/>
          </a:xfrm>
        </p:grpSpPr>
        <p:sp>
          <p:nvSpPr>
            <p:cNvPr id="8" name="TextBox 8"/>
            <p:cNvSpPr txBox="1"/>
            <p:nvPr/>
          </p:nvSpPr>
          <p:spPr>
            <a:xfrm>
              <a:off x="0" y="7654558"/>
              <a:ext cx="25888668" cy="481560"/>
            </a:xfrm>
            <a:prstGeom prst="rect">
              <a:avLst/>
            </a:prstGeom>
          </p:spPr>
          <p:txBody>
            <a:bodyPr lIns="0" tIns="0" rIns="0" bIns="0" rtlCol="0" anchor="t">
              <a:spAutoFit/>
            </a:bodyPr>
            <a:lstStyle/>
            <a:p>
              <a:pPr algn="l">
                <a:lnSpc>
                  <a:spcPts val="2994"/>
                </a:lnSpc>
              </a:pPr>
              <a:r>
                <a:rPr lang="en-US" sz="2303" spc="115">
                  <a:solidFill>
                    <a:srgbClr val="755B60"/>
                  </a:solidFill>
                  <a:latin typeface="Montserrat Classic"/>
                </a:rPr>
                <a:t>,</a:t>
              </a:r>
            </a:p>
          </p:txBody>
        </p:sp>
        <p:sp>
          <p:nvSpPr>
            <p:cNvPr id="9" name="TextBox 9"/>
            <p:cNvSpPr txBox="1"/>
            <p:nvPr/>
          </p:nvSpPr>
          <p:spPr>
            <a:xfrm>
              <a:off x="0" y="76200"/>
              <a:ext cx="29567937" cy="7359658"/>
            </a:xfrm>
            <a:prstGeom prst="rect">
              <a:avLst/>
            </a:prstGeom>
          </p:spPr>
          <p:txBody>
            <a:bodyPr lIns="0" tIns="0" rIns="0" bIns="0" rtlCol="0" anchor="t">
              <a:spAutoFit/>
            </a:bodyPr>
            <a:lstStyle/>
            <a:p>
              <a:pPr>
                <a:lnSpc>
                  <a:spcPts val="8662"/>
                </a:lnSpc>
              </a:pPr>
              <a:r>
                <a:rPr lang="en-US" sz="7875">
                  <a:solidFill>
                    <a:srgbClr val="97C160"/>
                  </a:solidFill>
                  <a:latin typeface="Montserrat Classic"/>
                </a:rPr>
                <a:t>О, О, О</a:t>
              </a:r>
            </a:p>
            <a:p>
              <a:pPr>
                <a:lnSpc>
                  <a:spcPts val="8662"/>
                </a:lnSpc>
              </a:pPr>
              <a:endParaRPr lang="en-US" sz="7875">
                <a:solidFill>
                  <a:srgbClr val="97C160"/>
                </a:solidFill>
                <a:latin typeface="Montserrat Classic"/>
              </a:endParaRPr>
            </a:p>
            <a:p>
              <a:pPr>
                <a:lnSpc>
                  <a:spcPts val="8662"/>
                </a:lnSpc>
              </a:pPr>
              <a:r>
                <a:rPr lang="en-US" sz="7875">
                  <a:solidFill>
                    <a:srgbClr val="97C160"/>
                  </a:solidFill>
                  <a:latin typeface="Montserrat Classic"/>
                </a:rPr>
                <a:t>О, О І О</a:t>
              </a:r>
            </a:p>
            <a:p>
              <a:pPr>
                <a:lnSpc>
                  <a:spcPts val="8662"/>
                </a:lnSpc>
              </a:pPr>
              <a:endParaRPr lang="en-US" sz="7875">
                <a:solidFill>
                  <a:srgbClr val="97C160"/>
                </a:solidFill>
                <a:latin typeface="Montserrat Classic"/>
              </a:endParaRPr>
            </a:p>
            <a:p>
              <a:pPr algn="l">
                <a:lnSpc>
                  <a:spcPts val="8662"/>
                </a:lnSpc>
              </a:pPr>
              <a:r>
                <a:rPr lang="en-US" sz="7875">
                  <a:solidFill>
                    <a:srgbClr val="97C160"/>
                  </a:solidFill>
                  <a:latin typeface="Montserrat Classic"/>
                </a:rPr>
                <a:t>О, І О, І О</a:t>
              </a:r>
            </a:p>
          </p:txBody>
        </p:sp>
      </p:grpSp>
      <p:grpSp>
        <p:nvGrpSpPr>
          <p:cNvPr id="10" name="Group 10"/>
          <p:cNvGrpSpPr/>
          <p:nvPr/>
        </p:nvGrpSpPr>
        <p:grpSpPr>
          <a:xfrm>
            <a:off x="13916006" y="9257742"/>
            <a:ext cx="12808337" cy="2058515"/>
            <a:chOff x="0" y="0"/>
            <a:chExt cx="17077783" cy="2744687"/>
          </a:xfrm>
        </p:grpSpPr>
        <p:sp>
          <p:nvSpPr>
            <p:cNvPr id="11" name="TextBox 11"/>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12" name="AutoShape 12"/>
            <p:cNvSpPr/>
            <p:nvPr/>
          </p:nvSpPr>
          <p:spPr>
            <a:xfrm>
              <a:off x="0" y="0"/>
              <a:ext cx="209896" cy="2744687"/>
            </a:xfrm>
            <a:prstGeom prst="rect">
              <a:avLst/>
            </a:prstGeom>
            <a:solidFill>
              <a:srgbClr val="97C160"/>
            </a:solid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FEF"/>
        </a:solidFill>
        <a:effectLst/>
      </p:bgPr>
    </p:bg>
    <p:spTree>
      <p:nvGrpSpPr>
        <p:cNvPr id="1" name=""/>
        <p:cNvGrpSpPr/>
        <p:nvPr/>
      </p:nvGrpSpPr>
      <p:grpSpPr>
        <a:xfrm>
          <a:off x="0" y="0"/>
          <a:ext cx="0" cy="0"/>
          <a:chOff x="0" y="0"/>
          <a:chExt cx="0" cy="0"/>
        </a:xfrm>
      </p:grpSpPr>
      <p:grpSp>
        <p:nvGrpSpPr>
          <p:cNvPr id="2" name="Group 2"/>
          <p:cNvGrpSpPr/>
          <p:nvPr/>
        </p:nvGrpSpPr>
        <p:grpSpPr>
          <a:xfrm>
            <a:off x="13916006" y="9257742"/>
            <a:ext cx="12808337" cy="2058515"/>
            <a:chOff x="0" y="0"/>
            <a:chExt cx="17077783" cy="2744687"/>
          </a:xfrm>
        </p:grpSpPr>
        <p:sp>
          <p:nvSpPr>
            <p:cNvPr id="3" name="TextBox 3"/>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4" name="AutoShape 4"/>
            <p:cNvSpPr/>
            <p:nvPr/>
          </p:nvSpPr>
          <p:spPr>
            <a:xfrm>
              <a:off x="0" y="0"/>
              <a:ext cx="209896" cy="2744687"/>
            </a:xfrm>
            <a:prstGeom prst="rect">
              <a:avLst/>
            </a:prstGeom>
            <a:solidFill>
              <a:srgbClr val="97C160"/>
            </a:solidFill>
          </p:spPr>
        </p:sp>
      </p:grpSp>
      <p:grpSp>
        <p:nvGrpSpPr>
          <p:cNvPr id="5" name="Group 5"/>
          <p:cNvGrpSpPr/>
          <p:nvPr/>
        </p:nvGrpSpPr>
        <p:grpSpPr>
          <a:xfrm>
            <a:off x="1211175" y="419297"/>
            <a:ext cx="17259300" cy="8485963"/>
            <a:chOff x="0" y="0"/>
            <a:chExt cx="23012400" cy="11314618"/>
          </a:xfrm>
        </p:grpSpPr>
        <p:sp>
          <p:nvSpPr>
            <p:cNvPr id="6" name="TextBox 6"/>
            <p:cNvSpPr txBox="1"/>
            <p:nvPr/>
          </p:nvSpPr>
          <p:spPr>
            <a:xfrm>
              <a:off x="0" y="57150"/>
              <a:ext cx="23012400" cy="4065270"/>
            </a:xfrm>
            <a:prstGeom prst="rect">
              <a:avLst/>
            </a:prstGeom>
          </p:spPr>
          <p:txBody>
            <a:bodyPr lIns="0" tIns="0" rIns="0" bIns="0" rtlCol="0" anchor="t">
              <a:spAutoFit/>
            </a:bodyPr>
            <a:lstStyle/>
            <a:p>
              <a:pPr>
                <a:lnSpc>
                  <a:spcPts val="7920"/>
                </a:lnSpc>
              </a:pPr>
              <a:r>
                <a:rPr lang="en-US" sz="7200">
                  <a:solidFill>
                    <a:srgbClr val="97C160"/>
                  </a:solidFill>
                  <a:latin typeface="Oswald"/>
                </a:rPr>
                <a:t>ЗАВДАННЯ (УСНО)</a:t>
              </a:r>
            </a:p>
            <a:p>
              <a:pPr>
                <a:lnSpc>
                  <a:spcPts val="7920"/>
                </a:lnSpc>
              </a:pPr>
              <a:endParaRPr lang="en-US" sz="7200">
                <a:solidFill>
                  <a:srgbClr val="97C160"/>
                </a:solidFill>
                <a:latin typeface="Oswald"/>
              </a:endParaRPr>
            </a:p>
            <a:p>
              <a:pPr algn="l">
                <a:lnSpc>
                  <a:spcPts val="7920"/>
                </a:lnSpc>
              </a:pPr>
              <a:endParaRPr lang="en-US" sz="7200">
                <a:solidFill>
                  <a:srgbClr val="97C160"/>
                </a:solidFill>
                <a:latin typeface="Oswald"/>
              </a:endParaRPr>
            </a:p>
          </p:txBody>
        </p:sp>
        <p:sp>
          <p:nvSpPr>
            <p:cNvPr id="7" name="TextBox 7"/>
            <p:cNvSpPr txBox="1"/>
            <p:nvPr/>
          </p:nvSpPr>
          <p:spPr>
            <a:xfrm>
              <a:off x="0" y="4250878"/>
              <a:ext cx="18228501" cy="7063740"/>
            </a:xfrm>
            <a:prstGeom prst="rect">
              <a:avLst/>
            </a:prstGeom>
          </p:spPr>
          <p:txBody>
            <a:bodyPr lIns="0" tIns="0" rIns="0" bIns="0" rtlCol="0" anchor="t">
              <a:spAutoFit/>
            </a:bodyPr>
            <a:lstStyle/>
            <a:p>
              <a:pPr marL="777240" lvl="1" indent="-388620">
                <a:lnSpc>
                  <a:spcPts val="4680"/>
                </a:lnSpc>
                <a:buFont typeface="Arial"/>
                <a:buChar char="•"/>
              </a:pPr>
              <a:r>
                <a:rPr lang="en-US" sz="3600" spc="179">
                  <a:solidFill>
                    <a:srgbClr val="755B60"/>
                  </a:solidFill>
                  <a:latin typeface="Oswald"/>
                </a:rPr>
                <a:t>ЯК НАЗИВАЄТЬСЯ СЛОВО, ЯКЕ ОБ`ЄДНУЄ СПІЛЬНОЮ НАЗВОЮ ОДНОРІДНІ ЧЛЕНИ РЕЧЕНННЯ</a:t>
              </a:r>
            </a:p>
            <a:p>
              <a:pPr>
                <a:lnSpc>
                  <a:spcPts val="4680"/>
                </a:lnSpc>
              </a:pPr>
              <a:endParaRPr lang="en-US" sz="3600" spc="179">
                <a:solidFill>
                  <a:srgbClr val="755B60"/>
                </a:solidFill>
                <a:latin typeface="Oswald"/>
              </a:endParaRPr>
            </a:p>
            <a:p>
              <a:pPr>
                <a:lnSpc>
                  <a:spcPts val="4680"/>
                </a:lnSpc>
              </a:pPr>
              <a:endParaRPr lang="en-US" sz="3600" spc="179">
                <a:solidFill>
                  <a:srgbClr val="755B60"/>
                </a:solidFill>
                <a:latin typeface="Oswald"/>
              </a:endParaRPr>
            </a:p>
            <a:p>
              <a:pPr marL="777240" lvl="1" indent="-388620">
                <a:lnSpc>
                  <a:spcPts val="4680"/>
                </a:lnSpc>
                <a:buFont typeface="Arial"/>
                <a:buChar char="•"/>
              </a:pPr>
              <a:r>
                <a:rPr lang="en-US" sz="3600" spc="179">
                  <a:solidFill>
                    <a:srgbClr val="755B60"/>
                  </a:solidFill>
                  <a:latin typeface="Oswald"/>
                </a:rPr>
                <a:t>ДЕ МОЖЕ СТОЯТИ УЗАГАЛЬНЮВАЛЬНЕ СЛОВО ВІДНОСНО ОДНОРІДНИХ ЧЛЕНІВ РЕЧЕННЯ</a:t>
              </a:r>
            </a:p>
            <a:p>
              <a:pPr>
                <a:lnSpc>
                  <a:spcPts val="4680"/>
                </a:lnSpc>
              </a:pPr>
              <a:endParaRPr lang="en-US" sz="3600" spc="179">
                <a:solidFill>
                  <a:srgbClr val="755B60"/>
                </a:solidFill>
                <a:latin typeface="Oswald"/>
              </a:endParaRPr>
            </a:p>
            <a:p>
              <a:pPr marL="777240" lvl="1" indent="-388620" algn="l">
                <a:lnSpc>
                  <a:spcPts val="4680"/>
                </a:lnSpc>
                <a:buFont typeface="Arial"/>
                <a:buChar char="•"/>
              </a:pPr>
              <a:r>
                <a:rPr lang="en-US" sz="3600" spc="179">
                  <a:solidFill>
                    <a:srgbClr val="755B60"/>
                  </a:solidFill>
                  <a:latin typeface="Oswald"/>
                </a:rPr>
                <a:t>ЯКИЙ РОЗДІЛОВИЙ ЗНАК СТАВИМО, КОЛИ УС СТОЇТЬ ПЕРЕД ОДНОРІДНИМИ ЧЛЕНАМИ? А ЯКЩО ПІСЛЯ НИХ?</a:t>
              </a:r>
            </a:p>
          </p:txBody>
        </p:sp>
      </p:grpSp>
      <p:sp>
        <p:nvSpPr>
          <p:cNvPr id="8" name="Freeform 8"/>
          <p:cNvSpPr/>
          <p:nvPr/>
        </p:nvSpPr>
        <p:spPr>
          <a:xfrm>
            <a:off x="8450609" y="275990"/>
            <a:ext cx="2481633" cy="2481633"/>
          </a:xfrm>
          <a:custGeom>
            <a:avLst/>
            <a:gdLst/>
            <a:ahLst/>
            <a:cxnLst/>
            <a:rect l="l" t="t" r="r" b="b"/>
            <a:pathLst>
              <a:path w="2481633" h="2481633">
                <a:moveTo>
                  <a:pt x="0" y="0"/>
                </a:moveTo>
                <a:lnTo>
                  <a:pt x="2481633" y="0"/>
                </a:lnTo>
                <a:lnTo>
                  <a:pt x="2481633" y="2481634"/>
                </a:lnTo>
                <a:lnTo>
                  <a:pt x="0" y="2481634"/>
                </a:lnTo>
                <a:lnTo>
                  <a:pt x="0" y="0"/>
                </a:lnTo>
                <a:close/>
              </a:path>
            </a:pathLst>
          </a:custGeom>
          <a:blipFill>
            <a:blip r:embed="rId2"/>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3508" b="-13508"/>
            </a:stretch>
          </a:blipFill>
        </p:spPr>
      </p:sp>
      <p:sp>
        <p:nvSpPr>
          <p:cNvPr id="3" name="AutoShape 3"/>
          <p:cNvSpPr/>
          <p:nvPr/>
        </p:nvSpPr>
        <p:spPr>
          <a:xfrm>
            <a:off x="1028700" y="1028700"/>
            <a:ext cx="16230600" cy="8229600"/>
          </a:xfrm>
          <a:prstGeom prst="rect">
            <a:avLst/>
          </a:prstGeom>
          <a:solidFill>
            <a:srgbClr val="F8FFEF"/>
          </a:solidFill>
        </p:spPr>
      </p:sp>
      <p:sp>
        <p:nvSpPr>
          <p:cNvPr id="4" name="Freeform 4"/>
          <p:cNvSpPr/>
          <p:nvPr/>
        </p:nvSpPr>
        <p:spPr>
          <a:xfrm>
            <a:off x="7276341" y="3475069"/>
            <a:ext cx="3458100" cy="4705425"/>
          </a:xfrm>
          <a:custGeom>
            <a:avLst/>
            <a:gdLst/>
            <a:ahLst/>
            <a:cxnLst/>
            <a:rect l="l" t="t" r="r" b="b"/>
            <a:pathLst>
              <a:path w="3458100" h="4705425">
                <a:moveTo>
                  <a:pt x="0" y="0"/>
                </a:moveTo>
                <a:lnTo>
                  <a:pt x="3458100" y="0"/>
                </a:lnTo>
                <a:lnTo>
                  <a:pt x="3458100" y="4705425"/>
                </a:lnTo>
                <a:lnTo>
                  <a:pt x="0" y="4705425"/>
                </a:lnTo>
                <a:lnTo>
                  <a:pt x="0" y="0"/>
                </a:lnTo>
                <a:close/>
              </a:path>
            </a:pathLst>
          </a:custGeom>
          <a:blipFill>
            <a:blip r:embed="rId3"/>
            <a:stretch>
              <a:fillRect/>
            </a:stretch>
          </a:blipFill>
        </p:spPr>
      </p:sp>
      <p:grpSp>
        <p:nvGrpSpPr>
          <p:cNvPr id="5" name="Group 5"/>
          <p:cNvGrpSpPr/>
          <p:nvPr/>
        </p:nvGrpSpPr>
        <p:grpSpPr>
          <a:xfrm>
            <a:off x="1453236" y="4943496"/>
            <a:ext cx="5527830" cy="1768571"/>
            <a:chOff x="0" y="0"/>
            <a:chExt cx="7370440" cy="2358095"/>
          </a:xfrm>
        </p:grpSpPr>
        <p:sp>
          <p:nvSpPr>
            <p:cNvPr id="6" name="TextBox 6"/>
            <p:cNvSpPr txBox="1"/>
            <p:nvPr/>
          </p:nvSpPr>
          <p:spPr>
            <a:xfrm>
              <a:off x="6917" y="57150"/>
              <a:ext cx="7356605" cy="1398270"/>
            </a:xfrm>
            <a:prstGeom prst="rect">
              <a:avLst/>
            </a:prstGeom>
          </p:spPr>
          <p:txBody>
            <a:bodyPr lIns="0" tIns="0" rIns="0" bIns="0" rtlCol="0" anchor="t">
              <a:spAutoFit/>
            </a:bodyPr>
            <a:lstStyle/>
            <a:p>
              <a:pPr algn="ctr">
                <a:lnSpc>
                  <a:spcPts val="7920"/>
                </a:lnSpc>
              </a:pPr>
              <a:r>
                <a:rPr lang="en-US" sz="7200">
                  <a:solidFill>
                    <a:srgbClr val="97C160"/>
                  </a:solidFill>
                  <a:latin typeface="Oswald"/>
                </a:rPr>
                <a:t>УЗ.СЛ.: О, О, О</a:t>
              </a:r>
            </a:p>
          </p:txBody>
        </p:sp>
        <p:sp>
          <p:nvSpPr>
            <p:cNvPr id="7" name="TextBox 7"/>
            <p:cNvSpPr txBox="1"/>
            <p:nvPr/>
          </p:nvSpPr>
          <p:spPr>
            <a:xfrm>
              <a:off x="0" y="1767333"/>
              <a:ext cx="7370440" cy="590762"/>
            </a:xfrm>
            <a:prstGeom prst="rect">
              <a:avLst/>
            </a:prstGeom>
          </p:spPr>
          <p:txBody>
            <a:bodyPr lIns="0" tIns="0" rIns="0" bIns="0" rtlCol="0" anchor="t">
              <a:spAutoFit/>
            </a:bodyPr>
            <a:lstStyle/>
            <a:p>
              <a:pPr algn="ctr">
                <a:lnSpc>
                  <a:spcPts val="3640"/>
                </a:lnSpc>
              </a:pPr>
              <a:endParaRPr/>
            </a:p>
          </p:txBody>
        </p:sp>
      </p:grpSp>
      <p:grpSp>
        <p:nvGrpSpPr>
          <p:cNvPr id="8" name="Group 8"/>
          <p:cNvGrpSpPr/>
          <p:nvPr/>
        </p:nvGrpSpPr>
        <p:grpSpPr>
          <a:xfrm>
            <a:off x="11236247" y="4943496"/>
            <a:ext cx="5527830" cy="1768571"/>
            <a:chOff x="0" y="0"/>
            <a:chExt cx="7370440" cy="2358095"/>
          </a:xfrm>
        </p:grpSpPr>
        <p:sp>
          <p:nvSpPr>
            <p:cNvPr id="9" name="TextBox 9"/>
            <p:cNvSpPr txBox="1"/>
            <p:nvPr/>
          </p:nvSpPr>
          <p:spPr>
            <a:xfrm>
              <a:off x="6917" y="57150"/>
              <a:ext cx="7356605" cy="1398270"/>
            </a:xfrm>
            <a:prstGeom prst="rect">
              <a:avLst/>
            </a:prstGeom>
          </p:spPr>
          <p:txBody>
            <a:bodyPr lIns="0" tIns="0" rIns="0" bIns="0" rtlCol="0" anchor="t">
              <a:spAutoFit/>
            </a:bodyPr>
            <a:lstStyle/>
            <a:p>
              <a:pPr algn="ctr">
                <a:lnSpc>
                  <a:spcPts val="7920"/>
                </a:lnSpc>
              </a:pPr>
              <a:r>
                <a:rPr lang="en-US" sz="7200">
                  <a:solidFill>
                    <a:srgbClr val="97C160"/>
                  </a:solidFill>
                  <a:latin typeface="Oswald"/>
                </a:rPr>
                <a:t>О, О, О - УЗ.СЛ.</a:t>
              </a:r>
            </a:p>
          </p:txBody>
        </p:sp>
        <p:sp>
          <p:nvSpPr>
            <p:cNvPr id="10" name="TextBox 10"/>
            <p:cNvSpPr txBox="1"/>
            <p:nvPr/>
          </p:nvSpPr>
          <p:spPr>
            <a:xfrm>
              <a:off x="0" y="1767333"/>
              <a:ext cx="7370440" cy="590762"/>
            </a:xfrm>
            <a:prstGeom prst="rect">
              <a:avLst/>
            </a:prstGeom>
          </p:spPr>
          <p:txBody>
            <a:bodyPr lIns="0" tIns="0" rIns="0" bIns="0" rtlCol="0" anchor="t">
              <a:spAutoFit/>
            </a:bodyPr>
            <a:lstStyle/>
            <a:p>
              <a:pPr algn="ctr">
                <a:lnSpc>
                  <a:spcPts val="3640"/>
                </a:lnSpc>
              </a:pPr>
              <a:endParaRPr/>
            </a:p>
          </p:txBody>
        </p:sp>
      </p:grpSp>
      <p:grpSp>
        <p:nvGrpSpPr>
          <p:cNvPr id="11" name="Group 11"/>
          <p:cNvGrpSpPr/>
          <p:nvPr/>
        </p:nvGrpSpPr>
        <p:grpSpPr>
          <a:xfrm>
            <a:off x="13916006" y="9257742"/>
            <a:ext cx="12808337" cy="2058515"/>
            <a:chOff x="0" y="0"/>
            <a:chExt cx="17077783" cy="2744687"/>
          </a:xfrm>
        </p:grpSpPr>
        <p:sp>
          <p:nvSpPr>
            <p:cNvPr id="12" name="TextBox 12"/>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13" name="AutoShape 13"/>
            <p:cNvSpPr/>
            <p:nvPr/>
          </p:nvSpPr>
          <p:spPr>
            <a:xfrm>
              <a:off x="0" y="0"/>
              <a:ext cx="209896" cy="2744687"/>
            </a:xfrm>
            <a:prstGeom prst="rect">
              <a:avLst/>
            </a:prstGeom>
            <a:solidFill>
              <a:srgbClr val="97C160"/>
            </a:solid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55B60"/>
        </a:solidFill>
        <a:effectLst/>
      </p:bgPr>
    </p:bg>
    <p:spTree>
      <p:nvGrpSpPr>
        <p:cNvPr id="1" name=""/>
        <p:cNvGrpSpPr/>
        <p:nvPr/>
      </p:nvGrpSpPr>
      <p:grpSpPr>
        <a:xfrm>
          <a:off x="0" y="0"/>
          <a:ext cx="0" cy="0"/>
          <a:chOff x="0" y="0"/>
          <a:chExt cx="0" cy="0"/>
        </a:xfrm>
      </p:grpSpPr>
      <p:sp>
        <p:nvSpPr>
          <p:cNvPr id="2" name="AutoShape 2"/>
          <p:cNvSpPr/>
          <p:nvPr/>
        </p:nvSpPr>
        <p:spPr>
          <a:xfrm>
            <a:off x="1028700" y="2434955"/>
            <a:ext cx="7976496" cy="6160604"/>
          </a:xfrm>
          <a:prstGeom prst="rect">
            <a:avLst/>
          </a:prstGeom>
          <a:solidFill>
            <a:srgbClr val="F8FFEF"/>
          </a:solidFill>
        </p:spPr>
      </p:sp>
      <p:sp>
        <p:nvSpPr>
          <p:cNvPr id="3" name="AutoShape 3"/>
          <p:cNvSpPr/>
          <p:nvPr/>
        </p:nvSpPr>
        <p:spPr>
          <a:xfrm>
            <a:off x="9282804" y="2434955"/>
            <a:ext cx="7976496" cy="6160604"/>
          </a:xfrm>
          <a:prstGeom prst="rect">
            <a:avLst/>
          </a:prstGeom>
          <a:solidFill>
            <a:srgbClr val="F8FFEF"/>
          </a:solidFill>
        </p:spPr>
      </p:sp>
      <p:sp>
        <p:nvSpPr>
          <p:cNvPr id="4" name="Freeform 4"/>
          <p:cNvSpPr/>
          <p:nvPr/>
        </p:nvSpPr>
        <p:spPr>
          <a:xfrm>
            <a:off x="2067185" y="2798711"/>
            <a:ext cx="5433092" cy="5433092"/>
          </a:xfrm>
          <a:custGeom>
            <a:avLst/>
            <a:gdLst/>
            <a:ahLst/>
            <a:cxnLst/>
            <a:rect l="l" t="t" r="r" b="b"/>
            <a:pathLst>
              <a:path w="5433092" h="5433092">
                <a:moveTo>
                  <a:pt x="0" y="0"/>
                </a:moveTo>
                <a:lnTo>
                  <a:pt x="5433092" y="0"/>
                </a:lnTo>
                <a:lnTo>
                  <a:pt x="5433092" y="5433092"/>
                </a:lnTo>
                <a:lnTo>
                  <a:pt x="0" y="5433092"/>
                </a:lnTo>
                <a:lnTo>
                  <a:pt x="0" y="0"/>
                </a:lnTo>
                <a:close/>
              </a:path>
            </a:pathLst>
          </a:custGeom>
          <a:blipFill>
            <a:blip r:embed="rId2"/>
            <a:stretch>
              <a:fillRect/>
            </a:stretch>
          </a:blipFill>
        </p:spPr>
      </p:sp>
      <p:sp>
        <p:nvSpPr>
          <p:cNvPr id="5" name="Freeform 5"/>
          <p:cNvSpPr/>
          <p:nvPr/>
        </p:nvSpPr>
        <p:spPr>
          <a:xfrm>
            <a:off x="10343863" y="2798711"/>
            <a:ext cx="5433092" cy="5433092"/>
          </a:xfrm>
          <a:custGeom>
            <a:avLst/>
            <a:gdLst/>
            <a:ahLst/>
            <a:cxnLst/>
            <a:rect l="l" t="t" r="r" b="b"/>
            <a:pathLst>
              <a:path w="5433092" h="5433092">
                <a:moveTo>
                  <a:pt x="0" y="0"/>
                </a:moveTo>
                <a:lnTo>
                  <a:pt x="5433092" y="0"/>
                </a:lnTo>
                <a:lnTo>
                  <a:pt x="5433092" y="5433092"/>
                </a:lnTo>
                <a:lnTo>
                  <a:pt x="0" y="5433092"/>
                </a:lnTo>
                <a:lnTo>
                  <a:pt x="0" y="0"/>
                </a:lnTo>
                <a:close/>
              </a:path>
            </a:pathLst>
          </a:custGeom>
          <a:blipFill>
            <a:blip r:embed="rId3"/>
            <a:stretch>
              <a:fillRect/>
            </a:stretch>
          </a:blipFill>
        </p:spPr>
      </p:sp>
      <p:sp>
        <p:nvSpPr>
          <p:cNvPr id="6" name="Freeform 6"/>
          <p:cNvSpPr/>
          <p:nvPr/>
        </p:nvSpPr>
        <p:spPr>
          <a:xfrm>
            <a:off x="3889470" y="376383"/>
            <a:ext cx="1788523" cy="1884459"/>
          </a:xfrm>
          <a:custGeom>
            <a:avLst/>
            <a:gdLst/>
            <a:ahLst/>
            <a:cxnLst/>
            <a:rect l="l" t="t" r="r" b="b"/>
            <a:pathLst>
              <a:path w="1788523" h="1884459">
                <a:moveTo>
                  <a:pt x="0" y="0"/>
                </a:moveTo>
                <a:lnTo>
                  <a:pt x="1788522" y="0"/>
                </a:lnTo>
                <a:lnTo>
                  <a:pt x="1788522" y="1884459"/>
                </a:lnTo>
                <a:lnTo>
                  <a:pt x="0" y="188445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7" name="TextBox 7"/>
          <p:cNvSpPr txBox="1"/>
          <p:nvPr/>
        </p:nvSpPr>
        <p:spPr>
          <a:xfrm>
            <a:off x="788304" y="986344"/>
            <a:ext cx="16989000" cy="778837"/>
          </a:xfrm>
          <a:prstGeom prst="rect">
            <a:avLst/>
          </a:prstGeom>
        </p:spPr>
        <p:txBody>
          <a:bodyPr lIns="0" tIns="0" rIns="0" bIns="0" rtlCol="0" anchor="t">
            <a:spAutoFit/>
          </a:bodyPr>
          <a:lstStyle/>
          <a:p>
            <a:pPr algn="l">
              <a:lnSpc>
                <a:spcPts val="5912"/>
              </a:lnSpc>
            </a:pPr>
            <a:r>
              <a:rPr lang="en-US" sz="5912" spc="88">
                <a:solidFill>
                  <a:srgbClr val="97C160"/>
                </a:solidFill>
                <a:latin typeface="Oswald"/>
              </a:rPr>
              <a:t>Практика</a:t>
            </a:r>
          </a:p>
        </p:txBody>
      </p:sp>
      <p:grpSp>
        <p:nvGrpSpPr>
          <p:cNvPr id="8" name="Group 8"/>
          <p:cNvGrpSpPr/>
          <p:nvPr/>
        </p:nvGrpSpPr>
        <p:grpSpPr>
          <a:xfrm>
            <a:off x="13916006" y="9257742"/>
            <a:ext cx="12808337" cy="2058515"/>
            <a:chOff x="0" y="0"/>
            <a:chExt cx="17077783" cy="2744687"/>
          </a:xfrm>
        </p:grpSpPr>
        <p:sp>
          <p:nvSpPr>
            <p:cNvPr id="9" name="TextBox 9"/>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E9E6DF"/>
                  </a:solidFill>
                  <a:latin typeface="Montserrat Classic"/>
                </a:rPr>
                <a:t>ТЕТЯНА МУСЯНОВИЧ</a:t>
              </a:r>
            </a:p>
          </p:txBody>
        </p:sp>
        <p:sp>
          <p:nvSpPr>
            <p:cNvPr id="10" name="AutoShape 10"/>
            <p:cNvSpPr/>
            <p:nvPr/>
          </p:nvSpPr>
          <p:spPr>
            <a:xfrm>
              <a:off x="0" y="0"/>
              <a:ext cx="209896" cy="2744687"/>
            </a:xfrm>
            <a:prstGeom prst="rect">
              <a:avLst/>
            </a:prstGeom>
            <a:solidFill>
              <a:srgbClr val="97C160"/>
            </a:solid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FEF"/>
        </a:solidFill>
        <a:effectLst/>
      </p:bgPr>
    </p:bg>
    <p:spTree>
      <p:nvGrpSpPr>
        <p:cNvPr id="1" name=""/>
        <p:cNvGrpSpPr/>
        <p:nvPr/>
      </p:nvGrpSpPr>
      <p:grpSpPr>
        <a:xfrm>
          <a:off x="0" y="0"/>
          <a:ext cx="0" cy="0"/>
          <a:chOff x="0" y="0"/>
          <a:chExt cx="0" cy="0"/>
        </a:xfrm>
      </p:grpSpPr>
      <p:sp>
        <p:nvSpPr>
          <p:cNvPr id="2" name="Freeform 2"/>
          <p:cNvSpPr/>
          <p:nvPr/>
        </p:nvSpPr>
        <p:spPr>
          <a:xfrm>
            <a:off x="3133589" y="1796937"/>
            <a:ext cx="11335532" cy="7461363"/>
          </a:xfrm>
          <a:custGeom>
            <a:avLst/>
            <a:gdLst/>
            <a:ahLst/>
            <a:cxnLst/>
            <a:rect l="l" t="t" r="r" b="b"/>
            <a:pathLst>
              <a:path w="11335532" h="7461363">
                <a:moveTo>
                  <a:pt x="0" y="0"/>
                </a:moveTo>
                <a:lnTo>
                  <a:pt x="11335532" y="0"/>
                </a:lnTo>
                <a:lnTo>
                  <a:pt x="11335532" y="7461363"/>
                </a:lnTo>
                <a:lnTo>
                  <a:pt x="0" y="7461363"/>
                </a:lnTo>
                <a:lnTo>
                  <a:pt x="0" y="0"/>
                </a:lnTo>
                <a:close/>
              </a:path>
            </a:pathLst>
          </a:custGeom>
          <a:blipFill>
            <a:blip r:embed="rId2"/>
            <a:stretch>
              <a:fillRect/>
            </a:stretch>
          </a:blipFill>
        </p:spPr>
      </p:sp>
      <p:grpSp>
        <p:nvGrpSpPr>
          <p:cNvPr id="3" name="Group 3"/>
          <p:cNvGrpSpPr/>
          <p:nvPr/>
        </p:nvGrpSpPr>
        <p:grpSpPr>
          <a:xfrm>
            <a:off x="13916006" y="9257742"/>
            <a:ext cx="12808337" cy="2058515"/>
            <a:chOff x="0" y="0"/>
            <a:chExt cx="17077783" cy="2744687"/>
          </a:xfrm>
        </p:grpSpPr>
        <p:sp>
          <p:nvSpPr>
            <p:cNvPr id="4" name="TextBox 4"/>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755B60"/>
                  </a:solidFill>
                  <a:latin typeface="Montserrat Classic"/>
                </a:rPr>
                <a:t>ТЕТЯНА МУСЯНОВИЧ</a:t>
              </a:r>
            </a:p>
          </p:txBody>
        </p:sp>
        <p:sp>
          <p:nvSpPr>
            <p:cNvPr id="5" name="AutoShape 5"/>
            <p:cNvSpPr/>
            <p:nvPr/>
          </p:nvSpPr>
          <p:spPr>
            <a:xfrm>
              <a:off x="0" y="0"/>
              <a:ext cx="209896" cy="2744687"/>
            </a:xfrm>
            <a:prstGeom prst="rect">
              <a:avLst/>
            </a:prstGeom>
            <a:solidFill>
              <a:srgbClr val="97C160"/>
            </a:solidFill>
          </p:spPr>
        </p:sp>
      </p:grpSp>
      <p:sp>
        <p:nvSpPr>
          <p:cNvPr id="6" name="Freeform 6"/>
          <p:cNvSpPr/>
          <p:nvPr/>
        </p:nvSpPr>
        <p:spPr>
          <a:xfrm>
            <a:off x="15169257" y="0"/>
            <a:ext cx="1760999" cy="1796937"/>
          </a:xfrm>
          <a:custGeom>
            <a:avLst/>
            <a:gdLst/>
            <a:ahLst/>
            <a:cxnLst/>
            <a:rect l="l" t="t" r="r" b="b"/>
            <a:pathLst>
              <a:path w="1760999" h="1796937">
                <a:moveTo>
                  <a:pt x="0" y="0"/>
                </a:moveTo>
                <a:lnTo>
                  <a:pt x="1760999" y="0"/>
                </a:lnTo>
                <a:lnTo>
                  <a:pt x="1760999" y="1796937"/>
                </a:lnTo>
                <a:lnTo>
                  <a:pt x="0" y="179693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TextBox 7"/>
          <p:cNvSpPr txBox="1"/>
          <p:nvPr/>
        </p:nvSpPr>
        <p:spPr>
          <a:xfrm>
            <a:off x="1583991" y="245080"/>
            <a:ext cx="15227863" cy="1451382"/>
          </a:xfrm>
          <a:prstGeom prst="rect">
            <a:avLst/>
          </a:prstGeom>
        </p:spPr>
        <p:txBody>
          <a:bodyPr lIns="0" tIns="0" rIns="0" bIns="0" rtlCol="0" anchor="t">
            <a:spAutoFit/>
          </a:bodyPr>
          <a:lstStyle/>
          <a:p>
            <a:pPr algn="ctr">
              <a:lnSpc>
                <a:spcPts val="5804"/>
              </a:lnSpc>
              <a:spcBef>
                <a:spcPct val="0"/>
              </a:spcBef>
            </a:pPr>
            <a:r>
              <a:rPr lang="en-US" sz="4146" spc="829">
                <a:solidFill>
                  <a:srgbClr val="97C160"/>
                </a:solidFill>
                <a:latin typeface="Oswald Bold"/>
              </a:rPr>
              <a:t>ДОБЕРІТЬ УЗАГАЛЬНЮВАЛЬНІ СЛОВА.  СКЛАДІТЬ ТА ЗАПИШІТЬ РЕЧЕННЯ</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55B60"/>
        </a:solidFill>
        <a:effectLst/>
      </p:bgPr>
    </p:bg>
    <p:spTree>
      <p:nvGrpSpPr>
        <p:cNvPr id="1" name=""/>
        <p:cNvGrpSpPr/>
        <p:nvPr/>
      </p:nvGrpSpPr>
      <p:grpSpPr>
        <a:xfrm>
          <a:off x="0" y="0"/>
          <a:ext cx="0" cy="0"/>
          <a:chOff x="0" y="0"/>
          <a:chExt cx="0" cy="0"/>
        </a:xfrm>
      </p:grpSpPr>
      <p:sp>
        <p:nvSpPr>
          <p:cNvPr id="2" name="AutoShape 2"/>
          <p:cNvSpPr/>
          <p:nvPr/>
        </p:nvSpPr>
        <p:spPr>
          <a:xfrm>
            <a:off x="1028700" y="2434955"/>
            <a:ext cx="15809705" cy="6737605"/>
          </a:xfrm>
          <a:prstGeom prst="rect">
            <a:avLst/>
          </a:prstGeom>
          <a:solidFill>
            <a:srgbClr val="F8FFEF"/>
          </a:solidFill>
        </p:spPr>
      </p:sp>
      <p:grpSp>
        <p:nvGrpSpPr>
          <p:cNvPr id="3" name="Group 3"/>
          <p:cNvGrpSpPr/>
          <p:nvPr/>
        </p:nvGrpSpPr>
        <p:grpSpPr>
          <a:xfrm>
            <a:off x="1442063" y="2523592"/>
            <a:ext cx="14835175" cy="5380433"/>
            <a:chOff x="0" y="0"/>
            <a:chExt cx="19780234" cy="7173910"/>
          </a:xfrm>
        </p:grpSpPr>
        <p:sp>
          <p:nvSpPr>
            <p:cNvPr id="4" name="TextBox 4"/>
            <p:cNvSpPr txBox="1"/>
            <p:nvPr/>
          </p:nvSpPr>
          <p:spPr>
            <a:xfrm>
              <a:off x="0" y="1704180"/>
              <a:ext cx="19780234" cy="5469730"/>
            </a:xfrm>
            <a:prstGeom prst="rect">
              <a:avLst/>
            </a:prstGeom>
          </p:spPr>
          <p:txBody>
            <a:bodyPr lIns="0" tIns="0" rIns="0" bIns="0" rtlCol="0" anchor="t">
              <a:spAutoFit/>
            </a:bodyPr>
            <a:lstStyle/>
            <a:p>
              <a:pPr>
                <a:lnSpc>
                  <a:spcPts val="5450"/>
                </a:lnSpc>
              </a:pPr>
              <a:endParaRPr/>
            </a:p>
            <a:p>
              <a:pPr>
                <a:lnSpc>
                  <a:spcPts val="5450"/>
                </a:lnSpc>
              </a:pPr>
              <a:r>
                <a:rPr lang="en-US" sz="4193">
                  <a:solidFill>
                    <a:srgbClr val="755B60"/>
                  </a:solidFill>
                  <a:latin typeface="Montserrat Light"/>
                </a:rPr>
                <a:t>Кому іноді називають бабусею нашого письма, хоча їй всього 300 років. Вперше її вжив Альдо Мауцці, житель італійського містечка Венеція. Оскільки кома не крапка, тобто її треба розрізняти, він «приробив» комі хвостика.</a:t>
              </a:r>
            </a:p>
            <a:p>
              <a:pPr algn="l">
                <a:lnSpc>
                  <a:spcPts val="5450"/>
                </a:lnSpc>
              </a:pPr>
              <a:endParaRPr lang="en-US" sz="4193">
                <a:solidFill>
                  <a:srgbClr val="755B60"/>
                </a:solidFill>
                <a:latin typeface="Montserrat Light"/>
              </a:endParaRPr>
            </a:p>
          </p:txBody>
        </p:sp>
        <p:sp>
          <p:nvSpPr>
            <p:cNvPr id="5" name="TextBox 5"/>
            <p:cNvSpPr txBox="1"/>
            <p:nvPr/>
          </p:nvSpPr>
          <p:spPr>
            <a:xfrm>
              <a:off x="0" y="-66675"/>
              <a:ext cx="19780234" cy="1376262"/>
            </a:xfrm>
            <a:prstGeom prst="rect">
              <a:avLst/>
            </a:prstGeom>
          </p:spPr>
          <p:txBody>
            <a:bodyPr lIns="0" tIns="0" rIns="0" bIns="0" rtlCol="0" anchor="t">
              <a:spAutoFit/>
            </a:bodyPr>
            <a:lstStyle/>
            <a:p>
              <a:pPr algn="l">
                <a:lnSpc>
                  <a:spcPts val="8479"/>
                </a:lnSpc>
              </a:pPr>
              <a:endParaRPr/>
            </a:p>
          </p:txBody>
        </p:sp>
      </p:grpSp>
      <p:sp>
        <p:nvSpPr>
          <p:cNvPr id="6" name="Freeform 6"/>
          <p:cNvSpPr/>
          <p:nvPr/>
        </p:nvSpPr>
        <p:spPr>
          <a:xfrm>
            <a:off x="7123022" y="213514"/>
            <a:ext cx="2438728" cy="2057400"/>
          </a:xfrm>
          <a:custGeom>
            <a:avLst/>
            <a:gdLst/>
            <a:ahLst/>
            <a:cxnLst/>
            <a:rect l="l" t="t" r="r" b="b"/>
            <a:pathLst>
              <a:path w="2438728" h="2057400">
                <a:moveTo>
                  <a:pt x="0" y="0"/>
                </a:moveTo>
                <a:lnTo>
                  <a:pt x="2438728" y="0"/>
                </a:lnTo>
                <a:lnTo>
                  <a:pt x="2438728"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TextBox 7"/>
          <p:cNvSpPr txBox="1"/>
          <p:nvPr/>
        </p:nvSpPr>
        <p:spPr>
          <a:xfrm>
            <a:off x="748379" y="923444"/>
            <a:ext cx="16090026" cy="742315"/>
          </a:xfrm>
          <a:prstGeom prst="rect">
            <a:avLst/>
          </a:prstGeom>
        </p:spPr>
        <p:txBody>
          <a:bodyPr lIns="0" tIns="0" rIns="0" bIns="0" rtlCol="0" anchor="t">
            <a:spAutoFit/>
          </a:bodyPr>
          <a:lstStyle/>
          <a:p>
            <a:pPr algn="l">
              <a:lnSpc>
                <a:spcPts val="5600"/>
              </a:lnSpc>
            </a:pPr>
            <a:r>
              <a:rPr lang="en-US" sz="5600" spc="84">
                <a:solidFill>
                  <a:srgbClr val="97C160"/>
                </a:solidFill>
                <a:latin typeface="Oswald Bold"/>
              </a:rPr>
              <a:t>Історична довідка</a:t>
            </a:r>
          </a:p>
        </p:txBody>
      </p:sp>
      <p:grpSp>
        <p:nvGrpSpPr>
          <p:cNvPr id="8" name="Group 8"/>
          <p:cNvGrpSpPr/>
          <p:nvPr/>
        </p:nvGrpSpPr>
        <p:grpSpPr>
          <a:xfrm>
            <a:off x="13916006" y="9257742"/>
            <a:ext cx="12808337" cy="2058515"/>
            <a:chOff x="0" y="0"/>
            <a:chExt cx="17077783" cy="2744687"/>
          </a:xfrm>
        </p:grpSpPr>
        <p:sp>
          <p:nvSpPr>
            <p:cNvPr id="9" name="TextBox 9"/>
            <p:cNvSpPr txBox="1"/>
            <p:nvPr/>
          </p:nvSpPr>
          <p:spPr>
            <a:xfrm>
              <a:off x="854250" y="492941"/>
              <a:ext cx="16223534" cy="448055"/>
            </a:xfrm>
            <a:prstGeom prst="rect">
              <a:avLst/>
            </a:prstGeom>
          </p:spPr>
          <p:txBody>
            <a:bodyPr lIns="0" tIns="0" rIns="0" bIns="0" rtlCol="0" anchor="t">
              <a:spAutoFit/>
            </a:bodyPr>
            <a:lstStyle/>
            <a:p>
              <a:pPr algn="l">
                <a:lnSpc>
                  <a:spcPts val="2817"/>
                </a:lnSpc>
              </a:pPr>
              <a:r>
                <a:rPr lang="en-US" sz="2012" spc="402">
                  <a:solidFill>
                    <a:srgbClr val="E9E6DF"/>
                  </a:solidFill>
                  <a:latin typeface="Montserrat Classic"/>
                </a:rPr>
                <a:t>ТЕТЯНА МУСЯНОВИЧ</a:t>
              </a:r>
            </a:p>
          </p:txBody>
        </p:sp>
        <p:sp>
          <p:nvSpPr>
            <p:cNvPr id="10" name="AutoShape 10"/>
            <p:cNvSpPr/>
            <p:nvPr/>
          </p:nvSpPr>
          <p:spPr>
            <a:xfrm>
              <a:off x="0" y="0"/>
              <a:ext cx="209896" cy="2744687"/>
            </a:xfrm>
            <a:prstGeom prst="rect">
              <a:avLst/>
            </a:prstGeom>
            <a:solidFill>
              <a:srgbClr val="97C160"/>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1035</Words>
  <Application>Microsoft Office PowerPoint</Application>
  <PresentationFormat>Довільний</PresentationFormat>
  <Paragraphs>210</Paragraphs>
  <Slides>29</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29</vt:i4>
      </vt:variant>
    </vt:vector>
  </HeadingPairs>
  <TitlesOfParts>
    <vt:vector size="37" baseType="lpstr">
      <vt:lpstr>Calibri</vt:lpstr>
      <vt:lpstr>Arial</vt:lpstr>
      <vt:lpstr>Oswald Bold</vt:lpstr>
      <vt:lpstr>Montserrat Light Bold</vt:lpstr>
      <vt:lpstr>Montserrat Classic</vt:lpstr>
      <vt:lpstr>Oswald</vt:lpstr>
      <vt:lpstr>Montserrat Light</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ПОВТОРЕННЯ ТА УЗАГАЛЬНЕННЯ ВИВЧЕНОГО</dc:title>
  <dc:creator>Boss</dc:creator>
  <cp:lastModifiedBy>Admin</cp:lastModifiedBy>
  <cp:revision>2</cp:revision>
  <dcterms:created xsi:type="dcterms:W3CDTF">2006-08-16T00:00:00Z</dcterms:created>
  <dcterms:modified xsi:type="dcterms:W3CDTF">2023-08-21T18:45:35Z</dcterms:modified>
  <dc:identifier>DAFrrqGgpGE</dc:identifier>
</cp:coreProperties>
</file>