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2" r:id="rId4"/>
    <p:sldId id="265" r:id="rId5"/>
    <p:sldId id="273" r:id="rId6"/>
    <p:sldId id="259" r:id="rId7"/>
    <p:sldId id="268" r:id="rId8"/>
    <p:sldId id="266" r:id="rId9"/>
    <p:sldId id="269" r:id="rId10"/>
    <p:sldId id="260" r:id="rId11"/>
    <p:sldId id="261" r:id="rId12"/>
    <p:sldId id="26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BFC"/>
    <a:srgbClr val="FCDEEB"/>
    <a:srgbClr val="FF3399"/>
    <a:srgbClr val="FFE5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AF8B-91B0-43ED-9584-E50BD063DBFF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E93E-6D92-4E11-B9B3-FBB479D46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2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AF8B-91B0-43ED-9584-E50BD063DBFF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E93E-6D92-4E11-B9B3-FBB479D46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382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AF8B-91B0-43ED-9584-E50BD063DBFF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E93E-6D92-4E11-B9B3-FBB479D46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17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AF8B-91B0-43ED-9584-E50BD063DBFF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E93E-6D92-4E11-B9B3-FBB479D46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25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AF8B-91B0-43ED-9584-E50BD063DBFF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E93E-6D92-4E11-B9B3-FBB479D46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63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AF8B-91B0-43ED-9584-E50BD063DBFF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E93E-6D92-4E11-B9B3-FBB479D46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82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AF8B-91B0-43ED-9584-E50BD063DBFF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E93E-6D92-4E11-B9B3-FBB479D46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9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AF8B-91B0-43ED-9584-E50BD063DBFF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E93E-6D92-4E11-B9B3-FBB479D46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126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AF8B-91B0-43ED-9584-E50BD063DBFF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E93E-6D92-4E11-B9B3-FBB479D46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14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AF8B-91B0-43ED-9584-E50BD063DBFF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E93E-6D92-4E11-B9B3-FBB479D46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06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AF8B-91B0-43ED-9584-E50BD063DBFF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E93E-6D92-4E11-B9B3-FBB479D46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34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7AF8B-91B0-43ED-9584-E50BD063DBFF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8E93E-6D92-4E11-B9B3-FBB479D46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0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g.freepik.com/premium-vector/math-border-purple-background-with-number-math-objects_1639-527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" y="-1"/>
            <a:ext cx="12164343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9544" y="1567809"/>
            <a:ext cx="89082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 smtClean="0">
                <a:latin typeface="CreativeBlock BB" panose="020B0603050302020204" pitchFamily="34" charset="0"/>
              </a:rPr>
              <a:t>Математика</a:t>
            </a:r>
            <a:endParaRPr lang="ru-RU" sz="9600" dirty="0">
              <a:latin typeface="CreativeBlock BB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9922" y="3277169"/>
            <a:ext cx="472440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eativeBlock BB" panose="020B0603050302020204" pitchFamily="34" charset="0"/>
              </a:rPr>
              <a:t>2 </a:t>
            </a:r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eativeBlock BB" panose="020B0603050302020204" pitchFamily="34" charset="0"/>
              </a:rPr>
              <a:t>клас</a:t>
            </a:r>
          </a:p>
          <a:p>
            <a:pPr algn="ctr"/>
            <a:endParaRPr lang="uk-U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reativeBlock BB" panose="020B0603050302020204" pitchFamily="34" charset="0"/>
            </a:endParaRPr>
          </a:p>
          <a:p>
            <a:pPr algn="ctr"/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eativeBlock BB" panose="020B0603050302020204" pitchFamily="34" charset="0"/>
              </a:rPr>
              <a:t>2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eativeBlock BB" panose="020B0603050302020204" pitchFamily="34" charset="0"/>
              </a:rPr>
              <a:t>семестр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reativeBlock BB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328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90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2244" y="0"/>
            <a:ext cx="59073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 smtClean="0">
                <a:solidFill>
                  <a:schemeClr val="bg1"/>
                </a:solidFill>
                <a:latin typeface="CreativeBlock BB" panose="020B0603050302020204" pitchFamily="34" charset="0"/>
              </a:rPr>
              <a:t>Підсумуємо?</a:t>
            </a:r>
            <a:endParaRPr lang="ru-RU" sz="5400" dirty="0">
              <a:solidFill>
                <a:schemeClr val="bg1"/>
              </a:solidFill>
              <a:latin typeface="CreativeBlock BB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24" y="1319011"/>
            <a:ext cx="726397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uk-UA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адача  (стільки скільки)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порівнювали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буквені вирази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9090" y="3612052"/>
            <a:ext cx="1725152" cy="7078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– с </a:t>
            </a:r>
            <a:endParaRPr lang="uk-UA" sz="4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28826" y="3612052"/>
            <a:ext cx="1340432" cy="7078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а</a:t>
            </a:r>
            <a:endParaRPr lang="uk-UA" sz="4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03842" y="3612052"/>
            <a:ext cx="1483098" cy="7078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+ 5 </a:t>
            </a:r>
            <a:endParaRPr lang="uk-UA" sz="4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75624" y="3612052"/>
            <a:ext cx="1754006" cy="7078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– 10 </a:t>
            </a:r>
            <a:endParaRPr lang="uk-UA" sz="4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391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90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9922" y="410262"/>
            <a:ext cx="59538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solidFill>
                  <a:schemeClr val="bg1"/>
                </a:solidFill>
                <a:latin typeface="CreativeBlock BB" panose="020B0603050302020204" pitchFamily="34" charset="0"/>
              </a:rPr>
              <a:t>Чи все вдалося?</a:t>
            </a:r>
            <a:endParaRPr lang="ru-RU" sz="4400" dirty="0">
              <a:solidFill>
                <a:schemeClr val="bg1"/>
              </a:solidFill>
              <a:latin typeface="CreativeBlock BB" panose="020B0603050302020204" pitchFamily="34" charset="0"/>
            </a:endParaRPr>
          </a:p>
        </p:txBody>
      </p:sp>
      <p:pic>
        <p:nvPicPr>
          <p:cNvPr id="5" name="Picture 6" descr="https://i.pinimg.com/564x/4e/f3/87/4ef387ab4450379bac4f1703cbda1173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864" y="2378930"/>
            <a:ext cx="1628117" cy="158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728" y="2378930"/>
            <a:ext cx="1604283" cy="16141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254" y="2398454"/>
            <a:ext cx="1563860" cy="1550718"/>
          </a:xfrm>
          <a:prstGeom prst="rect">
            <a:avLst/>
          </a:prstGeom>
        </p:spPr>
      </p:pic>
      <p:pic>
        <p:nvPicPr>
          <p:cNvPr id="8" name="Picture 8" descr="https://i.pinimg.com/236x/71/39/df/7139dfb352842395fc599105d0778ad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011" y="380143"/>
            <a:ext cx="1119129" cy="111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27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90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477" y="161039"/>
            <a:ext cx="13853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 smtClean="0">
                <a:solidFill>
                  <a:schemeClr val="bg1"/>
                </a:solidFill>
                <a:latin typeface="CreativeBlock BB" panose="020B0603050302020204" pitchFamily="34" charset="0"/>
              </a:rPr>
              <a:t>д</a:t>
            </a:r>
            <a:endParaRPr lang="ru-RU" sz="9600" dirty="0">
              <a:solidFill>
                <a:schemeClr val="bg1"/>
              </a:solidFill>
              <a:latin typeface="CreativeBlock BB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1253" y="161039"/>
            <a:ext cx="10951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 smtClean="0">
                <a:solidFill>
                  <a:schemeClr val="bg1"/>
                </a:solidFill>
                <a:latin typeface="CreativeBlock BB" panose="020B0603050302020204" pitchFamily="34" charset="0"/>
              </a:rPr>
              <a:t>я</a:t>
            </a:r>
            <a:endParaRPr lang="ru-RU" sz="9600" dirty="0">
              <a:solidFill>
                <a:schemeClr val="bg1"/>
              </a:solidFill>
              <a:latin typeface="CreativeBlock BB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3201" y="161039"/>
            <a:ext cx="10390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 smtClean="0">
                <a:solidFill>
                  <a:schemeClr val="bg1"/>
                </a:solidFill>
                <a:latin typeface="CreativeBlock BB" panose="020B0603050302020204" pitchFamily="34" charset="0"/>
              </a:rPr>
              <a:t>к</a:t>
            </a:r>
            <a:endParaRPr lang="ru-RU" sz="9600" dirty="0">
              <a:solidFill>
                <a:schemeClr val="bg1"/>
              </a:solidFill>
              <a:latin typeface="CreativeBlock BB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2268" y="161039"/>
            <a:ext cx="10470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 smtClean="0">
                <a:solidFill>
                  <a:schemeClr val="bg1"/>
                </a:solidFill>
                <a:latin typeface="CreativeBlock BB" panose="020B0603050302020204" pitchFamily="34" charset="0"/>
              </a:rPr>
              <a:t>у</a:t>
            </a:r>
            <a:endParaRPr lang="ru-RU" sz="9600" dirty="0">
              <a:solidFill>
                <a:schemeClr val="bg1"/>
              </a:solidFill>
              <a:latin typeface="CreativeBlock BB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7729" y="161039"/>
            <a:ext cx="16145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 smtClean="0">
                <a:solidFill>
                  <a:schemeClr val="bg1"/>
                </a:solidFill>
                <a:latin typeface="CreativeBlock BB" panose="020B0603050302020204" pitchFamily="34" charset="0"/>
              </a:rPr>
              <a:t>ю</a:t>
            </a:r>
            <a:endParaRPr lang="ru-RU" sz="9600" dirty="0">
              <a:solidFill>
                <a:schemeClr val="bg1"/>
              </a:solidFill>
              <a:latin typeface="CreativeBlock BB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0653" y="161039"/>
            <a:ext cx="6222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 smtClean="0">
                <a:solidFill>
                  <a:schemeClr val="bg1"/>
                </a:solidFill>
                <a:latin typeface="CreativeBlock BB" panose="020B0603050302020204" pitchFamily="34" charset="0"/>
              </a:rPr>
              <a:t>!</a:t>
            </a:r>
            <a:endParaRPr lang="ru-RU" sz="9600" dirty="0">
              <a:solidFill>
                <a:schemeClr val="bg1"/>
              </a:solidFill>
              <a:latin typeface="CreativeBlock BB" panose="020B0603050302020204" pitchFamily="34" charset="0"/>
            </a:endParaRPr>
          </a:p>
        </p:txBody>
      </p:sp>
      <p:pic>
        <p:nvPicPr>
          <p:cNvPr id="28684" name="Picture 12" descr="https://www.pngplay.com/wp-content/uploads/2/Smiley-Transparent-Backgrou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734" y="2029899"/>
            <a:ext cx="48768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7574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i.pinimg.com/564x/bc/a4/3c/bca43c819c8f66bf1e28910d9c5ad2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378" y="2666880"/>
            <a:ext cx="3741177" cy="374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199" y="1898690"/>
            <a:ext cx="8310811" cy="12181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967" y="270319"/>
            <a:ext cx="11196000" cy="1410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66247" y="5205125"/>
            <a:ext cx="5305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eativeBlock BB" panose="020B0603050302020204" pitchFamily="34" charset="0"/>
              </a:rPr>
              <a:t>Урок</a:t>
            </a:r>
            <a:r>
              <a:rPr lang="uk-UA" sz="8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eativeBlock BB" panose="020B0603050302020204" pitchFamily="34" charset="0"/>
              </a:rPr>
              <a:t> 65</a:t>
            </a:r>
            <a:endParaRPr lang="ru-RU" sz="6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reativeBlock BB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995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778"/>
            <a:ext cx="12192000" cy="6546443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9312814" y="126000"/>
            <a:ext cx="0" cy="6624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78" y="155778"/>
            <a:ext cx="11483244" cy="11300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3420" y="2109786"/>
            <a:ext cx="4479201" cy="28765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8362" y="2291935"/>
            <a:ext cx="4341797" cy="29561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8477" y="2353148"/>
            <a:ext cx="4271682" cy="28336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0773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778"/>
            <a:ext cx="12192000" cy="6546443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9312814" y="126000"/>
            <a:ext cx="0" cy="6624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4" y="155778"/>
            <a:ext cx="7042484" cy="22450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2485" y="107999"/>
            <a:ext cx="4891160" cy="641684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426002" y="2161388"/>
            <a:ext cx="3914274" cy="1155032"/>
          </a:xfrm>
          <a:prstGeom prst="roundRect">
            <a:avLst/>
          </a:prstGeom>
          <a:solidFill>
            <a:srgbClr val="FFE5B8"/>
          </a:solidFill>
          <a:ln>
            <a:solidFill>
              <a:srgbClr val="FFE5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90696" y="3316420"/>
            <a:ext cx="3914274" cy="1155032"/>
          </a:xfrm>
          <a:prstGeom prst="roundRect">
            <a:avLst/>
          </a:prstGeom>
          <a:solidFill>
            <a:srgbClr val="FFE5B8"/>
          </a:solidFill>
          <a:ln>
            <a:solidFill>
              <a:srgbClr val="FFE5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90696" y="4744514"/>
            <a:ext cx="3914274" cy="1155032"/>
          </a:xfrm>
          <a:prstGeom prst="roundRect">
            <a:avLst/>
          </a:prstGeom>
          <a:solidFill>
            <a:srgbClr val="FFE5B8"/>
          </a:solidFill>
          <a:ln>
            <a:solidFill>
              <a:srgbClr val="FFE5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30928" y="869825"/>
            <a:ext cx="3914274" cy="1155032"/>
          </a:xfrm>
          <a:prstGeom prst="roundRect">
            <a:avLst/>
          </a:prstGeom>
          <a:solidFill>
            <a:srgbClr val="FFE5B8"/>
          </a:solidFill>
          <a:ln>
            <a:solidFill>
              <a:srgbClr val="FFE5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26002" y="428841"/>
            <a:ext cx="1781886" cy="577515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938129" y="428841"/>
            <a:ext cx="1781886" cy="57751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64" y="2400865"/>
            <a:ext cx="7219191" cy="15906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33533" y="4414369"/>
            <a:ext cx="1771639" cy="769441"/>
          </a:xfrm>
          <a:prstGeom prst="rect">
            <a:avLst/>
          </a:prstGeom>
          <a:solidFill>
            <a:schemeClr val="bg1"/>
          </a:solidFill>
          <a:ln w="57150">
            <a:solidFill>
              <a:srgbClr val="FFE5B8"/>
            </a:solidFill>
          </a:ln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10 + а</a:t>
            </a:r>
            <a:endParaRPr lang="ru-RU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978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pinimg.com/564x/47/53/76/4753766bb24f3e85cff8a6a5acab13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18" y="0"/>
            <a:ext cx="9882808" cy="684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05991" y="422872"/>
            <a:ext cx="2775119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FFE5B8"/>
            </a:solidFill>
          </a:ln>
        </p:spPr>
        <p:txBody>
          <a:bodyPr wrap="none" rtlCol="0">
            <a:spAutoFit/>
          </a:bodyPr>
          <a:lstStyle/>
          <a:p>
            <a:r>
              <a:rPr lang="uk-UA" sz="7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10 + а</a:t>
            </a:r>
            <a:endParaRPr lang="ru-RU" sz="7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0606" y="2046073"/>
            <a:ext cx="53458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/>
              <a:t>б</a:t>
            </a:r>
            <a:r>
              <a:rPr lang="uk-UA" sz="6000" dirty="0" smtClean="0"/>
              <a:t>уквений вираз</a:t>
            </a:r>
            <a:endParaRPr lang="ru-RU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4152634" y="3061736"/>
            <a:ext cx="5806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i="1" dirty="0" smtClean="0">
                <a:solidFill>
                  <a:srgbClr val="0070C0"/>
                </a:solidFill>
              </a:rPr>
              <a:t>а</a:t>
            </a:r>
            <a:endParaRPr lang="ru-RU" sz="6000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6545" y="3061734"/>
            <a:ext cx="5806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 smtClean="0">
                <a:solidFill>
                  <a:srgbClr val="0070C0"/>
                </a:solidFill>
              </a:rPr>
              <a:t>b</a:t>
            </a:r>
            <a:endParaRPr lang="ru-RU" sz="6000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2098" y="3061734"/>
            <a:ext cx="5052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 smtClean="0">
                <a:solidFill>
                  <a:srgbClr val="0070C0"/>
                </a:solidFill>
              </a:rPr>
              <a:t>c</a:t>
            </a:r>
            <a:endParaRPr lang="ru-RU" sz="6000" i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82310" y="3061734"/>
            <a:ext cx="5806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 smtClean="0">
                <a:solidFill>
                  <a:srgbClr val="0070C0"/>
                </a:solidFill>
              </a:rPr>
              <a:t>d</a:t>
            </a:r>
            <a:endParaRPr lang="ru-RU" sz="6000" i="1" dirty="0">
              <a:solidFill>
                <a:srgbClr val="0070C0"/>
              </a:solidFill>
            </a:endParaRPr>
          </a:p>
        </p:txBody>
      </p:sp>
      <p:sp>
        <p:nvSpPr>
          <p:cNvPr id="5" name="Штриховая стрелка вправо 4"/>
          <p:cNvSpPr/>
          <p:nvPr/>
        </p:nvSpPr>
        <p:spPr>
          <a:xfrm rot="19519530">
            <a:off x="5610165" y="1622277"/>
            <a:ext cx="1587863" cy="521968"/>
          </a:xfrm>
          <a:prstGeom prst="stripedRightArrow">
            <a:avLst>
              <a:gd name="adj1" fmla="val 38931"/>
              <a:gd name="adj2" fmla="val 1082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260" y="4309574"/>
            <a:ext cx="8113154" cy="10448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05648" y="422871"/>
            <a:ext cx="697627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FFE5B8"/>
            </a:solidFill>
          </a:ln>
        </p:spPr>
        <p:txBody>
          <a:bodyPr wrap="none" rtlCol="0">
            <a:spAutoFit/>
          </a:bodyPr>
          <a:lstStyle/>
          <a:p>
            <a:r>
              <a:rPr lang="uk-UA" sz="7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7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0298" y="418067"/>
            <a:ext cx="697627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FFE5B8"/>
            </a:solidFill>
          </a:ln>
        </p:spPr>
        <p:txBody>
          <a:bodyPr wrap="none" rtlCol="0">
            <a:spAutoFit/>
          </a:bodyPr>
          <a:lstStyle/>
          <a:p>
            <a:r>
              <a:rPr lang="en-US" sz="7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7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94565" y="420150"/>
            <a:ext cx="697627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FFE5B8"/>
            </a:solidFill>
          </a:ln>
        </p:spPr>
        <p:txBody>
          <a:bodyPr wrap="none" rtlCol="0">
            <a:spAutoFit/>
          </a:bodyPr>
          <a:lstStyle/>
          <a:p>
            <a:r>
              <a:rPr lang="en-US" sz="7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7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98398" y="450457"/>
            <a:ext cx="1210588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FFE5B8"/>
            </a:solidFill>
          </a:ln>
        </p:spPr>
        <p:txBody>
          <a:bodyPr wrap="none" rtlCol="0">
            <a:spAutoFit/>
          </a:bodyPr>
          <a:lstStyle/>
          <a:p>
            <a:r>
              <a:rPr lang="uk-UA" sz="7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7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7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90531" y="426376"/>
            <a:ext cx="1210588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FFE5B8"/>
            </a:solidFill>
          </a:ln>
        </p:spPr>
        <p:txBody>
          <a:bodyPr wrap="none" rtlCol="0">
            <a:spAutoFit/>
          </a:bodyPr>
          <a:lstStyle/>
          <a:p>
            <a:r>
              <a:rPr lang="en-US" sz="7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7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4078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6" grpId="0"/>
      <p:bldP spid="7" grpId="0"/>
      <p:bldP spid="8" grpId="0"/>
      <p:bldP spid="9" grpId="0"/>
      <p:bldP spid="5" grpId="0" animBg="1"/>
      <p:bldP spid="5" grpId="1" animBg="1"/>
      <p:bldP spid="12" grpId="0" animBg="1"/>
      <p:bldP spid="13" grpId="0" animBg="1"/>
      <p:bldP spid="16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778"/>
            <a:ext cx="12192000" cy="6546443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9313694" y="78221"/>
            <a:ext cx="0" cy="6624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08" y="155778"/>
            <a:ext cx="11790721" cy="5477579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5290457" y="1294255"/>
            <a:ext cx="1696486" cy="97541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триховая стрелка вправо 20"/>
          <p:cNvSpPr/>
          <p:nvPr/>
        </p:nvSpPr>
        <p:spPr>
          <a:xfrm rot="8765887">
            <a:off x="3732359" y="2127409"/>
            <a:ext cx="1735473" cy="521968"/>
          </a:xfrm>
          <a:prstGeom prst="stripedRightArrow">
            <a:avLst>
              <a:gd name="adj1" fmla="val 38931"/>
              <a:gd name="adj2" fmla="val 108284"/>
            </a:avLst>
          </a:prstGeom>
          <a:solidFill>
            <a:srgbClr val="FCDEEB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90457" y="2388393"/>
            <a:ext cx="1696486" cy="97541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триховая стрелка вправо 22"/>
          <p:cNvSpPr/>
          <p:nvPr/>
        </p:nvSpPr>
        <p:spPr>
          <a:xfrm rot="12834113" flipH="1">
            <a:off x="6867663" y="2938640"/>
            <a:ext cx="896303" cy="474498"/>
          </a:xfrm>
          <a:prstGeom prst="stripedRightArrow">
            <a:avLst>
              <a:gd name="adj1" fmla="val 38931"/>
              <a:gd name="adj2" fmla="val 108284"/>
            </a:avLst>
          </a:prstGeom>
          <a:solidFill>
            <a:srgbClr val="C7EBF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290456" y="3486953"/>
            <a:ext cx="1696486" cy="97541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Штриховая стрелка вправо 24"/>
          <p:cNvSpPr/>
          <p:nvPr/>
        </p:nvSpPr>
        <p:spPr>
          <a:xfrm rot="11278463">
            <a:off x="4410553" y="3589205"/>
            <a:ext cx="1000228" cy="521968"/>
          </a:xfrm>
          <a:prstGeom prst="stripedRightArrow">
            <a:avLst>
              <a:gd name="adj1" fmla="val 38931"/>
              <a:gd name="adj2" fmla="val 108284"/>
            </a:avLst>
          </a:prstGeom>
          <a:solidFill>
            <a:srgbClr val="FCDEEB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 flipV="1">
            <a:off x="5332968" y="4616283"/>
            <a:ext cx="1696486" cy="97541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Штриховая стрелка вправо 26"/>
          <p:cNvSpPr/>
          <p:nvPr/>
        </p:nvSpPr>
        <p:spPr>
          <a:xfrm rot="8765887" flipH="1" flipV="1">
            <a:off x="6894807" y="4236799"/>
            <a:ext cx="1243124" cy="474498"/>
          </a:xfrm>
          <a:prstGeom prst="stripedRightArrow">
            <a:avLst>
              <a:gd name="adj1" fmla="val 38931"/>
              <a:gd name="adj2" fmla="val 108284"/>
            </a:avLst>
          </a:prstGeom>
          <a:solidFill>
            <a:srgbClr val="C7EBF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663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778"/>
            <a:ext cx="12192000" cy="6546443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9299407" y="155778"/>
            <a:ext cx="0" cy="6624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681" y="155778"/>
            <a:ext cx="8748000" cy="1283411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4208612" y="1648694"/>
            <a:ext cx="2638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Нерівності 4 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010840" y="2189209"/>
            <a:ext cx="1563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+23 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641844" y="218920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475630" y="200263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321884" y="2189208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039911" y="2725245"/>
            <a:ext cx="2177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–( 3+ 5)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474075" y="272524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504701" y="253867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101253" y="274254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035592" y="3261281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71– 40 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687408" y="3261281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59– 18  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503367" y="307918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166167" y="307918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320933" y="3260125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778666" y="2186969"/>
            <a:ext cx="1563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+30 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414244" y="2195907"/>
            <a:ext cx="1563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+13 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239256" y="201769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885707" y="195613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775102" y="2725242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43– 18 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095508" y="2225747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430632" y="274554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270236" y="255596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095508" y="2741369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807391" y="3256991"/>
            <a:ext cx="2177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+(7 – 3)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178571" y="325699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411196" y="305545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869023" y="3277293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0158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1" grpId="0"/>
      <p:bldP spid="112" grpId="0"/>
      <p:bldP spid="113" grpId="0"/>
      <p:bldP spid="114" grpId="0"/>
      <p:bldP spid="115" grpId="0"/>
      <p:bldP spid="116" grpId="0"/>
      <p:bldP spid="118" grpId="0"/>
      <p:bldP spid="119" grpId="0"/>
      <p:bldP spid="1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778"/>
            <a:ext cx="12192000" cy="6546443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9312814" y="126000"/>
            <a:ext cx="0" cy="6624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752" y="1344349"/>
            <a:ext cx="6427258" cy="28444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567" y="155754"/>
            <a:ext cx="8676000" cy="1183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4570" y="4331010"/>
            <a:ext cx="2014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5 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2129" y="4889934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4250" y="4881608"/>
            <a:ext cx="1234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3+5= 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9217" y="488160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5901" y="4887778"/>
            <a:ext cx="1249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32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ябл</a:t>
            </a:r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7069" y="4842582"/>
            <a:ext cx="3483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 третьої яблуні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3911" y="5416357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00798" y="5413024"/>
            <a:ext cx="1816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3+5 +8= 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96410" y="542216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48167" y="5394155"/>
            <a:ext cx="1249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32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ябл</a:t>
            </a:r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0005" y="5952954"/>
            <a:ext cx="2114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Відповідь: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23855" y="5952954"/>
            <a:ext cx="1931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яблук.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2829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778"/>
            <a:ext cx="12192000" cy="6546443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9270832" y="0"/>
            <a:ext cx="0" cy="6624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95" y="155778"/>
            <a:ext cx="11280133" cy="11178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64" y="633667"/>
            <a:ext cx="684862" cy="6848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9862" y="3428999"/>
            <a:ext cx="5787803" cy="110799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uk-UA" sz="6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Вирази 6 с. 66</a:t>
            </a:r>
            <a:endParaRPr lang="ru-RU" sz="6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224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14.6|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2.5|2|2.1|10.6|9.7|13.1|2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.9|3.2|6.2|1.2|8.8|2.2|2|9.9|8.9|6.8|4.6|6.2|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3|7.4|31.1|1|8.2|30.8|4.4|7.7|21.3|1.7|6.1|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3.5|1.3|8.2|6.6|1.8|0.9|12.2|5.7|4.4|2|11.6|3.6|5.4|12.1|1.5|10|2.6|4.5|4.8|2.4|9.2|5.3|2|1.1|12.3|5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51.6|10|2|0.9|16.3|6.8|16.5|5.5|1.2|3.8|6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6.6|7.4|12.5|25.5|20.5|2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143</Words>
  <Application>Microsoft Office PowerPoint</Application>
  <PresentationFormat>Широкоэкранный</PresentationFormat>
  <Paragraphs>72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CreativeBlock BB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21</cp:revision>
  <dcterms:created xsi:type="dcterms:W3CDTF">2024-01-05T21:04:46Z</dcterms:created>
  <dcterms:modified xsi:type="dcterms:W3CDTF">2024-01-07T19:40:37Z</dcterms:modified>
</cp:coreProperties>
</file>