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12"/>
  </p:notesMasterIdLst>
  <p:sldIdLst>
    <p:sldId id="264" r:id="rId2"/>
    <p:sldId id="257" r:id="rId3"/>
    <p:sldId id="276" r:id="rId4"/>
    <p:sldId id="275" r:id="rId5"/>
    <p:sldId id="258" r:id="rId6"/>
    <p:sldId id="272" r:id="rId7"/>
    <p:sldId id="273" r:id="rId8"/>
    <p:sldId id="271" r:id="rId9"/>
    <p:sldId id="274" r:id="rId10"/>
    <p:sldId id="27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5CD"/>
    <a:srgbClr val="003618"/>
    <a:srgbClr val="CE48BB"/>
    <a:srgbClr val="F2EFF3"/>
    <a:srgbClr val="EDE9EF"/>
    <a:srgbClr val="FCFBFC"/>
    <a:srgbClr val="FDFDF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0504-EBDA-42D4-8C9E-5BCFE58C78D7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21BF-8BB6-4025-A007-72BBA3E695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810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963685"/>
      </p:ext>
    </p:extLst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907119"/>
      </p:ext>
    </p:extLst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120057"/>
      </p:ext>
    </p:extLst>
  </p:cSld>
  <p:clrMapOvr>
    <a:masterClrMapping/>
  </p:clrMapOvr>
  <p:transition spd="slow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531527"/>
      </p:ext>
    </p:extLst>
  </p:cSld>
  <p:clrMapOvr>
    <a:masterClrMapping/>
  </p:clrMapOvr>
  <p:transition spd="slow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31253"/>
      </p:ext>
    </p:extLst>
  </p:cSld>
  <p:clrMapOvr>
    <a:masterClrMapping/>
  </p:clrMapOvr>
  <p:transition spd="slow" advTm="1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804439"/>
      </p:ext>
    </p:extLst>
  </p:cSld>
  <p:clrMapOvr>
    <a:masterClrMapping/>
  </p:clrMapOvr>
  <p:transition spd="slow" advTm="1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456294"/>
      </p:ext>
    </p:extLst>
  </p:cSld>
  <p:clrMapOvr>
    <a:masterClrMapping/>
  </p:clrMapOvr>
  <p:transition spd="slow" advTm="1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255659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129780"/>
      </p:ext>
    </p:extLst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131370"/>
      </p:ext>
    </p:extLst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063773"/>
      </p:ext>
    </p:extLst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934318"/>
      </p:ext>
    </p:extLst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636945"/>
      </p:ext>
    </p:extLst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978122"/>
      </p:ext>
    </p:extLst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032827"/>
      </p:ext>
    </p:extLst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75888"/>
      </p:ext>
    </p:extLst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CF42-B703-4BC7-9D7D-8F414C6CBBE4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26CA9F-DBB0-4C07-A264-A99B2B88A2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5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ransition spd="slow" advTm="10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eneza.u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15248" y="1305098"/>
            <a:ext cx="5140959" cy="333033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31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2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2-х </a:t>
            </a:r>
            <a:r>
              <a:rPr lang="ru-RU" sz="31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4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800" b="1" i="1" dirty="0">
              <a:solidFill>
                <a:srgbClr val="3E9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152" y="5431810"/>
            <a:ext cx="387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endParaRPr lang="uk-UA" sz="36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тапа</a:t>
            </a:r>
            <a:r>
              <a:rPr lang="uk-UA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</a:t>
            </a:r>
            <a:endParaRPr lang="uk-UA" sz="36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4" y="227397"/>
            <a:ext cx="2157413" cy="9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51" y="278150"/>
            <a:ext cx="4519474" cy="6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907"/>
      </p:ext>
    </p:extLst>
  </p:cSld>
  <p:clrMapOvr>
    <a:masterClrMapping/>
  </p:clrMapOvr>
  <p:transition spd="slow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ÐÐ°ÑÑÐ¸Ð½ÐºÐ¸ Ð¿Ð¾ Ð·Ð°Ð¿ÑÐ¾ÑÑ Ð²Ð¸Ð´Ð°Ð²Ð½Ð¸ÑÑÐ²Ð¾ Ð³ÐµÐ½ÐµÐ·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544181" y="2512540"/>
            <a:ext cx="6835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Будем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рады работать вместе с Вами!</a:t>
            </a:r>
            <a:endParaRPr lang="uk-UA" sz="3600" b="1" dirty="0">
              <a:solidFill>
                <a:srgbClr val="C00000"/>
              </a:solidFill>
              <a:latin typeface="Monotype Corsiva" panose="03010101010201010101" pitchFamily="66" charset="0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F8E9-0CB4-44AB-A294-72C1854CEEA7}"/>
              </a:ext>
            </a:extLst>
          </p:cNvPr>
          <p:cNvSpPr txBox="1"/>
          <p:nvPr/>
        </p:nvSpPr>
        <p:spPr>
          <a:xfrm>
            <a:off x="2061788" y="500444"/>
            <a:ext cx="516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sym typeface="Wingdings" panose="05000000000000000000" pitchFamily="2" charset="2"/>
              </a:rPr>
              <a:t>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546A0-9B8F-4D79-8FFA-8A6961F5EE0A}"/>
              </a:ext>
            </a:extLst>
          </p:cNvPr>
          <p:cNvSpPr txBox="1"/>
          <p:nvPr/>
        </p:nvSpPr>
        <p:spPr>
          <a:xfrm>
            <a:off x="1542197" y="4856794"/>
            <a:ext cx="5811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 уважением,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авторы: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Гавриш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Н.В.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Емельяненко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Е.В.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4847" y="130581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</a:t>
            </a:r>
          </a:p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www.geneza.ua</a:t>
            </a: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altLang="ru-RU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Торговый Дом «</a:t>
            </a:r>
            <a:r>
              <a:rPr lang="uk-UA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Всесвіт»</a:t>
            </a:r>
          </a:p>
          <a:p>
            <a:pPr algn="ctr"/>
            <a:r>
              <a:rPr lang="uk-UA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uk-UA" alt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(044)379-10-54</a:t>
            </a:r>
          </a:p>
          <a:p>
            <a:pPr algn="ctr"/>
            <a: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alt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(044)379-14-07</a:t>
            </a:r>
            <a:br>
              <a:rPr lang="uk-UA" alt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://tdvsesvit.com.ua/</a:t>
            </a:r>
            <a:r>
              <a:rPr lang="uk-UA" alt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alt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alt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ÐÐ°ÑÑÐ¸Ð½ÐºÐ¸ Ð¿Ð¾ Ð·Ð°Ð¿ÑÐ¾ÑÑ Ð²Ð¸Ð´Ð°Ð²Ð½Ð¸ÑÑÐ²Ð¾ Ð³ÐµÐ½ÐµÐ·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441" b="-5902"/>
          <a:stretch/>
        </p:blipFill>
        <p:spPr bwMode="auto">
          <a:xfrm>
            <a:off x="8217973" y="76033"/>
            <a:ext cx="3885357" cy="17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0059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56648" y="508000"/>
            <a:ext cx="5757152" cy="16453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sz="54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8659" r="8496" b="31034"/>
          <a:stretch/>
        </p:blipFill>
        <p:spPr>
          <a:xfrm>
            <a:off x="7847464" y="2049303"/>
            <a:ext cx="4299482" cy="4734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792" y="4914373"/>
            <a:ext cx="6769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>
                <a:solidFill>
                  <a:srgbClr val="3E95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Емельяненко Елена Вячеславовна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032" y="91202"/>
            <a:ext cx="681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E95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Гавриш </a:t>
            </a:r>
            <a:r>
              <a:rPr lang="uk-UA" sz="3200" b="1" dirty="0" err="1" smtClean="0">
                <a:solidFill>
                  <a:srgbClr val="3E95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Наталья</a:t>
            </a:r>
            <a:r>
              <a:rPr lang="uk-UA" sz="3200" b="1" dirty="0" smtClean="0">
                <a:solidFill>
                  <a:srgbClr val="3E95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 err="1" smtClean="0">
                <a:solidFill>
                  <a:srgbClr val="3E95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Васильевна</a:t>
            </a:r>
            <a:endParaRPr lang="uk-UA" sz="3200" b="1" dirty="0">
              <a:solidFill>
                <a:srgbClr val="3E95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ÐÐ°ÑÑÐ¸Ð½ÐºÐ¸ Ð¿Ð¾ Ð·Ð°Ð¿ÑÐ¾ÑÑ ÐÐ°Ð²ÑÐ¸Ñ ÐÐ°ÑÐ°Ð»ÑÑ ÐÐ°ÑÐ¸Ð»ÑÐµÐ²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1" y="0"/>
            <a:ext cx="3846785" cy="49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53BDDE-3AD1-4060-A777-3AF082735E2C}"/>
              </a:ext>
            </a:extLst>
          </p:cNvPr>
          <p:cNvSpPr/>
          <p:nvPr/>
        </p:nvSpPr>
        <p:spPr>
          <a:xfrm>
            <a:off x="561349" y="5384136"/>
            <a:ext cx="7229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000" b="1" i="1" dirty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учитель высшей категории, </a:t>
            </a:r>
          </a:p>
          <a:p>
            <a:pPr lvl="0" algn="r"/>
            <a:r>
              <a:rPr lang="uk-UA" sz="2000" b="1" i="1" dirty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учитель-методист</a:t>
            </a:r>
            <a:r>
              <a:rPr lang="uk-UA" sz="2000" b="1" i="1" dirty="0" smtClean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000" b="1" i="1" dirty="0">
              <a:solidFill>
                <a:srgbClr val="632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lang="uk-UA" sz="2000" b="1" i="1" dirty="0" err="1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Победитель</a:t>
            </a:r>
            <a:r>
              <a:rPr lang="uk-UA" sz="2000" b="1" i="1" dirty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b="1" i="1" dirty="0" err="1" smtClean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конкурса</a:t>
            </a:r>
            <a:r>
              <a:rPr lang="en-US" sz="2000" b="1" i="1" dirty="0" smtClean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b="1" i="1" dirty="0" smtClean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uk-UA" sz="2000" b="1" i="1" dirty="0" err="1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Успешный</a:t>
            </a:r>
            <a:r>
              <a:rPr lang="uk-UA" sz="2000" b="1" i="1" dirty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учитель»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9C0AB-6EE6-4670-8D80-8B5D6C7EC97D}"/>
              </a:ext>
            </a:extLst>
          </p:cNvPr>
          <p:cNvSpPr/>
          <p:nvPr/>
        </p:nvSpPr>
        <p:spPr>
          <a:xfrm>
            <a:off x="4176215" y="646334"/>
            <a:ext cx="6752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632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профессор, доктор педагогических наук, автор многочисленных учебников и пособий.</a:t>
            </a:r>
            <a:endParaRPr lang="uk-UA" sz="2000" b="1" i="1" dirty="0">
              <a:solidFill>
                <a:srgbClr val="632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255" y="3060834"/>
            <a:ext cx="1801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Авторы</a:t>
            </a:r>
            <a:endParaRPr lang="uk-UA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71633"/>
      </p:ext>
    </p:extLst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1058C-0EBF-4A5F-921C-F4A2FF00BAF6}"/>
              </a:ext>
            </a:extLst>
          </p:cNvPr>
          <p:cNvSpPr txBox="1"/>
          <p:nvPr/>
        </p:nvSpPr>
        <p:spPr>
          <a:xfrm>
            <a:off x="4026091" y="175568"/>
            <a:ext cx="798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solidFill>
                  <a:srgbClr val="003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Учебник разработан в соответствии </a:t>
            </a:r>
          </a:p>
          <a:p>
            <a:r>
              <a:rPr lang="ru-RU" sz="2400" b="1" i="1" dirty="0">
                <a:solidFill>
                  <a:srgbClr val="003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требованиями НУШ и нацелен на развитие различных компетентностей у детей, а не на сухое запоминание правил и фактов.</a:t>
            </a:r>
          </a:p>
        </p:txBody>
      </p:sp>
      <p:pic>
        <p:nvPicPr>
          <p:cNvPr id="1026" name="Picture 2" descr="ÐÐ°ÑÑÐ¸Ð½ÐºÐ¸ Ð¿Ð¾ Ð·Ð°Ð¿ÑÐ¾ÑÑ ÐÐ£Ð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5" y="0"/>
            <a:ext cx="3808062" cy="38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918" t="19790" r="32063" b="22374"/>
          <a:stretch/>
        </p:blipFill>
        <p:spPr>
          <a:xfrm>
            <a:off x="6594703" y="1507755"/>
            <a:ext cx="5597297" cy="5350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3390" y="4376238"/>
            <a:ext cx="509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solidFill>
                  <a:srgbClr val="003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задания по русскому языку разработаны на основе текстов по литературному чтению или в тесной связи с их тематикой. </a:t>
            </a:r>
          </a:p>
        </p:txBody>
      </p:sp>
    </p:spTree>
    <p:extLst>
      <p:ext uri="{BB962C8B-B14F-4D97-AF65-F5344CB8AC3E}">
        <p14:creationId xmlns:p14="http://schemas.microsoft.com/office/powerpoint/2010/main" val="1951935882"/>
      </p:ext>
    </p:extLst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86EF99B-5743-4D0D-9772-E7DBE2235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1" t="10926" r="30597" b="49652"/>
          <a:stretch/>
        </p:blipFill>
        <p:spPr>
          <a:xfrm>
            <a:off x="195298" y="2388108"/>
            <a:ext cx="6408672" cy="4065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933" t="54729" r="34291" b="12817"/>
          <a:stretch/>
        </p:blipFill>
        <p:spPr>
          <a:xfrm>
            <a:off x="6161103" y="2492376"/>
            <a:ext cx="6030897" cy="378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260" y="362750"/>
            <a:ext cx="950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Тематика текстов позволяет проводить интеграцию с предметами «Я исследую мир», «Искусство» и «Математика» </a:t>
            </a:r>
          </a:p>
        </p:txBody>
      </p:sp>
    </p:spTree>
    <p:extLst>
      <p:ext uri="{BB962C8B-B14F-4D97-AF65-F5344CB8AC3E}">
        <p14:creationId xmlns:p14="http://schemas.microsoft.com/office/powerpoint/2010/main" val="1209387498"/>
      </p:ext>
    </p:extLst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5511" y="554125"/>
            <a:ext cx="4273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Уроки</a:t>
            </a:r>
            <a:r>
              <a:rPr lang="uk-UA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r>
              <a:rPr lang="uk-UA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речи</a:t>
            </a:r>
            <a:endParaRPr lang="uk-UA" sz="28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78DF2-5C38-4C09-ACDC-0AD6D827E43D}"/>
              </a:ext>
            </a:extLst>
          </p:cNvPr>
          <p:cNvSpPr txBox="1"/>
          <p:nvPr/>
        </p:nvSpPr>
        <p:spPr>
          <a:xfrm>
            <a:off x="1692323" y="1567291"/>
            <a:ext cx="4039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учебнике 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представлен материал для проведения уроков развития речи. Дети учатся формировать и отстаивать свою точку зрения, обрабатывать и использовать полученную на уроке информацию,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-действовать в парах</a:t>
            </a:r>
            <a:endParaRPr lang="fr-FR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34793" y="2718262"/>
            <a:ext cx="656705" cy="581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FC1369F-0AAE-4067-91F6-227DAA409D1E}"/>
              </a:ext>
            </a:extLst>
          </p:cNvPr>
          <p:cNvPicPr/>
          <p:nvPr/>
        </p:nvPicPr>
        <p:blipFill rotWithShape="1">
          <a:blip r:embed="rId2"/>
          <a:srcRect l="20994" t="27127" r="41425" b="7467"/>
          <a:stretch/>
        </p:blipFill>
        <p:spPr bwMode="auto">
          <a:xfrm>
            <a:off x="5937891" y="169604"/>
            <a:ext cx="6009920" cy="6530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5040" y="2435630"/>
            <a:ext cx="556953" cy="532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8414" y="2460569"/>
            <a:ext cx="556953" cy="50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89029"/>
      </p:ext>
    </p:extLst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079" y="230827"/>
            <a:ext cx="10713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</a:t>
            </a:r>
            <a:r>
              <a:rPr lang="uk-UA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перед </a:t>
            </a:r>
            <a:r>
              <a:rPr lang="uk-UA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endParaRPr lang="uk-UA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3694" t="51024" r="32703" b="32197"/>
          <a:stretch/>
        </p:blipFill>
        <p:spPr>
          <a:xfrm>
            <a:off x="3694577" y="3205058"/>
            <a:ext cx="6595102" cy="1851431"/>
          </a:xfrm>
          <a:prstGeom prst="rect">
            <a:avLst/>
          </a:prstGeom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7E81A283-5DB7-44EE-B026-57B8ED070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4" t="37332" r="34070" b="49010"/>
          <a:stretch/>
        </p:blipFill>
        <p:spPr>
          <a:xfrm>
            <a:off x="2545258" y="1518083"/>
            <a:ext cx="6481528" cy="1543874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862D0D6-489C-4EF4-B3B4-61AA90459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4" t="67708" r="31605" b="16600"/>
          <a:stretch/>
        </p:blipFill>
        <p:spPr>
          <a:xfrm>
            <a:off x="5447892" y="5135348"/>
            <a:ext cx="6744108" cy="17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2683"/>
      </p:ext>
    </p:extLst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2133" y="4237382"/>
            <a:ext cx="4062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 для </a:t>
            </a: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выработки 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навыков </a:t>
            </a:r>
          </a:p>
          <a:p>
            <a:pPr algn="r"/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выразительного чтения</a:t>
            </a:r>
            <a:endParaRPr lang="uk-UA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254" t="13714" r="31605" b="58154"/>
          <a:stretch/>
        </p:blipFill>
        <p:spPr>
          <a:xfrm>
            <a:off x="260267" y="3299160"/>
            <a:ext cx="7556681" cy="3500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BFC4AF-9505-4C9B-8BF2-9495715E9DBB}"/>
              </a:ext>
            </a:extLst>
          </p:cNvPr>
          <p:cNvSpPr/>
          <p:nvPr/>
        </p:nvSpPr>
        <p:spPr>
          <a:xfrm>
            <a:off x="1172702" y="1083233"/>
            <a:ext cx="5041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Упражнения, </a:t>
            </a:r>
            <a:r>
              <a:rPr lang="uk-UA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uk-UA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которых </a:t>
            </a:r>
          </a:p>
          <a:p>
            <a:r>
              <a:rPr lang="uk-UA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тимулировать</a:t>
            </a:r>
            <a:r>
              <a:rPr lang="uk-UA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многократное</a:t>
            </a:r>
            <a:r>
              <a:rPr lang="uk-UA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перечитывание</a:t>
            </a:r>
            <a:r>
              <a:rPr lang="uk-U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произведения</a:t>
            </a:r>
            <a:endParaRPr lang="uk-UA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39B7C429-2FC3-4382-BEEA-3FEA3853EA68}"/>
              </a:ext>
            </a:extLst>
          </p:cNvPr>
          <p:cNvPicPr/>
          <p:nvPr/>
        </p:nvPicPr>
        <p:blipFill rotWithShape="1">
          <a:blip r:embed="rId3"/>
          <a:srcRect l="34558" t="33265" r="32138" b="39020"/>
          <a:stretch/>
        </p:blipFill>
        <p:spPr bwMode="auto">
          <a:xfrm>
            <a:off x="6214283" y="364379"/>
            <a:ext cx="5977717" cy="282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695" y="5719156"/>
            <a:ext cx="581890" cy="64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76343"/>
      </p:ext>
    </p:extLst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4723" t="36013" r="31996" b="38024"/>
          <a:stretch/>
        </p:blipFill>
        <p:spPr>
          <a:xfrm>
            <a:off x="1044667" y="1671057"/>
            <a:ext cx="5256271" cy="2305396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CE3419D2-A366-4765-91F5-0926E0976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1" t="67790" r="33250" b="6247"/>
          <a:stretch/>
        </p:blipFill>
        <p:spPr>
          <a:xfrm>
            <a:off x="969012" y="4187726"/>
            <a:ext cx="5331925" cy="2610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2BF089-0AB2-4BB0-B3A2-1B8335996A77}"/>
              </a:ext>
            </a:extLst>
          </p:cNvPr>
          <p:cNvSpPr txBox="1"/>
          <p:nvPr/>
        </p:nvSpPr>
        <p:spPr>
          <a:xfrm>
            <a:off x="3081044" y="363293"/>
            <a:ext cx="7813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страницах учебника ребят ждут ребусы, шарады,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метаграммы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A1B8F24B-27B6-4BC2-BA35-5C4CABB27789}"/>
              </a:ext>
            </a:extLst>
          </p:cNvPr>
          <p:cNvPicPr/>
          <p:nvPr/>
        </p:nvPicPr>
        <p:blipFill rotWithShape="1">
          <a:blip r:embed="rId3"/>
          <a:srcRect l="54845" t="18103" r="31989" b="62234"/>
          <a:stretch/>
        </p:blipFill>
        <p:spPr bwMode="auto">
          <a:xfrm>
            <a:off x="7725457" y="4187726"/>
            <a:ext cx="4208145" cy="261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84833013-5D84-49A1-B4B1-9860BA6FB521}"/>
              </a:ext>
            </a:extLst>
          </p:cNvPr>
          <p:cNvPicPr/>
          <p:nvPr/>
        </p:nvPicPr>
        <p:blipFill rotWithShape="1">
          <a:blip r:embed="rId3"/>
          <a:srcRect l="35017" t="19694" r="44889" b="63476"/>
          <a:stretch/>
        </p:blipFill>
        <p:spPr bwMode="auto">
          <a:xfrm>
            <a:off x="7725457" y="1671057"/>
            <a:ext cx="4208145" cy="2305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923868"/>
      </p:ext>
    </p:extLst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79" y="274072"/>
            <a:ext cx="8113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uk-UA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критического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мышления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учеников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366" t="12718" r="32164" b="57416"/>
          <a:stretch/>
        </p:blipFill>
        <p:spPr>
          <a:xfrm>
            <a:off x="1791734" y="1660125"/>
            <a:ext cx="9433178" cy="47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401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2052</TotalTime>
  <Words>177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Malgun Gothic</vt:lpstr>
      <vt:lpstr>Arial</vt:lpstr>
      <vt:lpstr>Calibri</vt:lpstr>
      <vt:lpstr>Century Gothic</vt:lpstr>
      <vt:lpstr>Century Schoolbook</vt:lpstr>
      <vt:lpstr>Monotype Corsiva</vt:lpstr>
      <vt:lpstr>Times New Roman</vt:lpstr>
      <vt:lpstr>Wingdings</vt:lpstr>
      <vt:lpstr>Wingdings 3</vt:lpstr>
      <vt:lpstr>Легкий дым</vt:lpstr>
      <vt:lpstr>«Російська мова та читання» підручник для 2 класу з навчанням російською мовою закладів загальної середньої освіти (у 2-х частинах)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Yulia Nakonechnaya</cp:lastModifiedBy>
  <cp:revision>120</cp:revision>
  <dcterms:created xsi:type="dcterms:W3CDTF">2018-05-05T08:08:36Z</dcterms:created>
  <dcterms:modified xsi:type="dcterms:W3CDTF">2019-03-01T15:40:50Z</dcterms:modified>
</cp:coreProperties>
</file>