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8" r:id="rId2"/>
    <p:sldId id="299" r:id="rId3"/>
    <p:sldId id="300" r:id="rId4"/>
    <p:sldId id="301" r:id="rId5"/>
    <p:sldId id="302" r:id="rId6"/>
    <p:sldId id="303" r:id="rId7"/>
    <p:sldId id="305" r:id="rId8"/>
    <p:sldId id="306" r:id="rId9"/>
    <p:sldId id="304" r:id="rId10"/>
    <p:sldId id="308" r:id="rId11"/>
    <p:sldId id="307" r:id="rId12"/>
    <p:sldId id="311" r:id="rId13"/>
    <p:sldId id="310" r:id="rId14"/>
    <p:sldId id="27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ransition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599"/>
            <a:ext cx="8596668" cy="37694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/>
            </a:r>
            <a:br>
              <a:rPr lang="ru-RU" sz="3600" dirty="0"/>
            </a:br>
            <a:r>
              <a:rPr lang="ru-RU" sz="3600" b="1" i="1" dirty="0" err="1">
                <a:solidFill>
                  <a:srgbClr val="7030A0"/>
                </a:solidFill>
              </a:rPr>
              <a:t>Модельна</a:t>
            </a:r>
            <a:r>
              <a:rPr lang="ru-RU" sz="3600" b="1" i="1" dirty="0">
                <a:solidFill>
                  <a:srgbClr val="7030A0"/>
                </a:solidFill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</a:rPr>
              <a:t>навчальна</a:t>
            </a:r>
            <a:r>
              <a:rPr lang="ru-RU" sz="3600" b="1" i="1" dirty="0">
                <a:solidFill>
                  <a:srgbClr val="7030A0"/>
                </a:solidFill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</a:rPr>
              <a:t>програма</a:t>
            </a:r>
            <a:r>
              <a:rPr lang="ru-RU" sz="3600" b="1" i="1" dirty="0">
                <a:solidFill>
                  <a:srgbClr val="7030A0"/>
                </a:solidFill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</a:rPr>
              <a:t>адаптаційного</a:t>
            </a:r>
            <a:r>
              <a:rPr lang="ru-RU" sz="3600" b="1" i="1" dirty="0">
                <a:solidFill>
                  <a:srgbClr val="7030A0"/>
                </a:solidFill>
              </a:rPr>
              <a:t> циклу</a:t>
            </a:r>
            <a:br>
              <a:rPr lang="ru-RU" sz="3600" b="1" i="1" dirty="0">
                <a:solidFill>
                  <a:srgbClr val="7030A0"/>
                </a:solidFill>
              </a:rPr>
            </a:br>
            <a:r>
              <a:rPr lang="ru-RU" sz="3600" b="1" i="1" dirty="0">
                <a:solidFill>
                  <a:srgbClr val="7030A0"/>
                </a:solidFill>
              </a:rPr>
              <a:t>для </a:t>
            </a:r>
            <a:r>
              <a:rPr lang="ru-RU" sz="3600" b="1" i="1" dirty="0" err="1">
                <a:solidFill>
                  <a:srgbClr val="7030A0"/>
                </a:solidFill>
              </a:rPr>
              <a:t>закладів</a:t>
            </a:r>
            <a:r>
              <a:rPr lang="ru-RU" sz="3600" b="1" i="1" dirty="0">
                <a:solidFill>
                  <a:srgbClr val="7030A0"/>
                </a:solidFill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</a:rPr>
              <a:t>загальної</a:t>
            </a:r>
            <a:r>
              <a:rPr lang="ru-RU" sz="3600" b="1" i="1" dirty="0">
                <a:solidFill>
                  <a:srgbClr val="7030A0"/>
                </a:solidFill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</a:rPr>
              <a:t>середньої</a:t>
            </a:r>
            <a:r>
              <a:rPr lang="ru-RU" sz="3600" b="1" i="1" dirty="0">
                <a:solidFill>
                  <a:srgbClr val="7030A0"/>
                </a:solidFill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</a:rPr>
              <a:t>освіти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Математика</a:t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5-6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класи</a:t>
            </a:r>
            <a:r>
              <a:rPr lang="ru-RU" b="1" dirty="0">
                <a:solidFill>
                  <a:srgbClr val="00B0F0"/>
                </a:solidFill>
              </a:rPr>
              <a:t/>
            </a:r>
            <a:br>
              <a:rPr lang="ru-RU" b="1" dirty="0">
                <a:solidFill>
                  <a:srgbClr val="00B0F0"/>
                </a:solidFill>
              </a:rPr>
            </a:br>
            <a:endParaRPr lang="uk-UA" b="1" dirty="0">
              <a:solidFill>
                <a:srgbClr val="00B0F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>
                <a:solidFill>
                  <a:srgbClr val="7030A0"/>
                </a:solidFill>
              </a:rPr>
              <a:t>Автор:  </a:t>
            </a:r>
            <a:r>
              <a:rPr lang="uk-UA" b="1" dirty="0" err="1">
                <a:solidFill>
                  <a:srgbClr val="7030A0"/>
                </a:solidFill>
              </a:rPr>
              <a:t>Істер</a:t>
            </a:r>
            <a:r>
              <a:rPr lang="uk-UA" b="1" dirty="0">
                <a:solidFill>
                  <a:srgbClr val="7030A0"/>
                </a:solidFill>
              </a:rPr>
              <a:t> О.</a:t>
            </a:r>
            <a:r>
              <a:rPr lang="uk-UA" sz="900" b="1" dirty="0">
                <a:solidFill>
                  <a:srgbClr val="7030A0"/>
                </a:solidFill>
              </a:rPr>
              <a:t> </a:t>
            </a:r>
            <a:r>
              <a:rPr lang="uk-UA" b="1" dirty="0">
                <a:solidFill>
                  <a:srgbClr val="7030A0"/>
                </a:solidFill>
              </a:rPr>
              <a:t>С. </a:t>
            </a:r>
            <a:endParaRPr lang="uk-U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7716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67286" y="525008"/>
            <a:ext cx="1452834" cy="5927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 </a:t>
            </a: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клас</a:t>
            </a:r>
            <a:endParaRPr lang="uk-UA" sz="3200" dirty="0"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229395"/>
              </p:ext>
            </p:extLst>
          </p:nvPr>
        </p:nvGraphicFramePr>
        <p:xfrm>
          <a:off x="1514579" y="1198423"/>
          <a:ext cx="6689854" cy="5291461"/>
        </p:xfrm>
        <a:graphic>
          <a:graphicData uri="http://schemas.openxmlformats.org/drawingml/2006/table">
            <a:tbl>
              <a:tblPr firstRow="1" firstCol="1" bandRow="1"/>
              <a:tblGrid>
                <a:gridCol w="33445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452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4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Програма з математики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 р.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Модельна навчальна програма 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р.</a:t>
                      </a: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99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1. ПОДІЛЬНІСТЬ НАТУРАЛЬНИХ ЧИСЕЛ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2. ЗВИЧАЙНІ ДРОБИ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1. ЗВИЧАЙНІ ДРОБИ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9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Відсотки.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marR="381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Знаходження відсотків від числа та числа за значенням його відсотків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99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3. ВІДНОШЕННЯ І ПРОПОРЦІЇ</a:t>
                      </a:r>
                      <a:r>
                        <a:rPr lang="uk-UA" sz="13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2. ВІДНОШЕННЯ І ПРОПОРЦІЇ  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99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Стовпчасті та кругові діаграми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Кругові діаграми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99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4. РАЦІОНАЛЬНІ ЧИСЛА ТА ДІЇ З НИМИ  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3. РАЦІОНАЛЬНІ ЧИСЛА ТА ДІЇ З НИМИ  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3248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1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Куб. Прямокутний паралелепіпед 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Розгортка прямокутного паралелепіпеда. </a:t>
                      </a:r>
                      <a:r>
                        <a:rPr lang="uk-UA" sz="1300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Об’єм куба і прямокутного паралелепіпеда</a:t>
                      </a:r>
                      <a:r>
                        <a:rPr lang="ru-RU" sz="1300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4125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3420" y="400467"/>
            <a:ext cx="76074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Орієнтовний розподіл годин по темах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93420" y="1046798"/>
            <a:ext cx="841975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клас  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140/175/210 год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4/5/6 год на тиждень,  резерв — 14/49/84 год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602341"/>
              </p:ext>
            </p:extLst>
          </p:nvPr>
        </p:nvGraphicFramePr>
        <p:xfrm>
          <a:off x="620461" y="1693129"/>
          <a:ext cx="8953321" cy="1681711"/>
        </p:xfrm>
        <a:graphic>
          <a:graphicData uri="http://schemas.openxmlformats.org/drawingml/2006/table">
            <a:tbl>
              <a:tblPr firstRow="1" firstCol="1" bandRow="1"/>
              <a:tblGrid>
                <a:gridCol w="75083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49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9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Тема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Мінімальна кількість годин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1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1. УЗАГАЛЬНЕННЯ ТА СИСТЕМАТИЗАЦІЯ ЗНАНЬ ЗА КУРС ПОЧАТКОВОЇ ШКОЛИ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20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2. НАТУРАЛЬНІ ЧИСЛА І ДІЇ З НИМИ. ГЕОМЕТРИЧНІ ФIГУРИ І ВЕЛИЧИНИ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6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3. ПОДІЛЬНІСТЬ НАТУРАЛЬНИХ ЧИСЕЛ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5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4. ДРОБОВІ ЧИСЛА І ДІЇ З НИМИ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560351" y="3621236"/>
            <a:ext cx="8086987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клас 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(140/175/210 год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4/5/6 год на тиждень, резерв — 20/55/90 год)  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43670"/>
              </p:ext>
            </p:extLst>
          </p:nvPr>
        </p:nvGraphicFramePr>
        <p:xfrm>
          <a:off x="620461" y="4233627"/>
          <a:ext cx="8953321" cy="1772890"/>
        </p:xfrm>
        <a:graphic>
          <a:graphicData uri="http://schemas.openxmlformats.org/drawingml/2006/table">
            <a:tbl>
              <a:tblPr firstRow="1" firstCol="1" bandRow="1"/>
              <a:tblGrid>
                <a:gridCol w="74581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51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86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Тема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Мінімальна кількість годин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1. ЗВИЧАЙНІ ДРОБИ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2. ВІДНОШЕННЯ І ПРОПОРЦІЇ  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3. РАЦІОНАЛЬНІ ЧИСЛА ТА ДІЇ З НИМИ  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0011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1417" y="375300"/>
            <a:ext cx="53739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 теми для вивчення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949296"/>
              </p:ext>
            </p:extLst>
          </p:nvPr>
        </p:nvGraphicFramePr>
        <p:xfrm>
          <a:off x="1528190" y="1266842"/>
          <a:ext cx="7850702" cy="2902486"/>
        </p:xfrm>
        <a:graphic>
          <a:graphicData uri="http://schemas.openxmlformats.org/drawingml/2006/table">
            <a:tbl>
              <a:tblPr firstRow="1" firstCol="1" bandRow="1"/>
              <a:tblGrid>
                <a:gridCol w="9066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440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119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клас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Найпростіші комбінаторні задачі.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Розв’язування текстових задач алгебраїчним методом.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Розкладання натуральних чисел, більших за тисячу на прості множники. 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Знаходження найбільшого спільного дільника (НСД) і найменшого спільного кратного (НСК) двох (кількох) чисел в межах тисячі.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Логічні задачі.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Розв’язування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нерівностей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одним невідомим.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905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клас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Найпростіші комбінаторні задачі.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Ймовірність випадкової події. Найпростіші задачі на знаходження ймовірності.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Піраміда.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Логічні задачі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5346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516" y="191242"/>
            <a:ext cx="5191125" cy="4857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8723" y="609904"/>
            <a:ext cx="9991288" cy="6122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indent="269875" algn="just"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 зазначених вище ключових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компетентностей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базових математичних знань, програм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 сприяти особистісному розвитку здобувачів освіти, результатами якого є: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комунікативних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компетентностей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спілкуванні та співпраці з однолітками, старшими та молодшими в освітній, навчально-дослідницької, творчій та інших видах діяльності;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вміння чітко і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грамотно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викладати свої думки в усній і письмовій формі, розуміти сенс поставленого завдання, вибудовувати аргументацію, наводити приклади і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контрприклади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вести дискусії;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початкове уявлення про математичну науку як фундаментальну сферу людської діяльності, про етапи її розвитку, про її значущість для розвитку цивілізації та засвоєння інших наук;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вміння контролювати та корегувати процес і результат навчальної математичної та інших видів діяльності;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креативне мислення, ініціатива, винахідливість, активність під час розв’язування математичних  завдань;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відповідальне ставлення до навчання, готовність і здатність до саморозвитку та самоосвіти на основі мотивації до навчальної діяльності і пізнання навколишнього світу;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здатності до емоційного сприйняття математичних об'єктів, завдань, рішень, міркувань тощо;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критичність мислення, вміння розпізнавати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логічно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некоректні висловлювання, відрізняти гіпотезу від факту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2413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7123" y="746190"/>
            <a:ext cx="10186561" cy="54448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 МНП 2021 автор у форматі  </a:t>
            </a: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uk-UA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розробив орієнтовне календарно-тематичне планування для усіх видів тижневого навантаження</a:t>
            </a:r>
            <a:r>
              <a:rPr lang="ru-RU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де</a:t>
            </a:r>
          </a:p>
          <a:p>
            <a:pPr marL="0" indent="0">
              <a:buNone/>
            </a:pP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4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мінімальне навантаження </a:t>
            </a:r>
            <a:r>
              <a:rPr lang="uk-UA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(4 год/тиждень)</a:t>
            </a:r>
            <a:r>
              <a:rPr lang="uk-UA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uk-UA" sz="4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рекомендоване </a:t>
            </a:r>
            <a:r>
              <a:rPr lang="uk-UA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(5 год/тиждень),</a:t>
            </a:r>
          </a:p>
          <a:p>
            <a:pPr marL="0" indent="0">
              <a:buNone/>
            </a:pPr>
            <a:r>
              <a:rPr lang="en-US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максимальне </a:t>
            </a:r>
            <a:r>
              <a:rPr lang="uk-UA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(6 год/тиждень)</a:t>
            </a:r>
            <a:r>
              <a:rPr lang="uk-UA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E-mail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ister69@gmail.com</a:t>
            </a:r>
            <a:endParaRPr lang="uk-UA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highlight>
                  <a:srgbClr val="FF00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dirty="0">
                <a:solidFill>
                  <a:schemeClr val="tx1"/>
                </a:solidFill>
                <a:highlight>
                  <a:srgbClr val="FF0000"/>
                </a:highligh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dirty="0">
              <a:solidFill>
                <a:schemeClr val="tx1"/>
              </a:solidFill>
              <a:highlight>
                <a:srgbClr val="FF00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3" y="-110384"/>
            <a:ext cx="875609" cy="85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63097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/>
            </a:r>
            <a:br>
              <a:rPr lang="ru-RU" sz="3600" dirty="0"/>
            </a:br>
            <a:endParaRPr lang="uk-UA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107" y="282372"/>
            <a:ext cx="96662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   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Модельна навчальна програма -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що визначає орієнтовну послідовність досягнення очікуваних результатів навчання учнів, зміст навчального предмета, інтегрованого курсу та види навчальної діяльності учнів, рекомендований для використання в освітньому процесі в порядку, визначеному законодавством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8828" y="1648984"/>
            <a:ext cx="95824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NewRomanPSMT"/>
              </a:rPr>
              <a:t>   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Модельні навчальні програми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(скорочено: МНП)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розроблятися як для повного циклу базової середньої освіти (5-9 класи), так і окремо для кожного з циклів: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адаптаційного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(5-6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класи) та циклу базового предметного навчання (7-9 класи). 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8827" y="2750143"/>
            <a:ext cx="997668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NewRomanPSMT"/>
              </a:rPr>
              <a:t>   </a:t>
            </a:r>
            <a:r>
              <a:rPr lang="uk-UA" sz="2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Спираючись на </a:t>
            </a:r>
            <a:r>
              <a:rPr lang="uk-UA" sz="2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МНП,</a:t>
            </a:r>
            <a:r>
              <a:rPr lang="uk-UA" sz="2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 освіти </a:t>
            </a:r>
            <a:r>
              <a:rPr lang="uk-UA" sz="2000" b="1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uk-UA" sz="2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розробляти </a:t>
            </a:r>
            <a:r>
              <a:rPr lang="uk-UA" sz="2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власні </a:t>
            </a:r>
            <a:r>
              <a:rPr lang="uk-UA" sz="2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програми </a:t>
            </a:r>
            <a:r>
              <a:rPr lang="uk-UA" sz="2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різних п</a:t>
            </a:r>
            <a:r>
              <a:rPr lang="uk-UA" sz="2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редметів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білінгвальних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курсів, інтегрованих курсів, що мають містити опис результатів навчання в обсязі не меншому, ніж визначено Державним стандартом та/або відповідними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МНП.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65072" y="465269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Типова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освітня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5-9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класів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ЗАТВЕРДЖЕНО Наказ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науки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19.02.2021 р. № 235 , п.5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 </a:t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86311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56" y="0"/>
            <a:ext cx="10735163" cy="672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105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18" y="61810"/>
            <a:ext cx="10722448" cy="667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2827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61" y="-201810"/>
            <a:ext cx="9581801" cy="218386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668" y="3548208"/>
            <a:ext cx="9446002" cy="314424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714" y="1982055"/>
            <a:ext cx="9487956" cy="1559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6743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946" y="0"/>
            <a:ext cx="6830812" cy="1101753"/>
          </a:xfrm>
        </p:spPr>
        <p:txBody>
          <a:bodyPr>
            <a:normAutofit/>
          </a:bodyPr>
          <a:lstStyle/>
          <a:p>
            <a:r>
              <a:rPr lang="uk-UA" dirty="0"/>
              <a:t> </a:t>
            </a:r>
            <a:r>
              <a:rPr lang="uk-UA" b="1" dirty="0">
                <a:solidFill>
                  <a:schemeClr val="tx1"/>
                </a:solidFill>
              </a:rPr>
              <a:t>Структура МНП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757" y="906011"/>
            <a:ext cx="8334437" cy="164523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8946" y="2769365"/>
            <a:ext cx="9982898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МНП створено на основі Державного стандарту базової середньої освіти.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Вступна частина містить інформацію про :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мету базової середньої освіти;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орієнтири,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яких ґрунтується реалізація цієї мети;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мету математичної освітньої галузі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її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компетентнісний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потенціал;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математичної освітньої галузі для 5-6 класів, передбачені Державним стандартом;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характеристику навчального змісту і особливостей його реалізації;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обов’язкових результатів навчання учнів у математичній освітній галузі (5-6 класи)</a:t>
            </a:r>
          </a:p>
        </p:txBody>
      </p:sp>
    </p:spTree>
    <p:extLst>
      <p:ext uri="{BB962C8B-B14F-4D97-AF65-F5344CB8AC3E}">
        <p14:creationId xmlns:p14="http://schemas.microsoft.com/office/powerpoint/2010/main" val="2604983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22" y="393409"/>
            <a:ext cx="9136871" cy="94044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44" y="1881974"/>
            <a:ext cx="9416161" cy="346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4968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586530"/>
            <a:ext cx="9867626" cy="4933426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ж суттєві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відбулися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змісті навчального матеріалу з математики в 5-6 класах розглянемо на основі порівняння МНП 2021 року (автор – </a:t>
            </a:r>
            <a:r>
              <a:rPr lang="uk-UA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О.С.) та програми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року, поданого у вигляді таблиці </a:t>
            </a:r>
          </a:p>
        </p:txBody>
      </p:sp>
    </p:spTree>
    <p:extLst>
      <p:ext uri="{BB962C8B-B14F-4D97-AF65-F5344CB8AC3E}">
        <p14:creationId xmlns:p14="http://schemas.microsoft.com/office/powerpoint/2010/main" val="6535988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70000" y="350139"/>
            <a:ext cx="1452834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</a:t>
            </a:r>
            <a:r>
              <a:rPr lang="uk-UA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клас</a:t>
            </a:r>
            <a:endParaRPr lang="uk-UA" sz="3200" b="1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423529"/>
              </p:ext>
            </p:extLst>
          </p:nvPr>
        </p:nvGraphicFramePr>
        <p:xfrm>
          <a:off x="1500188" y="1123950"/>
          <a:ext cx="6308725" cy="506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Документ" r:id="rId3" imgW="6105772" imgH="4919674" progId="Word.Document.12">
                  <p:embed/>
                </p:oleObj>
              </mc:Choice>
              <mc:Fallback>
                <p:oleObj name="Документ" r:id="rId3" imgW="6105772" imgH="491967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0188" y="1123950"/>
                        <a:ext cx="6308725" cy="5067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07131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Другая 1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84C55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1391</TotalTime>
  <Words>772</Words>
  <Application>Microsoft Office PowerPoint</Application>
  <PresentationFormat>Широкоэкранный</PresentationFormat>
  <Paragraphs>94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TimesNewRomanPSMT</vt:lpstr>
      <vt:lpstr>Trebuchet MS</vt:lpstr>
      <vt:lpstr>Wingdings</vt:lpstr>
      <vt:lpstr>Wingdings 3</vt:lpstr>
      <vt:lpstr>Аспект</vt:lpstr>
      <vt:lpstr>Документ Microsoft Word</vt:lpstr>
      <vt:lpstr> Модельна навчальна програма адаптаційного циклу для закладів загальної середньої освіти  Математика 5-6 класи </vt:lpstr>
      <vt:lpstr> </vt:lpstr>
      <vt:lpstr>Презентация PowerPoint</vt:lpstr>
      <vt:lpstr>Презентация PowerPoint</vt:lpstr>
      <vt:lpstr>Презентация PowerPoint</vt:lpstr>
      <vt:lpstr> Структура МНП</vt:lpstr>
      <vt:lpstr>Презентация PowerPoint</vt:lpstr>
      <vt:lpstr>Які ж суттєві зміни відбулися в змісті навчального матеріалу з математики в 5-6 класах розглянемо на основі порівняння МНП 2021 року (автор – Істер О.С.) та програми 2017 року, поданого у вигляді таблиці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Генеза</dc:title>
  <dc:creator>Julia Melnik</dc:creator>
  <cp:lastModifiedBy>Александр</cp:lastModifiedBy>
  <cp:revision>92</cp:revision>
  <dcterms:created xsi:type="dcterms:W3CDTF">2019-07-10T07:58:26Z</dcterms:created>
  <dcterms:modified xsi:type="dcterms:W3CDTF">2021-06-18T13:29:11Z</dcterms:modified>
</cp:coreProperties>
</file>