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53" r:id="rId2"/>
    <p:sldId id="257" r:id="rId3"/>
    <p:sldId id="376" r:id="rId4"/>
    <p:sldId id="391" r:id="rId5"/>
    <p:sldId id="379" r:id="rId6"/>
    <p:sldId id="378" r:id="rId7"/>
    <p:sldId id="394" r:id="rId8"/>
    <p:sldId id="275" r:id="rId9"/>
    <p:sldId id="364" r:id="rId10"/>
    <p:sldId id="392" r:id="rId11"/>
    <p:sldId id="365" r:id="rId12"/>
    <p:sldId id="393" r:id="rId13"/>
    <p:sldId id="366" r:id="rId14"/>
    <p:sldId id="281" r:id="rId15"/>
    <p:sldId id="352" r:id="rId16"/>
    <p:sldId id="372" r:id="rId17"/>
    <p:sldId id="373" r:id="rId18"/>
    <p:sldId id="369" r:id="rId19"/>
    <p:sldId id="289" r:id="rId20"/>
    <p:sldId id="3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0F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4BFD-5FB6-4CE0-A220-98D7D5C90C3F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315D-D24F-491B-959A-96882C57CF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1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0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29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2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07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2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8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0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8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1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8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7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5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028" y="1628800"/>
            <a:ext cx="8280920" cy="415498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/>
              <a:t>Тема: </a:t>
            </a:r>
            <a:r>
              <a:rPr lang="ru-RU" sz="4400" dirty="0" err="1" smtClean="0"/>
              <a:t>Збільшення</a:t>
            </a:r>
            <a:r>
              <a:rPr lang="ru-RU" sz="4400" dirty="0" smtClean="0"/>
              <a:t> </a:t>
            </a:r>
          </a:p>
          <a:p>
            <a:pPr algn="ctr"/>
            <a:r>
              <a:rPr lang="ru-RU" sz="4400" dirty="0" smtClean="0"/>
              <a:t>та </a:t>
            </a:r>
            <a:r>
              <a:rPr lang="ru-RU" sz="4400" dirty="0" err="1" smtClean="0"/>
              <a:t>зменшення</a:t>
            </a:r>
            <a:r>
              <a:rPr lang="ru-RU" sz="4400" dirty="0" smtClean="0"/>
              <a:t> числа в </a:t>
            </a:r>
            <a:r>
              <a:rPr lang="ru-RU" sz="4400" dirty="0" err="1" smtClean="0"/>
              <a:t>кілька</a:t>
            </a:r>
            <a:r>
              <a:rPr lang="ru-RU" sz="4400" dirty="0" smtClean="0"/>
              <a:t> </a:t>
            </a:r>
            <a:r>
              <a:rPr lang="ru-RU" sz="4400" dirty="0" err="1" smtClean="0"/>
              <a:t>разів</a:t>
            </a:r>
            <a:r>
              <a:rPr lang="ru-RU" sz="4400" dirty="0" smtClean="0"/>
              <a:t>. Практична робота </a:t>
            </a:r>
            <a:endParaRPr lang="ru-RU" sz="4400" dirty="0" smtClean="0"/>
          </a:p>
          <a:p>
            <a:pPr algn="ctr"/>
            <a:r>
              <a:rPr lang="ru-RU" sz="4400" dirty="0" err="1" smtClean="0"/>
              <a:t>із</a:t>
            </a:r>
            <a:r>
              <a:rPr lang="ru-RU" sz="4400" dirty="0" smtClean="0"/>
              <a:t> </a:t>
            </a:r>
            <a:r>
              <a:rPr lang="ru-RU" sz="4400" dirty="0" err="1" smtClean="0"/>
              <a:t>засвоєння</a:t>
            </a:r>
            <a:r>
              <a:rPr lang="ru-RU" sz="4400" dirty="0" smtClean="0"/>
              <a:t> </a:t>
            </a:r>
            <a:r>
              <a:rPr lang="ru-RU" sz="4400" dirty="0" smtClean="0"/>
              <a:t>понять </a:t>
            </a:r>
            <a:endParaRPr lang="ru-RU" sz="4400" dirty="0" smtClean="0"/>
          </a:p>
          <a:p>
            <a:pPr algn="ctr"/>
            <a:r>
              <a:rPr lang="ru-RU" sz="4400" dirty="0" smtClean="0"/>
              <a:t>«</a:t>
            </a:r>
            <a:r>
              <a:rPr lang="ru-RU" sz="4400" dirty="0" err="1" smtClean="0"/>
              <a:t>більше</a:t>
            </a:r>
            <a:r>
              <a:rPr lang="ru-RU" sz="4400" dirty="0" smtClean="0"/>
              <a:t> </a:t>
            </a:r>
            <a:r>
              <a:rPr lang="ru-RU" sz="4400" dirty="0" smtClean="0"/>
              <a:t>в…» </a:t>
            </a:r>
            <a:r>
              <a:rPr lang="ru-RU" sz="4400" dirty="0" smtClean="0"/>
              <a:t>і «</a:t>
            </a:r>
            <a:r>
              <a:rPr lang="ru-RU" sz="4400" dirty="0" err="1" smtClean="0"/>
              <a:t>менше</a:t>
            </a:r>
            <a:r>
              <a:rPr lang="ru-RU" sz="4400" dirty="0" smtClean="0"/>
              <a:t> </a:t>
            </a:r>
            <a:r>
              <a:rPr lang="ru-RU" sz="4400" dirty="0" smtClean="0"/>
              <a:t>в…»</a:t>
            </a:r>
            <a:endParaRPr lang="ru-RU" sz="4400" dirty="0" smtClean="0"/>
          </a:p>
          <a:p>
            <a:pPr algn="ctr"/>
            <a:endParaRPr lang="ru-RU" sz="44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8200097" cy="1512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939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7" y="1431826"/>
            <a:ext cx="8498621" cy="33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8280337" cy="143665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835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2" y="1196752"/>
            <a:ext cx="8641246" cy="1582713"/>
          </a:xfrm>
          <a:prstGeom prst="rect">
            <a:avLst/>
          </a:prstGeom>
        </p:spPr>
      </p:pic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" y="3284984"/>
            <a:ext cx="8641246" cy="835150"/>
          </a:xfrm>
          <a:prstGeom prst="rect">
            <a:avLst/>
          </a:prstGeom>
        </p:spPr>
      </p:pic>
      <p:pic>
        <p:nvPicPr>
          <p:cNvPr id="22" name="Рисунок 21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r="2915" b="59289"/>
          <a:stretch/>
        </p:blipFill>
        <p:spPr>
          <a:xfrm>
            <a:off x="210251" y="4384860"/>
            <a:ext cx="4457700" cy="878808"/>
          </a:xfrm>
          <a:prstGeom prst="rect">
            <a:avLst/>
          </a:prstGeom>
        </p:spPr>
      </p:pic>
      <p:pic>
        <p:nvPicPr>
          <p:cNvPr id="23" name="Рисунок 22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t="64005" r="41362"/>
          <a:stretch/>
        </p:blipFill>
        <p:spPr>
          <a:xfrm>
            <a:off x="246534" y="5385476"/>
            <a:ext cx="2381250" cy="7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242" y="404664"/>
            <a:ext cx="35801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Фізкультхвилинка</a:t>
            </a:r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5256584" cy="57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84784"/>
            <a:ext cx="858694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80" y="1772816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Короткий </a:t>
            </a:r>
            <a:r>
              <a:rPr lang="ru-RU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запис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Прислів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я – 4</a:t>
            </a:r>
          </a:p>
          <a:p>
            <a:r>
              <a:rPr lang="uk-UA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Загадок - ?, у 3 рази більше</a:t>
            </a:r>
            <a:endParaRPr lang="ru-RU" sz="4000" i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80" y="1412776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Розв’язання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4*3=12 (з.)</a:t>
            </a:r>
          </a:p>
          <a:p>
            <a:r>
              <a:rPr lang="ru-RU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Відповідь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прочитали 12 загадок.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2"/>
          <a:stretch/>
        </p:blipFill>
        <p:spPr>
          <a:xfrm>
            <a:off x="352821" y="1196752"/>
            <a:ext cx="8071671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29" y="5731310"/>
            <a:ext cx="4993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12 18 3 27 16 4</a:t>
            </a:r>
            <a:endParaRPr lang="uk-U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FD6B22-EB6D-4CC2-B670-F4D3FD09D5B9}"/>
              </a:ext>
            </a:extLst>
          </p:cNvPr>
          <p:cNvSpPr/>
          <p:nvPr/>
        </p:nvSpPr>
        <p:spPr>
          <a:xfrm>
            <a:off x="827584" y="364760"/>
            <a:ext cx="77768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Рефлексія. Оберіть відповідну цеглинку </a:t>
            </a:r>
            <a:r>
              <a:rPr lang="uk-UA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лего</a:t>
            </a:r>
            <a:r>
              <a:rPr lang="uk-U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.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B833F-2A20-4919-B8CF-6CC6830FB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1" t="35600" r="11846" b="22842"/>
          <a:stretch/>
        </p:blipFill>
        <p:spPr>
          <a:xfrm>
            <a:off x="482189" y="2129665"/>
            <a:ext cx="8410291" cy="39545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1844824"/>
            <a:ext cx="1944216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6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80835"/>
            <a:ext cx="7848871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Міркуємо</a:t>
            </a:r>
            <a:r>
              <a:rPr lang="ru-RU" sz="4000" b="1" dirty="0">
                <a:solidFill>
                  <a:srgbClr val="FF0000"/>
                </a:solidFill>
              </a:rPr>
              <a:t> — </a:t>
            </a:r>
            <a:r>
              <a:rPr lang="ru-RU" sz="4000" b="1" dirty="0" err="1">
                <a:solidFill>
                  <a:srgbClr val="FF0000"/>
                </a:solidFill>
              </a:rPr>
              <a:t>швидко</a:t>
            </a:r>
            <a:r>
              <a:rPr lang="ru-RU" sz="4000" b="1" dirty="0">
                <a:solidFill>
                  <a:srgbClr val="FF0000"/>
                </a:solidFill>
              </a:rPr>
              <a:t>!</a:t>
            </a:r>
          </a:p>
          <a:p>
            <a:r>
              <a:rPr lang="ru-RU" sz="4000" b="1" dirty="0" err="1">
                <a:solidFill>
                  <a:srgbClr val="FF0000"/>
                </a:solidFill>
              </a:rPr>
              <a:t>Відповідаємо</a:t>
            </a:r>
            <a:r>
              <a:rPr lang="ru-RU" sz="4000" b="1" dirty="0">
                <a:solidFill>
                  <a:srgbClr val="FF0000"/>
                </a:solidFill>
              </a:rPr>
              <a:t> — точно!</a:t>
            </a:r>
          </a:p>
          <a:p>
            <a:r>
              <a:rPr lang="ru-RU" sz="4000" b="1" dirty="0" err="1">
                <a:solidFill>
                  <a:srgbClr val="FF0000"/>
                </a:solidFill>
              </a:rPr>
              <a:t>Лічимо</a:t>
            </a:r>
            <a:r>
              <a:rPr lang="ru-RU" sz="4000" b="1" dirty="0">
                <a:solidFill>
                  <a:srgbClr val="FF0000"/>
                </a:solidFill>
              </a:rPr>
              <a:t> — правильно!</a:t>
            </a:r>
          </a:p>
          <a:p>
            <a:r>
              <a:rPr lang="ru-RU" sz="4000" b="1" dirty="0" err="1">
                <a:solidFill>
                  <a:srgbClr val="FF0000"/>
                </a:solidFill>
              </a:rPr>
              <a:t>Пишемо</a:t>
            </a:r>
            <a:r>
              <a:rPr lang="ru-RU" sz="4000" b="1" dirty="0">
                <a:solidFill>
                  <a:srgbClr val="FF0000"/>
                </a:solidFill>
              </a:rPr>
              <a:t> — </a:t>
            </a:r>
            <a:r>
              <a:rPr lang="ru-RU" sz="4000" b="1" dirty="0" err="1">
                <a:solidFill>
                  <a:srgbClr val="FF0000"/>
                </a:solidFill>
              </a:rPr>
              <a:t>гарно</a:t>
            </a:r>
            <a:r>
              <a:rPr lang="ru-RU" sz="4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03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сятки. Одиниці. Додавання і віднімання без переходу через розря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4680520" cy="35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5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756143">
            <a:off x="4808724" y="1077191"/>
            <a:ext cx="3066781" cy="1687890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  <a:r>
              <a:rPr lang="ru-RU" sz="72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:3</a:t>
            </a:r>
            <a:endParaRPr lang="ru-RU" sz="7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 rot="702829">
            <a:off x="4214401" y="3968023"/>
            <a:ext cx="3066781" cy="1687890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2*6</a:t>
            </a:r>
            <a:endParaRPr lang="ru-RU" sz="7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 rot="20842566">
            <a:off x="678162" y="1671672"/>
            <a:ext cx="3066781" cy="1687890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18:2</a:t>
            </a:r>
            <a:endParaRPr lang="ru-RU" sz="7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9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756143">
            <a:off x="4808724" y="1077191"/>
            <a:ext cx="3066781" cy="1687890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4*3</a:t>
            </a:r>
            <a:endParaRPr lang="ru-RU" sz="7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 rot="702829">
            <a:off x="4214401" y="3968023"/>
            <a:ext cx="3066781" cy="1687890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10:2</a:t>
            </a:r>
            <a:endParaRPr lang="ru-RU" sz="7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 rot="20842566">
            <a:off x="-393192" y="2434500"/>
            <a:ext cx="3066781" cy="1687890"/>
          </a:xfrm>
          <a:prstGeom prst="ellipse">
            <a:avLst/>
          </a:prstGeom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20:4</a:t>
            </a:r>
            <a:endParaRPr lang="ru-RU" sz="7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35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060" t="27634" r="15373" b="56703"/>
          <a:stretch/>
        </p:blipFill>
        <p:spPr>
          <a:xfrm>
            <a:off x="-16633" y="980728"/>
            <a:ext cx="8640960" cy="20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&quot;каліграфічна хвилинка математика 2 клас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Картинки по запросу &quot;каліграфічна хвилинка математика 2 клас&quot;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0613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312738"/>
            <a:ext cx="7506136" cy="845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Записати від меншого числа до більшого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6872"/>
            <a:ext cx="81066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з </a:t>
            </a:r>
            <a:r>
              <a:rPr lang="ru-RU" sz="60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підручником</a:t>
            </a:r>
            <a:endParaRPr lang="uk-UA" sz="6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7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" y="1593461"/>
            <a:ext cx="8791836" cy="693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241" y="2564904"/>
            <a:ext cx="20970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16+3=</a:t>
            </a:r>
          </a:p>
          <a:p>
            <a:r>
              <a:rPr lang="uk-UA" sz="6000" b="1" dirty="0" smtClean="0">
                <a:solidFill>
                  <a:srgbClr val="C00000"/>
                </a:solidFill>
              </a:rPr>
              <a:t>18+3=</a:t>
            </a:r>
          </a:p>
          <a:p>
            <a:r>
              <a:rPr lang="uk-UA" sz="6000" b="1" dirty="0" smtClean="0">
                <a:solidFill>
                  <a:srgbClr val="C00000"/>
                </a:solidFill>
              </a:rPr>
              <a:t>29+3=</a:t>
            </a:r>
          </a:p>
          <a:p>
            <a:r>
              <a:rPr lang="uk-UA" sz="6000" b="1" dirty="0" smtClean="0">
                <a:solidFill>
                  <a:srgbClr val="C00000"/>
                </a:solidFill>
              </a:rPr>
              <a:t>32+3=</a:t>
            </a:r>
            <a:endParaRPr lang="uk-UA" sz="6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615208"/>
            <a:ext cx="19030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16-3=</a:t>
            </a:r>
          </a:p>
          <a:p>
            <a:r>
              <a:rPr lang="uk-UA" sz="6000" b="1" dirty="0" smtClean="0">
                <a:solidFill>
                  <a:srgbClr val="0070C0"/>
                </a:solidFill>
              </a:rPr>
              <a:t>18-3=</a:t>
            </a:r>
          </a:p>
          <a:p>
            <a:r>
              <a:rPr lang="uk-UA" sz="6000" b="1" dirty="0" smtClean="0">
                <a:solidFill>
                  <a:srgbClr val="0070C0"/>
                </a:solidFill>
              </a:rPr>
              <a:t>29-3=</a:t>
            </a:r>
          </a:p>
          <a:p>
            <a:r>
              <a:rPr lang="uk-UA" sz="6000" b="1" dirty="0" smtClean="0">
                <a:solidFill>
                  <a:srgbClr val="0070C0"/>
                </a:solidFill>
              </a:rPr>
              <a:t>32-3=</a:t>
            </a:r>
            <a:endParaRPr lang="uk-UA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" y="1412776"/>
            <a:ext cx="8844472" cy="199833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0" y="4077072"/>
            <a:ext cx="8352928" cy="16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1290</TotalTime>
  <Words>111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Segoe Script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Alla Kravchenko</cp:lastModifiedBy>
  <cp:revision>108</cp:revision>
  <dcterms:created xsi:type="dcterms:W3CDTF">2019-09-26T17:24:19Z</dcterms:created>
  <dcterms:modified xsi:type="dcterms:W3CDTF">2020-09-04T09:21:11Z</dcterms:modified>
</cp:coreProperties>
</file>