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63" r:id="rId3"/>
    <p:sldId id="264" r:id="rId4"/>
    <p:sldId id="260" r:id="rId5"/>
    <p:sldId id="265" r:id="rId6"/>
    <p:sldId id="267" r:id="rId7"/>
    <p:sldId id="266" r:id="rId8"/>
    <p:sldId id="268" r:id="rId9"/>
    <p:sldId id="269" r:id="rId10"/>
    <p:sldId id="258" r:id="rId11"/>
    <p:sldId id="27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4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6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595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87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1299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568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951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66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06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08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1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0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38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5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0C870-8128-4715-B168-DC0260815C48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A85E18-2AA9-44FF-A8D1-27B6449C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15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0112" y="2148572"/>
            <a:ext cx="1115853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ТЕМА: </a:t>
            </a:r>
            <a:r>
              <a:rPr lang="uk-UA" sz="5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Таблиця </a:t>
            </a:r>
            <a:r>
              <a:rPr lang="uk-UA" sz="5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ділення на 7. Використання таблиці ділення </a:t>
            </a:r>
            <a:endParaRPr lang="uk-UA" sz="5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5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uk-UA" sz="5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 в обчисленнях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14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84663" y="1084218"/>
            <a:ext cx="90525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err="1">
                <a:solidFill>
                  <a:srgbClr val="0070C0"/>
                </a:solidFill>
                <a:latin typeface="Roboto"/>
              </a:rPr>
              <a:t>Розв’язування</a:t>
            </a:r>
            <a:r>
              <a:rPr lang="ru-RU" sz="2800" i="1" dirty="0">
                <a:solidFill>
                  <a:srgbClr val="0070C0"/>
                </a:solidFill>
                <a:latin typeface="Roboto"/>
              </a:rPr>
              <a:t> </a:t>
            </a:r>
            <a:r>
              <a:rPr lang="ru-RU" sz="2800" i="1" dirty="0" err="1">
                <a:solidFill>
                  <a:srgbClr val="0070C0"/>
                </a:solidFill>
                <a:latin typeface="Roboto"/>
              </a:rPr>
              <a:t>логічних</a:t>
            </a:r>
            <a:r>
              <a:rPr lang="ru-RU" sz="2800" i="1" dirty="0">
                <a:solidFill>
                  <a:srgbClr val="0070C0"/>
                </a:solidFill>
                <a:latin typeface="Roboto"/>
              </a:rPr>
              <a:t> задач</a:t>
            </a:r>
          </a:p>
          <a:p>
            <a:pPr algn="just"/>
            <a:endParaRPr lang="ru-RU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•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Василько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з’їв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дві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пампушки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більше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Миколки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і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дві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пампушки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менше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Олі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. Разом вони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з’їли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12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пампушок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Скільки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з’їв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кожен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?</a:t>
            </a:r>
          </a:p>
          <a:p>
            <a:pPr algn="just"/>
            <a:endParaRPr lang="ru-RU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0" i="1" dirty="0" err="1" smtClean="0">
                <a:solidFill>
                  <a:srgbClr val="000000"/>
                </a:solidFill>
                <a:effectLst/>
                <a:latin typeface="Roboto"/>
              </a:rPr>
              <a:t>Розв’язання</a:t>
            </a:r>
            <a:endParaRPr lang="ru-RU" b="0" i="1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342900" indent="-342900" algn="just">
              <a:buAutoNum type="arabicParenR"/>
            </a:pP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Скільки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з’їли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б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діти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якби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Василько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з’їв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стільки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скільки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Миколка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?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(12 - 2 = 10)</a:t>
            </a:r>
          </a:p>
          <a:p>
            <a:pPr marL="342900" indent="-342900" algn="just">
              <a:buAutoNum type="arabicParenR"/>
            </a:pPr>
            <a:endParaRPr lang="ru-RU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2)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скільки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Оля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з’їла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більше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Roboto"/>
              </a:rPr>
              <a:t>Миколки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?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Roboto"/>
              </a:rPr>
              <a:t>                           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(2 + 2 = 4)</a:t>
            </a:r>
          </a:p>
          <a:p>
            <a:pPr algn="just"/>
            <a:endParaRPr lang="ru-RU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00452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98925" y="2741568"/>
            <a:ext cx="90525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8800" b="0" i="0" dirty="0" smtClean="0">
                <a:solidFill>
                  <a:srgbClr val="000000"/>
                </a:solidFill>
                <a:effectLst/>
                <a:latin typeface="Roboto"/>
              </a:rPr>
              <a:t>Дякую за увагу!</a:t>
            </a:r>
            <a:endParaRPr lang="ru-RU" sz="8800" b="0" i="0" dirty="0" smtClean="0">
              <a:solidFill>
                <a:srgbClr val="00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84621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311" y="674427"/>
            <a:ext cx="5102794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29311" y="1503597"/>
            <a:ext cx="6956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err="1" smtClean="0">
                <a:solidFill>
                  <a:srgbClr val="0070C0"/>
                </a:solidFill>
                <a:effectLst/>
                <a:latin typeface="Roboto"/>
              </a:rPr>
              <a:t>Різницю</a:t>
            </a:r>
            <a:r>
              <a:rPr lang="ru-RU" b="0" i="0" dirty="0" smtClean="0">
                <a:solidFill>
                  <a:srgbClr val="0070C0"/>
                </a:solidFill>
                <a:effectLst/>
                <a:latin typeface="Roboto"/>
              </a:rPr>
              <a:t> чисел 73 і 66 </a:t>
            </a:r>
            <a:r>
              <a:rPr lang="ru-RU" b="0" i="0" dirty="0" err="1" smtClean="0">
                <a:solidFill>
                  <a:srgbClr val="0070C0"/>
                </a:solidFill>
                <a:effectLst/>
                <a:latin typeface="Roboto"/>
              </a:rPr>
              <a:t>помножити</a:t>
            </a:r>
            <a:r>
              <a:rPr lang="ru-RU" b="0" i="0" dirty="0" smtClean="0">
                <a:solidFill>
                  <a:srgbClr val="0070C0"/>
                </a:solidFill>
                <a:effectLst/>
                <a:latin typeface="Roboto"/>
              </a:rPr>
              <a:t> на число </a:t>
            </a:r>
            <a:r>
              <a:rPr lang="ru-RU" b="0" i="0" dirty="0" smtClean="0">
                <a:solidFill>
                  <a:srgbClr val="0070C0"/>
                </a:solidFill>
                <a:effectLst/>
                <a:latin typeface="Roboto"/>
              </a:rPr>
              <a:t>6.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3602" y="1988134"/>
            <a:ext cx="48140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err="1" smtClean="0">
                <a:solidFill>
                  <a:srgbClr val="00B050"/>
                </a:solidFill>
                <a:effectLst/>
                <a:latin typeface="Roboto"/>
              </a:rPr>
              <a:t>Від</a:t>
            </a:r>
            <a:r>
              <a:rPr lang="ru-RU" b="0" i="0" dirty="0" smtClean="0">
                <a:solidFill>
                  <a:srgbClr val="00B050"/>
                </a:solidFill>
                <a:effectLst/>
                <a:latin typeface="Roboto"/>
              </a:rPr>
              <a:t> числа 80 </a:t>
            </a:r>
            <a:r>
              <a:rPr lang="ru-RU" b="0" i="0" dirty="0" err="1" smtClean="0">
                <a:solidFill>
                  <a:srgbClr val="00B050"/>
                </a:solidFill>
                <a:effectLst/>
                <a:latin typeface="Roboto"/>
              </a:rPr>
              <a:t>відняти</a:t>
            </a:r>
            <a:r>
              <a:rPr lang="ru-RU" b="0" i="0" dirty="0" smtClean="0">
                <a:solidFill>
                  <a:srgbClr val="00B05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B050"/>
                </a:solidFill>
                <a:effectLst/>
                <a:latin typeface="Roboto"/>
              </a:rPr>
              <a:t>частку</a:t>
            </a:r>
            <a:r>
              <a:rPr lang="ru-RU" b="0" i="0" dirty="0" smtClean="0">
                <a:solidFill>
                  <a:srgbClr val="00B050"/>
                </a:solidFill>
                <a:effectLst/>
                <a:latin typeface="Roboto"/>
              </a:rPr>
              <a:t> чисел 42 і </a:t>
            </a:r>
            <a:r>
              <a:rPr lang="ru-RU" b="0" i="0" dirty="0" smtClean="0">
                <a:solidFill>
                  <a:srgbClr val="00B050"/>
                </a:solidFill>
                <a:effectLst/>
                <a:latin typeface="Roboto"/>
              </a:rPr>
              <a:t>6.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3602" y="2472672"/>
            <a:ext cx="5068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Суму чисел 37 і 23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Roboto"/>
              </a:rPr>
              <a:t>розділити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 на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Roboto"/>
              </a:rPr>
              <a:t>добуток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 2 і 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3.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9311" y="2847236"/>
            <a:ext cx="5081452" cy="5829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969" y="3329702"/>
            <a:ext cx="4214621" cy="5945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7969" y="3758144"/>
            <a:ext cx="4814036" cy="65428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5195" y="4252125"/>
            <a:ext cx="5171026" cy="6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33153" y="986973"/>
            <a:ext cx="796398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1" dirty="0" err="1" smtClean="0">
                <a:solidFill>
                  <a:srgbClr val="0070C0"/>
                </a:solidFill>
                <a:effectLst/>
                <a:latin typeface="Roboto"/>
              </a:rPr>
              <a:t>Хвилинка</a:t>
            </a:r>
            <a:r>
              <a:rPr lang="ru-RU" sz="2800" b="0" i="1" dirty="0" smtClean="0">
                <a:solidFill>
                  <a:srgbClr val="0070C0"/>
                </a:solidFill>
                <a:effectLst/>
                <a:latin typeface="Roboto"/>
              </a:rPr>
              <a:t> </a:t>
            </a:r>
            <a:r>
              <a:rPr lang="ru-RU" sz="2800" b="0" i="1" dirty="0" err="1" smtClean="0">
                <a:solidFill>
                  <a:srgbClr val="0070C0"/>
                </a:solidFill>
                <a:effectLst/>
                <a:latin typeface="Roboto"/>
              </a:rPr>
              <a:t>каліграфії</a:t>
            </a:r>
            <a:endParaRPr lang="ru-RU" sz="2800" dirty="0" smtClean="0">
              <a:solidFill>
                <a:srgbClr val="000000"/>
              </a:solidFill>
              <a:latin typeface="Roboto"/>
            </a:endParaRPr>
          </a:p>
          <a:p>
            <a:pPr algn="just"/>
            <a:endParaRPr lang="ru-RU" b="0" i="0" dirty="0" smtClean="0">
              <a:solidFill>
                <a:srgbClr val="0070C0"/>
              </a:solidFill>
              <a:effectLst/>
              <a:latin typeface="Roboto"/>
            </a:endParaRPr>
          </a:p>
          <a:p>
            <a:pPr algn="just"/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—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Roboto"/>
              </a:rPr>
              <a:t>Установіть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Roboto"/>
              </a:rPr>
              <a:t>закономірність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 і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Roboto"/>
              </a:rPr>
              <a:t>запишіть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 числа,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Roboto"/>
              </a:rPr>
              <a:t>вставляючи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Roboto"/>
              </a:rPr>
              <a:t>пропущені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Roboto"/>
              </a:rPr>
              <a:t>.</a:t>
            </a:r>
          </a:p>
          <a:p>
            <a:pPr algn="just"/>
            <a:endParaRPr lang="ru-RU" b="0" i="0" dirty="0" smtClean="0">
              <a:solidFill>
                <a:srgbClr val="002060"/>
              </a:solidFill>
              <a:effectLst/>
              <a:latin typeface="Roboto"/>
            </a:endParaRPr>
          </a:p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Roboto"/>
              </a:rPr>
              <a:t>14; 21; 28; ...; ...; 49; ...; 63.</a:t>
            </a:r>
          </a:p>
          <a:p>
            <a:pPr algn="just"/>
            <a:endParaRPr lang="ru-RU" sz="2800" b="1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endParaRPr lang="ru-RU" sz="2800" b="1" i="0" dirty="0">
              <a:solidFill>
                <a:srgbClr val="000000"/>
              </a:solidFill>
              <a:effectLst/>
              <a:latin typeface="Roboto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400" y="2779440"/>
            <a:ext cx="2059273" cy="8544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542" y="3894891"/>
            <a:ext cx="9047248" cy="3475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070" y="4842076"/>
            <a:ext cx="9278916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4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360023" y="1065067"/>
            <a:ext cx="78159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</a:t>
            </a:r>
            <a:r>
              <a:rPr lang="ru-RU" sz="2000" b="1" dirty="0" smtClean="0"/>
              <a:t>) </a:t>
            </a:r>
            <a:r>
              <a:rPr lang="ru-RU" sz="2000" b="1" dirty="0" err="1" smtClean="0"/>
              <a:t>Познач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правильний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варіант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значення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виразу</a:t>
            </a:r>
            <a:r>
              <a:rPr lang="ru-RU" sz="2000" b="1" dirty="0" smtClean="0"/>
              <a:t>: (32 - 20) : 6.</a:t>
            </a:r>
          </a:p>
          <a:p>
            <a:endParaRPr lang="ru-RU" sz="2000" b="1" dirty="0" smtClean="0"/>
          </a:p>
          <a:p>
            <a:r>
              <a:rPr lang="ru-RU" sz="2000" dirty="0" smtClean="0"/>
              <a:t>а) 2;                          </a:t>
            </a:r>
          </a:p>
          <a:p>
            <a:endParaRPr lang="ru-RU" sz="2000" dirty="0" smtClean="0"/>
          </a:p>
          <a:p>
            <a:r>
              <a:rPr lang="ru-RU" sz="2000" dirty="0" smtClean="0"/>
              <a:t>б) 4;                          </a:t>
            </a:r>
          </a:p>
          <a:p>
            <a:endParaRPr lang="ru-RU" sz="2000" dirty="0" smtClean="0"/>
          </a:p>
          <a:p>
            <a:r>
              <a:rPr lang="ru-RU" sz="2000" dirty="0" smtClean="0"/>
              <a:t>в) 6.</a:t>
            </a:r>
          </a:p>
          <a:p>
            <a:endParaRPr lang="ru-RU" sz="2000" dirty="0" smtClean="0"/>
          </a:p>
          <a:p>
            <a:r>
              <a:rPr lang="ru-RU" sz="2000" b="1" dirty="0" smtClean="0"/>
              <a:t>2) Встав </a:t>
            </a:r>
            <a:r>
              <a:rPr lang="ru-RU" sz="2000" b="1" dirty="0" err="1" smtClean="0"/>
              <a:t>пропущене</a:t>
            </a:r>
            <a:r>
              <a:rPr lang="ru-RU" sz="2000" b="1" dirty="0" smtClean="0"/>
              <a:t> число: </a:t>
            </a:r>
          </a:p>
          <a:p>
            <a:endParaRPr lang="ru-RU" sz="2000" dirty="0" smtClean="0"/>
          </a:p>
          <a:p>
            <a:r>
              <a:rPr lang="ru-RU" sz="2000" dirty="0" smtClean="0"/>
              <a:t>а) 5;                          </a:t>
            </a:r>
          </a:p>
          <a:p>
            <a:endParaRPr lang="ru-RU" sz="2000" dirty="0" smtClean="0"/>
          </a:p>
          <a:p>
            <a:r>
              <a:rPr lang="ru-RU" sz="2000" dirty="0" smtClean="0"/>
              <a:t>б) 6;                          </a:t>
            </a:r>
          </a:p>
          <a:p>
            <a:endParaRPr lang="ru-RU" sz="2000" dirty="0" smtClean="0"/>
          </a:p>
          <a:p>
            <a:r>
              <a:rPr lang="ru-RU" sz="2000" dirty="0" smtClean="0"/>
              <a:t>в) 7.</a:t>
            </a:r>
            <a:endParaRPr lang="ru-RU" sz="20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69" y="558965"/>
            <a:ext cx="1480457" cy="149275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1037" y="3510998"/>
            <a:ext cx="2604952" cy="32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0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99063" y="1005840"/>
            <a:ext cx="724988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3)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Roboto"/>
              </a:rPr>
              <a:t>Знайди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й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Roboto"/>
              </a:rPr>
              <a:t>підкресли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 «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Roboto"/>
              </a:rPr>
              <a:t>зайве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» число.</a:t>
            </a:r>
          </a:p>
          <a:p>
            <a:pPr algn="just"/>
            <a:endParaRPr lang="ru-RU" b="1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7; 14; 21; 28; 35; 42; 49; 54; 56; 63.</a:t>
            </a:r>
          </a:p>
          <a:p>
            <a:pPr algn="just"/>
            <a:endParaRPr lang="ru-RU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4) У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Roboto"/>
              </a:rPr>
              <a:t>якому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Roboto"/>
              </a:rPr>
              <a:t>прикладі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Roboto"/>
              </a:rPr>
              <a:t>припустилися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Roboto"/>
              </a:rPr>
              <a:t>помилки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?</a:t>
            </a:r>
          </a:p>
          <a:p>
            <a:pPr algn="just"/>
            <a:endParaRPr lang="ru-RU" dirty="0">
              <a:solidFill>
                <a:srgbClr val="000000"/>
              </a:solidFill>
              <a:latin typeface="Roboto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а) 17 + 3 ∙ 6 = 35;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     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б) 54 + 4 ∙ 9 = 100;</a:t>
            </a:r>
          </a:p>
          <a:p>
            <a:pPr algn="just"/>
            <a:endParaRPr lang="ru-RU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в) 80 - 16 : 4 = 76.</a:t>
            </a:r>
            <a:endParaRPr lang="ru-RU" b="0" i="0" dirty="0">
              <a:solidFill>
                <a:srgbClr val="000000"/>
              </a:solidFill>
              <a:effectLst/>
              <a:latin typeface="Roboto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07623" y="4179107"/>
            <a:ext cx="63485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5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)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Розв’яжи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 приклад,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у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якому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невідомий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від’ємник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.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  </a:t>
            </a:r>
          </a:p>
        </p:txBody>
      </p:sp>
      <p:sp>
        <p:nvSpPr>
          <p:cNvPr id="5" name="AutoShape 2" descr="data:image/webp;base64,UklGRo4GAABXRUJQVlA4IIIGAACQIwCdASrvARUAPp1Gnkslo6KhprO76LATiWkAFcx/hB3A+k29xS/W9n+09Cv5F97/03r37RfVJ5Mv8lv9IA/yT+u9tB6LfYPzWf9zx81Ab9GeiL/r/5H8nfed9Hf9z3Ff1y/6Qa8K2viBEGERKA7XMLsOaro4+m9NFOzLtOMpZjl82ofb7E23X2zFWyTOALE25z5nUpFkWjArVfClP1s3DNomB/+sm8pn+D7drENwCmLmubQrVxseNAxitjVnNLUAPmjH+2cjrT66pfdiWEqtGbyt10RB7NvVqLgfSezJwvovbBCa1YMsCc9K1lqkYem1CkL3mMXuS2xGzChGVtbxntpv2IH+qBNVq1Ntt2qojK7NnSwXviaayH4MbtHjYi7Ge3HoYAD+TkoQEqhrvixJqjE9RwE/1WU0t346QSqdhP25uvDg7MDMMVGi8vfsF2+nnQJ7GLSccpk993BAapuggNQpbxFp4XQ2ITn2rXl/CqdFkDp8PkllE3a5pJy57SyqM9x5lePf4n4TcLefPx6mBlApwy3D1iLPIijTg/zAgvlv936acl2ocz+ZyAW7Kzx4V7j1z/UeBX6igHE6CijaeBIfwBfOODNgylShqj2DQa9e9hTrVeit+PLxgSbnEGEH46L4fcyPGgl6d1yGPjcWIsbhWUfMy7XgB8zsM1a2S3Li6AMi3HudvmzC6U1290mkL5RnR0jgA6PH47a7Z5OABTEpzR0H0Cr8mtF5RwYD2DwkoDiQH+ZntiOVpLC0UURsdms5Sltyz+LkC8wFifF15jSPdybJ83z5/gULnbW+keQDZGkHNSGeIrT3URRQzzMx4NSZae1UdXyKLYT3hCGgGUXxuTZ/nC0QuYgX1UYl+x7C0ILF8RETU9dl/5O8KHFwljndlKjhdFBFP1+3QvCBv1TJgyark2t01iso6Vgs0n8ZObl8T2boRS1snWIV2Lp8CHIsBVFXW5w5W+Br4jd1uIBFA8k7Py4BpoPUskqX6nm2EL7GS8yVF7WMKJn5GtuYq/QwA7JF0bgG4hBseQWuAFLWawyD6av+yWu8ElMs20yaZa+h5NXMK+ZaLcxrjm3RxoZCJHBBp7egUNFk0i3BF/Al6JENacOdOq+sbixoK8g8sDFuowTciyHLR1gtv4U4NcFMWBL+imBtMeex3thoMCmGAgprnz+9Ryfjvq84jCfvkkK8t0odcY2nwyzomHVPOYpsN9QZS4vovKBIoy+EYiDw7mtEz3q0evC7eY666LrWyJjlp34FiDkaq36Oj7atqt43+OMn+z5M/Zr6+pBEvKTXpaW9FtLx1vpCxb0LasxV6OJ8UIalPdmMou7COiA4Fl3gxDUjKrF3yZumyWVNzUH8z61Yd9gYxzZmKxTTg4VUZwvYGza9e5/sJfqCrJizqYB3qVKn1WusxUOmuftHwt0BBcy0vzfDoqGCE/pkDqvApHMC3L1jkZafQzS/pTn/xCGSDYJak1swzMVXX19ADQcOD9nuGfpjC0pvtr6L3uW8A6HPQ1vJ2Y+uVHCuKtFZC5pMmhsk9dBPSSHnrInfm4mvkc6mG49I7RZP5muGZ94OmoVflXduZL+NFXaOBpCQZ/toejRA+7NVjqsN9473dNsSwduhqUsvcS8o0uakLbTiKoLfSRS12ras/cGtf1L04452C7uKnglxqSQwTWUUE+VyBzAP9rnbQ+fVWDZNT566n3DHVJE3DrJHm24+01otJOEc/M55SGy4BLOxDjZFuJDDYIK1DjzX1H97StKxHlMgR9WklhjlK/VmpjkDGeIEwZU299dMDUe5flJ9RLPSV0HJJQDLYN7X4aH6ZNWcn8EoW9w4nlinfiN44PwBeZnHAMkq6ov+/n0vXwMr7mNpDEsfUgCzCWPBiSq6CJ59UC/2l21+MhUPvL9xGWAFObJkxpoC7wtGPPFHPR7DYAAN4eUiKMOcNJSemCZOQdwUICFDvuobrkvcyEwP0cPOT4DSxdbBz7h4CeOqcEkXcgHxUZB9Ofn1EAt1i/sUDUFTrvP/O6G/uYhbwj5x11El0DIR6x4w6dNzU0Rmn0qVZ0pJP+FONpQiBzAQqmyzwuhWSBkTmr9srwCci12OpY1oxjU4+qYHc+gDLVc6CZikVzqAcyxc4QSbgqskF1Ig0kXg0nM5JxJTgA3uYbeLXQMqUsr4oun//z5QikhesAnBA0HUWO4CmKb5X40cZjGglh4rQAAA"/>
          <p:cNvSpPr>
            <a:spLocks noChangeAspect="1" noChangeArrowheads="1"/>
          </p:cNvSpPr>
          <p:nvPr/>
        </p:nvSpPr>
        <p:spPr bwMode="auto">
          <a:xfrm>
            <a:off x="52388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03" y="4894615"/>
            <a:ext cx="8098971" cy="3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7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50423" y="1005840"/>
            <a:ext cx="73935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Roboto"/>
              </a:rPr>
              <a:t>6) 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Не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обчислюючи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порівняй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вирази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938" y="1577344"/>
            <a:ext cx="1437473" cy="3788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24743" y="2021503"/>
            <a:ext cx="711925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а) &gt;;                         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б) = ;                        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в) </a:t>
            </a:r>
            <a:r>
              <a:rPr lang="ru-RU" sz="2000" b="1" dirty="0" smtClean="0"/>
              <a:t>&lt;.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98469" y="3652719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i="0" dirty="0" smtClean="0">
                <a:solidFill>
                  <a:srgbClr val="000000"/>
                </a:solidFill>
                <a:effectLst/>
                <a:latin typeface="Roboto"/>
              </a:rPr>
              <a:t>7) 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На </a:t>
            </a:r>
            <a:r>
              <a:rPr lang="ru-RU" b="1" dirty="0" err="1" smtClean="0">
                <a:solidFill>
                  <a:srgbClr val="000000"/>
                </a:solidFill>
                <a:latin typeface="Roboto"/>
              </a:rPr>
              <a:t>луці</a:t>
            </a:r>
            <a:r>
              <a:rPr lang="ru-RU" b="1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Roboto"/>
              </a:rPr>
              <a:t>паслося</a:t>
            </a:r>
            <a:r>
              <a:rPr lang="ru-RU" b="1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корів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, а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овець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— у 5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разів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більше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Скільки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Roboto"/>
              </a:rPr>
              <a:t>овець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Roboto"/>
              </a:rPr>
              <a:t>паслося</a:t>
            </a:r>
            <a:r>
              <a:rPr lang="ru-RU" b="1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Roboto"/>
              </a:rPr>
              <a:t>на </a:t>
            </a:r>
            <a:r>
              <a:rPr lang="ru-RU" b="1" dirty="0" err="1" smtClean="0">
                <a:solidFill>
                  <a:srgbClr val="000000"/>
                </a:solidFill>
                <a:latin typeface="Roboto"/>
              </a:rPr>
              <a:t>луці</a:t>
            </a:r>
            <a:r>
              <a:rPr lang="ru-RU" b="1" dirty="0" smtClean="0">
                <a:solidFill>
                  <a:srgbClr val="000000"/>
                </a:solidFill>
                <a:latin typeface="Roboto"/>
              </a:rPr>
              <a:t>?</a:t>
            </a:r>
            <a:endParaRPr lang="ru-RU" b="1" dirty="0">
              <a:solidFill>
                <a:srgbClr val="000000"/>
              </a:solidFill>
              <a:latin typeface="Roboto"/>
            </a:endParaRPr>
          </a:p>
          <a:p>
            <a:pPr algn="just"/>
            <a:endParaRPr lang="ru-RU" sz="2000" b="1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а) 35; </a:t>
            </a: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                       </a:t>
            </a: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б) 12;  </a:t>
            </a: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                      </a:t>
            </a: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Roboto"/>
              </a:rPr>
              <a:t>в) 42.</a:t>
            </a:r>
            <a:endParaRPr lang="ru-RU" b="1" i="0" dirty="0">
              <a:solidFill>
                <a:srgbClr val="00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790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28651" y="746483"/>
            <a:ext cx="77941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8) У саду росте 48 </a:t>
            </a:r>
            <a:r>
              <a:rPr lang="ru-RU" sz="2000" b="1" dirty="0" err="1" smtClean="0"/>
              <a:t>яблунь</a:t>
            </a:r>
            <a:r>
              <a:rPr lang="ru-RU" sz="2000" b="1" dirty="0" smtClean="0"/>
              <a:t>, а груш — у 6 </a:t>
            </a:r>
            <a:r>
              <a:rPr lang="ru-RU" sz="2000" b="1" dirty="0" err="1" smtClean="0"/>
              <a:t>разів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менше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Скільки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всього</a:t>
            </a:r>
            <a:r>
              <a:rPr lang="ru-RU" sz="2000" b="1" dirty="0" smtClean="0"/>
              <a:t> дерев </a:t>
            </a:r>
            <a:r>
              <a:rPr lang="ru-RU" sz="2000" b="1" dirty="0" smtClean="0"/>
              <a:t>у </a:t>
            </a:r>
            <a:r>
              <a:rPr lang="ru-RU" sz="2000" b="1" dirty="0" smtClean="0"/>
              <a:t>саду?</a:t>
            </a:r>
          </a:p>
          <a:p>
            <a:endParaRPr lang="ru-RU" sz="2000" dirty="0" smtClean="0"/>
          </a:p>
          <a:p>
            <a:r>
              <a:rPr lang="ru-RU" sz="2000" dirty="0" smtClean="0"/>
              <a:t>а) 48 : 6 + 6;             </a:t>
            </a:r>
          </a:p>
          <a:p>
            <a:endParaRPr lang="ru-RU" sz="2000" dirty="0" smtClean="0"/>
          </a:p>
          <a:p>
            <a:r>
              <a:rPr lang="ru-RU" sz="2000" dirty="0" smtClean="0"/>
              <a:t>б) 48 : 6;                   </a:t>
            </a:r>
          </a:p>
          <a:p>
            <a:endParaRPr lang="ru-RU" sz="2000" dirty="0" smtClean="0"/>
          </a:p>
          <a:p>
            <a:r>
              <a:rPr lang="ru-RU" sz="2000" dirty="0" smtClean="0"/>
              <a:t>в) 48 : 6 + 48.</a:t>
            </a:r>
          </a:p>
          <a:p>
            <a:endParaRPr lang="uk-UA" sz="2000" dirty="0"/>
          </a:p>
          <a:p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28651" y="3301028"/>
            <a:ext cx="77549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9) 3 автобуса </a:t>
            </a:r>
            <a:r>
              <a:rPr lang="ru-RU" sz="2000" b="1" dirty="0" err="1" smtClean="0"/>
              <a:t>вийшли</a:t>
            </a:r>
            <a:r>
              <a:rPr lang="ru-RU" sz="2000" b="1" dirty="0" smtClean="0"/>
              <a:t> 27 </a:t>
            </a:r>
            <a:r>
              <a:rPr lang="ru-RU" sz="2000" b="1" dirty="0" err="1" smtClean="0"/>
              <a:t>пасажирів</a:t>
            </a:r>
            <a:r>
              <a:rPr lang="ru-RU" sz="2000" b="1" dirty="0" smtClean="0"/>
              <a:t>, а </a:t>
            </a:r>
            <a:r>
              <a:rPr lang="ru-RU" sz="2000" b="1" dirty="0" err="1" smtClean="0"/>
              <a:t>залишилося</a:t>
            </a:r>
            <a:r>
              <a:rPr lang="ru-RU" sz="2000" b="1" dirty="0" smtClean="0"/>
              <a:t> </a:t>
            </a:r>
            <a:r>
              <a:rPr lang="ru-RU" sz="2000" b="1" dirty="0" smtClean="0"/>
              <a:t>в </a:t>
            </a:r>
            <a:r>
              <a:rPr lang="ru-RU" sz="2000" b="1" dirty="0" smtClean="0"/>
              <a:t>3 рази </a:t>
            </a:r>
            <a:r>
              <a:rPr lang="ru-RU" sz="2000" b="1" dirty="0" err="1" smtClean="0"/>
              <a:t>менше</a:t>
            </a:r>
            <a:r>
              <a:rPr lang="ru-RU" sz="2000" b="1" dirty="0" smtClean="0"/>
              <a:t>. На </a:t>
            </a:r>
            <a:r>
              <a:rPr lang="ru-RU" sz="2000" b="1" dirty="0" err="1" smtClean="0"/>
              <a:t>скільки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більше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пасажирів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вийшло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ніж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залишилося</a:t>
            </a:r>
            <a:r>
              <a:rPr lang="ru-RU" sz="2000" b="1" dirty="0" smtClean="0"/>
              <a:t>?</a:t>
            </a:r>
          </a:p>
          <a:p>
            <a:endParaRPr lang="ru-RU" dirty="0" smtClean="0"/>
          </a:p>
          <a:p>
            <a:r>
              <a:rPr lang="ru-RU" dirty="0" smtClean="0"/>
              <a:t>а) 27 – 27 : 3;           </a:t>
            </a:r>
          </a:p>
          <a:p>
            <a:endParaRPr lang="ru-RU" dirty="0" smtClean="0"/>
          </a:p>
          <a:p>
            <a:r>
              <a:rPr lang="ru-RU" dirty="0" smtClean="0"/>
              <a:t>б) 27 : 3;                   </a:t>
            </a:r>
          </a:p>
          <a:p>
            <a:endParaRPr lang="ru-RU" dirty="0" smtClean="0"/>
          </a:p>
          <a:p>
            <a:r>
              <a:rPr lang="ru-RU" dirty="0" smtClean="0"/>
              <a:t>в) 27 </a:t>
            </a:r>
            <a:r>
              <a:rPr lang="ru-RU" dirty="0" smtClean="0"/>
              <a:t>– 3.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633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0187" y="991618"/>
            <a:ext cx="47227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10) </a:t>
            </a:r>
            <a:r>
              <a:rPr lang="ru-RU" sz="2000" b="1" dirty="0" err="1" smtClean="0"/>
              <a:t>Котру</a:t>
            </a:r>
            <a:r>
              <a:rPr lang="ru-RU" sz="2000" b="1" dirty="0" smtClean="0"/>
              <a:t> годину </a:t>
            </a:r>
            <a:r>
              <a:rPr lang="ru-RU" sz="2000" b="1" dirty="0" err="1" smtClean="0"/>
              <a:t>показує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годинник</a:t>
            </a:r>
            <a:r>
              <a:rPr lang="ru-RU" sz="2000" dirty="0" smtClean="0"/>
              <a:t>?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844" y="1724450"/>
            <a:ext cx="1891529" cy="18063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26844" y="1453283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а) 10 год 10 </a:t>
            </a:r>
            <a:r>
              <a:rPr lang="ru-RU" dirty="0" err="1" smtClean="0"/>
              <a:t>хв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б) 10 год 50 </a:t>
            </a:r>
            <a:r>
              <a:rPr lang="ru-RU" dirty="0" err="1" smtClean="0"/>
              <a:t>хв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в) 11 год 50 </a:t>
            </a:r>
            <a:r>
              <a:rPr lang="ru-RU" dirty="0" err="1" smtClean="0"/>
              <a:t>хв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457200" indent="-457200">
              <a:buAutoNum type="arabicParenR" startAt="11"/>
            </a:pPr>
            <a:r>
              <a:rPr lang="ru-RU" sz="2000" b="1" dirty="0" err="1" smtClean="0"/>
              <a:t>Батькові</a:t>
            </a:r>
            <a:r>
              <a:rPr lang="ru-RU" sz="2000" b="1" dirty="0" smtClean="0"/>
              <a:t> </a:t>
            </a:r>
            <a:r>
              <a:rPr lang="ru-RU" sz="2000" b="1" dirty="0" smtClean="0"/>
              <a:t>36 </a:t>
            </a:r>
            <a:r>
              <a:rPr lang="ru-RU" sz="2000" b="1" dirty="0" err="1" smtClean="0"/>
              <a:t>років</a:t>
            </a:r>
            <a:r>
              <a:rPr lang="ru-RU" sz="2000" b="1" dirty="0" smtClean="0"/>
              <a:t>, а </a:t>
            </a:r>
            <a:r>
              <a:rPr lang="ru-RU" sz="2000" b="1" dirty="0" err="1" smtClean="0"/>
              <a:t>синові</a:t>
            </a:r>
            <a:r>
              <a:rPr lang="ru-RU" sz="2000" b="1" dirty="0" smtClean="0"/>
              <a:t> — 6 </a:t>
            </a:r>
            <a:r>
              <a:rPr lang="ru-RU" sz="2000" b="1" dirty="0" err="1" smtClean="0"/>
              <a:t>років</a:t>
            </a:r>
            <a:r>
              <a:rPr lang="ru-RU" sz="2000" b="1" dirty="0" smtClean="0"/>
              <a:t>. </a:t>
            </a:r>
            <a:endParaRPr lang="ru-RU" sz="2000" b="1" dirty="0" smtClean="0"/>
          </a:p>
          <a:p>
            <a:r>
              <a:rPr lang="ru-RU" sz="2000" b="1" dirty="0" smtClean="0"/>
              <a:t>У </a:t>
            </a:r>
            <a:r>
              <a:rPr lang="ru-RU" sz="2000" b="1" dirty="0" err="1" smtClean="0"/>
              <a:t>скільки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разів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син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молодший</a:t>
            </a:r>
            <a:r>
              <a:rPr lang="ru-RU" sz="2000" b="1" dirty="0" smtClean="0"/>
              <a:t> за батька?</a:t>
            </a:r>
          </a:p>
          <a:p>
            <a:endParaRPr lang="ru-RU" dirty="0" smtClean="0"/>
          </a:p>
          <a:p>
            <a:r>
              <a:rPr lang="ru-RU" dirty="0" smtClean="0"/>
              <a:t>а) у 30;                     </a:t>
            </a:r>
          </a:p>
          <a:p>
            <a:endParaRPr lang="ru-RU" dirty="0" smtClean="0"/>
          </a:p>
          <a:p>
            <a:r>
              <a:rPr lang="ru-RU" dirty="0" smtClean="0"/>
              <a:t>б) у 6;                       </a:t>
            </a:r>
          </a:p>
          <a:p>
            <a:endParaRPr lang="ru-RU" dirty="0" smtClean="0"/>
          </a:p>
          <a:p>
            <a:r>
              <a:rPr lang="ru-RU" dirty="0" smtClean="0"/>
              <a:t>в) у 42.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27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76549" y="1214846"/>
            <a:ext cx="73674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12) Мама спекла 28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пиріжків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.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Під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час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сніданку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сім’я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з’їла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7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пиріжків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. У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скільки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разів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менше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пиріжків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з’їли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,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ніж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Roboto"/>
              </a:rPr>
              <a:t>залишилося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Roboto"/>
              </a:rPr>
              <a:t>?</a:t>
            </a:r>
          </a:p>
          <a:p>
            <a:pPr algn="just"/>
            <a:endParaRPr lang="ru-RU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а) 28 - (28 - 7);  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       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б) (28 - 7) : 7;    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       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Roboto"/>
              </a:rPr>
              <a:t>в) 28 - 28 : 7.</a:t>
            </a:r>
            <a:endParaRPr lang="ru-RU" b="0" i="0" dirty="0">
              <a:solidFill>
                <a:srgbClr val="00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93890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</TotalTime>
  <Words>472</Words>
  <Application>Microsoft Office PowerPoint</Application>
  <PresentationFormat>Широкоэкранный</PresentationFormat>
  <Paragraphs>97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Roboto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квітня Тема:</dc:title>
  <dc:creator>User</dc:creator>
  <cp:lastModifiedBy>Alla Kravchenko</cp:lastModifiedBy>
  <cp:revision>19</cp:revision>
  <dcterms:created xsi:type="dcterms:W3CDTF">2020-04-08T17:39:28Z</dcterms:created>
  <dcterms:modified xsi:type="dcterms:W3CDTF">2020-09-04T12:45:20Z</dcterms:modified>
</cp:coreProperties>
</file>