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6" r:id="rId6"/>
    <p:sldId id="267" r:id="rId7"/>
    <p:sldId id="269" r:id="rId8"/>
    <p:sldId id="272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9E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23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44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0095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32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790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843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92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1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69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9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51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34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41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23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90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DBA3-2856-42A1-8AB8-6E36FC4E174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D2D36F-C279-4469-8D3B-B597FB4A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7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15821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FF0066"/>
                </a:solidFill>
              </a:rPr>
              <a:t>ТЕМА: </a:t>
            </a:r>
            <a:r>
              <a:rPr lang="ru-RU" b="1" i="1" dirty="0" err="1" smtClean="0">
                <a:solidFill>
                  <a:srgbClr val="FF0066"/>
                </a:solidFill>
              </a:rPr>
              <a:t>Зв’язок</a:t>
            </a:r>
            <a:r>
              <a:rPr lang="ru-RU" b="1" i="1" dirty="0" smtClean="0">
                <a:solidFill>
                  <a:srgbClr val="FF0066"/>
                </a:solidFill>
              </a:rPr>
              <a:t> </a:t>
            </a:r>
            <a:r>
              <a:rPr lang="ru-RU" b="1" i="1" dirty="0" err="1">
                <a:solidFill>
                  <a:srgbClr val="FF0066"/>
                </a:solidFill>
              </a:rPr>
              <a:t>дій</a:t>
            </a:r>
            <a:r>
              <a:rPr lang="ru-RU" b="1" i="1" dirty="0">
                <a:solidFill>
                  <a:srgbClr val="FF0066"/>
                </a:solidFill>
              </a:rPr>
              <a:t> </a:t>
            </a:r>
            <a:r>
              <a:rPr lang="ru-RU" b="1" i="1" dirty="0" err="1">
                <a:solidFill>
                  <a:srgbClr val="FF0066"/>
                </a:solidFill>
              </a:rPr>
              <a:t>множення</a:t>
            </a:r>
            <a:r>
              <a:rPr lang="ru-RU" b="1" i="1" dirty="0">
                <a:solidFill>
                  <a:srgbClr val="FF0066"/>
                </a:solidFill>
              </a:rPr>
              <a:t> і </a:t>
            </a:r>
            <a:r>
              <a:rPr lang="ru-RU" b="1" i="1" dirty="0" err="1">
                <a:solidFill>
                  <a:srgbClr val="FF0066"/>
                </a:solidFill>
              </a:rPr>
              <a:t>ділення</a:t>
            </a:r>
            <a:r>
              <a:rPr lang="ru-RU" b="1" i="1" dirty="0">
                <a:solidFill>
                  <a:srgbClr val="FF0066"/>
                </a:solidFill>
              </a:rPr>
              <a:t>. </a:t>
            </a:r>
            <a:r>
              <a:rPr lang="ru-RU" b="1" i="1" dirty="0" err="1">
                <a:solidFill>
                  <a:srgbClr val="FF0066"/>
                </a:solidFill>
              </a:rPr>
              <a:t>Складання</a:t>
            </a:r>
            <a:r>
              <a:rPr lang="ru-RU" b="1" i="1" dirty="0">
                <a:solidFill>
                  <a:srgbClr val="FF0066"/>
                </a:solidFill>
              </a:rPr>
              <a:t> </a:t>
            </a:r>
            <a:r>
              <a:rPr lang="ru-RU" b="1" i="1" dirty="0" err="1">
                <a:solidFill>
                  <a:srgbClr val="FF0066"/>
                </a:solidFill>
              </a:rPr>
              <a:t>таблиці</a:t>
            </a:r>
            <a:r>
              <a:rPr lang="ru-RU" b="1" i="1" dirty="0">
                <a:solidFill>
                  <a:srgbClr val="FF0066"/>
                </a:solidFill>
              </a:rPr>
              <a:t> </a:t>
            </a:r>
            <a:r>
              <a:rPr lang="ru-RU" b="1" i="1" dirty="0" err="1">
                <a:solidFill>
                  <a:srgbClr val="FF0066"/>
                </a:solidFill>
              </a:rPr>
              <a:t>ділення</a:t>
            </a:r>
            <a:r>
              <a:rPr lang="ru-RU" b="1" i="1" dirty="0">
                <a:solidFill>
                  <a:srgbClr val="FF0066"/>
                </a:solidFill>
              </a:rPr>
              <a:t> на 2. </a:t>
            </a:r>
            <a:r>
              <a:rPr lang="ru-RU" b="1" i="1" dirty="0" err="1">
                <a:solidFill>
                  <a:srgbClr val="FF0066"/>
                </a:solidFill>
              </a:rPr>
              <a:t>Розв’язування</a:t>
            </a:r>
            <a:r>
              <a:rPr lang="ru-RU" b="1" i="1" dirty="0">
                <a:solidFill>
                  <a:srgbClr val="FF0066"/>
                </a:solidFill>
              </a:rPr>
              <a:t> </a:t>
            </a:r>
            <a:r>
              <a:rPr lang="ru-RU" b="1" i="1" dirty="0" smtClean="0">
                <a:solidFill>
                  <a:srgbClr val="FF0066"/>
                </a:solidFill>
              </a:rPr>
              <a:t>задач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00B050"/>
                </a:solidFill>
              </a:rPr>
              <a:t>Організація класу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39952" y="1340768"/>
            <a:ext cx="55081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i="1" dirty="0" smtClean="0">
                <a:solidFill>
                  <a:srgbClr val="FF0066"/>
                </a:solidFill>
              </a:rPr>
              <a:t>Міркуємо – швидко!</a:t>
            </a:r>
          </a:p>
          <a:p>
            <a:pPr>
              <a:buNone/>
            </a:pPr>
            <a:r>
              <a:rPr lang="uk-UA" i="1" dirty="0" smtClean="0">
                <a:solidFill>
                  <a:srgbClr val="FF0066"/>
                </a:solidFill>
              </a:rPr>
              <a:t>Відповідаємо – правильно!</a:t>
            </a:r>
          </a:p>
          <a:p>
            <a:pPr>
              <a:buNone/>
            </a:pPr>
            <a:r>
              <a:rPr lang="uk-UA" i="1" dirty="0" smtClean="0">
                <a:solidFill>
                  <a:srgbClr val="FF0066"/>
                </a:solidFill>
              </a:rPr>
              <a:t>Лічимо – точно!</a:t>
            </a:r>
          </a:p>
          <a:p>
            <a:pPr>
              <a:buNone/>
            </a:pPr>
            <a:r>
              <a:rPr lang="uk-UA" i="1" dirty="0" smtClean="0">
                <a:solidFill>
                  <a:srgbClr val="FF0066"/>
                </a:solidFill>
              </a:rPr>
              <a:t>Пишемо – гарно!</a:t>
            </a:r>
            <a:endParaRPr lang="ru-RU" i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50"/>
                </a:solidFill>
              </a:rPr>
              <a:t>Хвилинка каліграфії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916832"/>
            <a:ext cx="3240360" cy="1972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bg1"/>
                </a:solidFill>
              </a:rPr>
              <a:t>Яку цифру знайшли на малюнку? Напишемо її каліграфічно!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7" y="2204864"/>
            <a:ext cx="7345755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50"/>
                </a:solidFill>
              </a:rPr>
              <a:t>Самостійна робота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6984776" cy="4597971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uk-UA" dirty="0" smtClean="0"/>
              <a:t>Знайди значення кожного добутку.</a:t>
            </a:r>
          </a:p>
          <a:p>
            <a:pPr>
              <a:buNone/>
            </a:pPr>
            <a:r>
              <a:rPr lang="uk-UA" sz="5400" dirty="0" smtClean="0"/>
              <a:t>2*9</a:t>
            </a:r>
          </a:p>
          <a:p>
            <a:pPr>
              <a:buNone/>
            </a:pPr>
            <a:r>
              <a:rPr lang="uk-UA" sz="5400" dirty="0" smtClean="0"/>
              <a:t>2*8</a:t>
            </a:r>
          </a:p>
          <a:p>
            <a:pPr>
              <a:buNone/>
            </a:pPr>
            <a:r>
              <a:rPr lang="uk-UA" sz="5400" dirty="0" smtClean="0"/>
              <a:t>2*7</a:t>
            </a:r>
          </a:p>
          <a:p>
            <a:pPr>
              <a:buNone/>
            </a:pPr>
            <a:endParaRPr lang="uk-UA" sz="5400" dirty="0" smtClean="0"/>
          </a:p>
          <a:p>
            <a:pPr>
              <a:buNone/>
            </a:pPr>
            <a:r>
              <a:rPr lang="uk-UA" sz="5400" dirty="0" smtClean="0"/>
              <a:t>3*6</a:t>
            </a:r>
            <a:endParaRPr lang="uk-UA" sz="5400" dirty="0" smtClean="0"/>
          </a:p>
          <a:p>
            <a:pPr>
              <a:buNone/>
            </a:pPr>
            <a:r>
              <a:rPr lang="uk-UA" sz="5400" dirty="0" smtClean="0"/>
              <a:t>8*3</a:t>
            </a:r>
          </a:p>
          <a:p>
            <a:pPr>
              <a:buNone/>
            </a:pPr>
            <a:r>
              <a:rPr lang="uk-UA" sz="5400" dirty="0" smtClean="0"/>
              <a:t>4*3</a:t>
            </a:r>
            <a:endParaRPr lang="ru-RU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924944"/>
            <a:ext cx="6347713" cy="1320800"/>
          </a:xfrm>
        </p:spPr>
        <p:txBody>
          <a:bodyPr/>
          <a:lstStyle/>
          <a:p>
            <a:r>
              <a:rPr lang="uk-UA" b="1" dirty="0" err="1" smtClean="0">
                <a:solidFill>
                  <a:srgbClr val="002060"/>
                </a:solidFill>
              </a:rPr>
              <a:t>Фізкультхвилинка</a:t>
            </a:r>
            <a:r>
              <a:rPr lang="uk-UA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00B050"/>
                </a:solidFill>
              </a:rPr>
              <a:t>Виконай </a:t>
            </a:r>
            <a:r>
              <a:rPr lang="uk-UA" b="1" i="1" dirty="0" smtClean="0">
                <a:solidFill>
                  <a:srgbClr val="00B050"/>
                </a:solidFill>
              </a:rPr>
              <a:t>усно. 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45" y="1049309"/>
            <a:ext cx="923313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7551" y="1032419"/>
            <a:ext cx="864096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uk-UA" b="1" i="1" dirty="0">
                <a:solidFill>
                  <a:srgbClr val="00B050"/>
                </a:solidFill>
              </a:rPr>
              <a:t>Обчисли, скориставшись </a:t>
            </a:r>
            <a:r>
              <a:rPr lang="uk-UA" b="1" i="1" dirty="0" smtClean="0">
                <a:solidFill>
                  <a:srgbClr val="00B050"/>
                </a:solidFill>
              </a:rPr>
              <a:t>таблицею.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uk-UA" sz="4800" b="1" dirty="0" smtClean="0">
                <a:solidFill>
                  <a:srgbClr val="002060"/>
                </a:solidFill>
              </a:rPr>
              <a:t>16:2</a:t>
            </a:r>
          </a:p>
          <a:p>
            <a:pPr>
              <a:buNone/>
            </a:pPr>
            <a:r>
              <a:rPr lang="uk-UA" sz="4800" b="1" dirty="0" smtClean="0">
                <a:solidFill>
                  <a:srgbClr val="002060"/>
                </a:solidFill>
              </a:rPr>
              <a:t>12:2</a:t>
            </a:r>
          </a:p>
          <a:p>
            <a:pPr>
              <a:buNone/>
            </a:pPr>
            <a:r>
              <a:rPr lang="uk-UA" sz="4800" b="1" dirty="0" smtClean="0">
                <a:solidFill>
                  <a:srgbClr val="002060"/>
                </a:solidFill>
              </a:rPr>
              <a:t>14:2+15</a:t>
            </a:r>
          </a:p>
          <a:p>
            <a:pPr>
              <a:buNone/>
            </a:pPr>
            <a:endParaRPr lang="uk-UA" sz="4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sz="48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4800" b="1" dirty="0" smtClean="0">
                <a:solidFill>
                  <a:srgbClr val="002060"/>
                </a:solidFill>
              </a:rPr>
              <a:t>18:2-5</a:t>
            </a:r>
          </a:p>
          <a:p>
            <a:pPr>
              <a:buNone/>
            </a:pPr>
            <a:r>
              <a:rPr lang="uk-UA" sz="4800" b="1" dirty="0" smtClean="0">
                <a:solidFill>
                  <a:srgbClr val="002060"/>
                </a:solidFill>
              </a:rPr>
              <a:t>8:2-4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B050"/>
                </a:solidFill>
              </a:rPr>
              <a:t>Рефлексія 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9856" y="4454352"/>
            <a:ext cx="5118328" cy="1484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уроці мені </a:t>
            </a:r>
            <a:endParaRPr lang="uk-UA" sz="3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сподобалось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0512" y="2969568"/>
            <a:ext cx="5147672" cy="1484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уроці мені сподобалось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9728" y="1506528"/>
            <a:ext cx="5148456" cy="1484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 уроці мені дуже сподобалось</a:t>
            </a: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ікторина &quot;У світі казки чарівно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3296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88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ТЕМА: Зв’язок дій множення і ділення. Складання таблиці ділення на 2. Розв’язування задач </vt:lpstr>
      <vt:lpstr>Організація класу</vt:lpstr>
      <vt:lpstr>Хвилинка каліграфії</vt:lpstr>
      <vt:lpstr>Самостійна робота</vt:lpstr>
      <vt:lpstr>Фізкультхвилинка </vt:lpstr>
      <vt:lpstr>Виконай усно. </vt:lpstr>
      <vt:lpstr>Обчисли, скориставшись таблицею.</vt:lpstr>
      <vt:lpstr>Рефлексія 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класу</dc:title>
  <dc:creator>User</dc:creator>
  <cp:lastModifiedBy>Alla Kravchenko</cp:lastModifiedBy>
  <cp:revision>5</cp:revision>
  <dcterms:created xsi:type="dcterms:W3CDTF">2020-02-16T12:23:24Z</dcterms:created>
  <dcterms:modified xsi:type="dcterms:W3CDTF">2020-09-07T08:03:57Z</dcterms:modified>
</cp:coreProperties>
</file>