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sldIdLst>
    <p:sldId id="256" r:id="rId2"/>
    <p:sldId id="260" r:id="rId3"/>
    <p:sldId id="265" r:id="rId4"/>
    <p:sldId id="266" r:id="rId5"/>
    <p:sldId id="268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159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4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1973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8246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0026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310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6099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1810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86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416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451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255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16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829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810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860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280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66C1162-5B95-4C8C-AC87-0ABC4F3508AE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579D63B-D879-4EFB-A516-679F078171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972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7720" y="2093265"/>
            <a:ext cx="9541828" cy="1262533"/>
          </a:xfrm>
        </p:spPr>
        <p:txBody>
          <a:bodyPr>
            <a:normAutofit fontScale="90000"/>
          </a:bodyPr>
          <a:lstStyle/>
          <a:p>
            <a:r>
              <a:rPr lang="uk-UA" sz="3600" cap="none" dirty="0" smtClean="0"/>
              <a:t>Тема: </a:t>
            </a:r>
            <a:r>
              <a:rPr lang="uk-UA" dirty="0" smtClean="0"/>
              <a:t>Порівняння </a:t>
            </a:r>
            <a:r>
              <a:rPr lang="uk-UA" dirty="0"/>
              <a:t>задач 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 </a:t>
            </a:r>
            <a:r>
              <a:rPr lang="uk-UA" dirty="0"/>
              <a:t>2 </a:t>
            </a:r>
            <a:r>
              <a:rPr lang="uk-UA" dirty="0" smtClean="0"/>
              <a:t>і </a:t>
            </a:r>
            <a:r>
              <a:rPr lang="uk-UA" dirty="0"/>
              <a:t>3 </a:t>
            </a:r>
            <a:r>
              <a:rPr lang="uk-UA" dirty="0" smtClean="0"/>
              <a:t>дії</a:t>
            </a:r>
            <a:endParaRPr lang="uk-UA" sz="3600" cap="none" dirty="0"/>
          </a:p>
        </p:txBody>
      </p:sp>
    </p:spTree>
    <p:extLst>
      <p:ext uri="{BB962C8B-B14F-4D97-AF65-F5344CB8AC3E}">
        <p14:creationId xmlns:p14="http://schemas.microsoft.com/office/powerpoint/2010/main" val="3376336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359765"/>
            <a:ext cx="10364451" cy="689546"/>
          </a:xfrm>
        </p:spPr>
        <p:txBody>
          <a:bodyPr>
            <a:normAutofit/>
          </a:bodyPr>
          <a:lstStyle/>
          <a:p>
            <a:pPr algn="l"/>
            <a:r>
              <a:rPr lang="uk-UA" sz="3200" cap="none" dirty="0" smtClean="0"/>
              <a:t>Розв’яжи приклади.</a:t>
            </a:r>
            <a:endParaRPr lang="uk-UA" sz="32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09600" y="1049311"/>
            <a:ext cx="9723120" cy="374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7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4"/>
          <p:cNvSpPr txBox="1">
            <a:spLocks noGrp="1"/>
          </p:cNvSpPr>
          <p:nvPr>
            <p:ph type="title"/>
          </p:nvPr>
        </p:nvSpPr>
        <p:spPr>
          <a:xfrm>
            <a:off x="913775" y="705641"/>
            <a:ext cx="1036445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 одному ящику  було 6 кг абрикосів, 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а </a:t>
            </a:r>
            <a:r>
              <a:rPr lang="uk-UA" sz="3200" dirty="0" smtClean="0"/>
              <a:t>в другому – </a:t>
            </a:r>
            <a:r>
              <a:rPr lang="uk-UA" sz="3200" dirty="0" smtClean="0">
                <a:solidFill>
                  <a:srgbClr val="FF0000"/>
                </a:solidFill>
              </a:rPr>
              <a:t>3 кг. </a:t>
            </a:r>
            <a:r>
              <a:rPr lang="uk-UA" sz="3200" dirty="0" smtClean="0"/>
              <a:t>Скільки  кілограмів абрикосів   було </a:t>
            </a:r>
            <a:r>
              <a:rPr lang="uk-UA" sz="3200" dirty="0" smtClean="0">
                <a:solidFill>
                  <a:srgbClr val="FF0000"/>
                </a:solidFill>
              </a:rPr>
              <a:t>у </a:t>
            </a:r>
            <a:r>
              <a:rPr lang="uk-UA" sz="3200" dirty="0" smtClean="0">
                <a:solidFill>
                  <a:srgbClr val="FF0000"/>
                </a:solidFill>
              </a:rPr>
              <a:t>двох ящиках?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 txBox="1">
            <a:spLocks noGrp="1"/>
          </p:cNvSpPr>
          <p:nvPr>
            <p:ph sz="quarter" idx="13"/>
          </p:nvPr>
        </p:nvSpPr>
        <p:spPr>
          <a:xfrm>
            <a:off x="913774" y="2225964"/>
            <a:ext cx="4634153" cy="474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 smtClean="0"/>
              <a:t> Про що ця задача?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Розкажіть умову задачі (історію, </a:t>
            </a:r>
          </a:p>
          <a:p>
            <a:pPr marL="0" indent="0">
              <a:buNone/>
            </a:pPr>
            <a:r>
              <a:rPr lang="uk-UA" sz="1400" dirty="0" smtClean="0"/>
              <a:t>      текст</a:t>
            </a:r>
            <a:r>
              <a:rPr lang="uk-UA" sz="1400" dirty="0" smtClean="0"/>
              <a:t>, розповідь).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Озвучте питання задачі. Про </a:t>
            </a:r>
            <a:r>
              <a:rPr lang="uk-UA" sz="1400" dirty="0" smtClean="0"/>
              <a:t>що</a:t>
            </a:r>
          </a:p>
          <a:p>
            <a:pPr marL="0" indent="0">
              <a:buNone/>
            </a:pPr>
            <a:r>
              <a:rPr lang="uk-UA" sz="1400" dirty="0" smtClean="0"/>
              <a:t>      треба </a:t>
            </a:r>
            <a:r>
              <a:rPr lang="uk-UA" sz="1400" dirty="0" smtClean="0"/>
              <a:t>дізнатися?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Якою дією будемо знаходити? Чому?</a:t>
            </a:r>
          </a:p>
          <a:p>
            <a:pPr marL="0" indent="0">
              <a:buNone/>
            </a:pPr>
            <a:r>
              <a:rPr lang="uk-UA" sz="1400" dirty="0" smtClean="0"/>
              <a:t>      Яке </a:t>
            </a:r>
            <a:r>
              <a:rPr lang="uk-UA" sz="1400" dirty="0" smtClean="0"/>
              <a:t>слово-маячок підказало?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Який </a:t>
            </a:r>
            <a:r>
              <a:rPr lang="uk-UA" sz="1400" dirty="0" smtClean="0"/>
              <a:t>розв’язок </a:t>
            </a:r>
            <a:r>
              <a:rPr lang="uk-UA" sz="1400" dirty="0" smtClean="0"/>
              <a:t>задачі?</a:t>
            </a:r>
            <a:r>
              <a:rPr lang="ru-RU" sz="1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Яка відповідь? (Перечитайте питання</a:t>
            </a:r>
          </a:p>
          <a:p>
            <a:pPr marL="0" indent="0">
              <a:buNone/>
            </a:pPr>
            <a:r>
              <a:rPr lang="uk-UA" sz="1400" dirty="0" smtClean="0"/>
              <a:t>       і </a:t>
            </a:r>
            <a:r>
              <a:rPr lang="uk-UA" sz="1400" dirty="0" smtClean="0"/>
              <a:t>дайте відповідь).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Скільки ми виконали дій, щоб </a:t>
            </a:r>
            <a:r>
              <a:rPr lang="uk-UA" sz="1400" dirty="0" smtClean="0"/>
              <a:t>розв’язати </a:t>
            </a:r>
            <a:endParaRPr lang="uk-UA" sz="1400" dirty="0" smtClean="0"/>
          </a:p>
          <a:p>
            <a:pPr marL="0" indent="0">
              <a:buNone/>
            </a:pPr>
            <a:r>
              <a:rPr lang="uk-UA" sz="1400" dirty="0" smtClean="0"/>
              <a:t>       </a:t>
            </a:r>
            <a:r>
              <a:rPr lang="uk-UA" sz="1400" dirty="0" smtClean="0"/>
              <a:t>задачу? (1 дія. Проста задача</a:t>
            </a:r>
            <a:r>
              <a:rPr lang="uk-UA" sz="1400" dirty="0" smtClean="0"/>
              <a:t>).</a:t>
            </a:r>
            <a:endParaRPr lang="uk-UA" sz="1400" dirty="0" smtClean="0"/>
          </a:p>
        </p:txBody>
      </p:sp>
    </p:spTree>
    <p:extLst>
      <p:ext uri="{BB962C8B-B14F-4D97-AF65-F5344CB8AC3E}">
        <p14:creationId xmlns:p14="http://schemas.microsoft.com/office/powerpoint/2010/main" val="14296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873532" y="798264"/>
            <a:ext cx="11004432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/>
              <a:t>В одному ящику  було 6 кг абрикосів, а в другому </a:t>
            </a:r>
            <a:r>
              <a:rPr lang="uk-UA" sz="3200" dirty="0" smtClean="0"/>
              <a:t>– на  </a:t>
            </a:r>
            <a:r>
              <a:rPr lang="uk-UA" sz="3200" dirty="0">
                <a:solidFill>
                  <a:srgbClr val="FF0000"/>
                </a:solidFill>
              </a:rPr>
              <a:t>3 </a:t>
            </a:r>
            <a:r>
              <a:rPr lang="uk-UA" sz="3200" dirty="0" smtClean="0">
                <a:solidFill>
                  <a:srgbClr val="FF0000"/>
                </a:solidFill>
              </a:rPr>
              <a:t>кг менше . </a:t>
            </a:r>
            <a:r>
              <a:rPr lang="uk-UA" sz="3200" dirty="0"/>
              <a:t>Скільки  кілограмів абрикосів   було </a:t>
            </a:r>
            <a:r>
              <a:rPr lang="uk-UA" sz="3200" dirty="0" smtClean="0">
                <a:solidFill>
                  <a:srgbClr val="FF0000"/>
                </a:solidFill>
              </a:rPr>
              <a:t>у </a:t>
            </a:r>
            <a:r>
              <a:rPr lang="uk-UA" sz="3200" dirty="0" smtClean="0">
                <a:solidFill>
                  <a:srgbClr val="FF0000"/>
                </a:solidFill>
              </a:rPr>
              <a:t>двох ящиках? </a:t>
            </a:r>
            <a:r>
              <a:rPr lang="uk-UA" sz="3200" dirty="0">
                <a:solidFill>
                  <a:srgbClr val="FF0000"/>
                </a:solidFill>
              </a:rPr>
              <a:t/>
            </a: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/>
            </a:r>
            <a:br>
              <a:rPr lang="uk-UA" sz="3200" dirty="0" smtClean="0">
                <a:solidFill>
                  <a:srgbClr val="FF0000"/>
                </a:solidFill>
              </a:rPr>
            </a:br>
            <a:r>
              <a:rPr lang="uk-UA" sz="3200" dirty="0">
                <a:solidFill>
                  <a:srgbClr val="FF0000"/>
                </a:solidFill>
              </a:rPr>
              <a:t/>
            </a: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/>
            </a:r>
            <a:br>
              <a:rPr lang="uk-UA" sz="3200" dirty="0" smtClean="0">
                <a:solidFill>
                  <a:srgbClr val="FF0000"/>
                </a:solidFill>
              </a:rPr>
            </a:br>
            <a:r>
              <a:rPr lang="uk-UA" sz="3200" dirty="0">
                <a:solidFill>
                  <a:srgbClr val="FF0000"/>
                </a:solidFill>
              </a:rPr>
              <a:t/>
            </a: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/>
            </a:r>
            <a:br>
              <a:rPr lang="uk-UA" sz="3200" dirty="0" smtClean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5308" y="2161309"/>
            <a:ext cx="6355104" cy="476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1400" cap="all" dirty="0"/>
              <a:t>Про що ця задача?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1400" cap="all" dirty="0"/>
              <a:t> Розкажіть умову задачі (історію, 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</a:pPr>
            <a:r>
              <a:rPr lang="uk-UA" sz="1400" cap="all" dirty="0"/>
              <a:t>     текст, розповідь).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1400" cap="all" dirty="0"/>
              <a:t> Озвучте питання задачі. Про що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</a:pPr>
            <a:r>
              <a:rPr lang="uk-UA" sz="1400" cap="all" dirty="0"/>
              <a:t>     треба дізнатися?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1400" cap="all" dirty="0"/>
              <a:t> Якою дією будемо знаходити? Чому?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</a:pPr>
            <a:r>
              <a:rPr lang="uk-UA" sz="1400" cap="all" dirty="0"/>
              <a:t>     Яке слово-маячок підказало?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1400" cap="all" dirty="0"/>
              <a:t> Який розв’язок задачі?</a:t>
            </a:r>
            <a:r>
              <a:rPr lang="ru-RU" sz="1400" cap="all" dirty="0"/>
              <a:t> 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1400" cap="all" dirty="0"/>
              <a:t> Яка відповідь? (Перечитайте питання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</a:pPr>
            <a:r>
              <a:rPr lang="uk-UA" sz="1400" cap="all" dirty="0"/>
              <a:t>    і дайте відповідь).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uk-UA" sz="1400" cap="all" dirty="0"/>
              <a:t> Скільки ми виконали дій, щоб розв’язати </a:t>
            </a:r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</a:pPr>
            <a:r>
              <a:rPr lang="uk-UA" sz="1400" cap="all" dirty="0"/>
              <a:t>    задачу? (2 дії).</a:t>
            </a:r>
          </a:p>
        </p:txBody>
      </p:sp>
    </p:spTree>
    <p:extLst>
      <p:ext uri="{BB962C8B-B14F-4D97-AF65-F5344CB8AC3E}">
        <p14:creationId xmlns:p14="http://schemas.microsoft.com/office/powerpoint/2010/main" val="379120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913775" y="539443"/>
            <a:ext cx="103644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На дереві  </a:t>
            </a:r>
            <a:r>
              <a:rPr lang="uk-UA" sz="4000" dirty="0" smtClean="0">
                <a:solidFill>
                  <a:srgbClr val="FF0000"/>
                </a:solidFill>
              </a:rPr>
              <a:t>сиділо </a:t>
            </a:r>
            <a:r>
              <a:rPr lang="uk-UA" sz="4000" dirty="0" smtClean="0"/>
              <a:t> 13 горобців, </a:t>
            </a:r>
            <a:r>
              <a:rPr lang="uk-UA" sz="4000" dirty="0"/>
              <a:t>3</a:t>
            </a:r>
            <a:r>
              <a:rPr lang="uk-UA" sz="4000" dirty="0" smtClean="0"/>
              <a:t> – </a:t>
            </a:r>
            <a:r>
              <a:rPr lang="uk-UA" sz="4000" dirty="0" smtClean="0">
                <a:solidFill>
                  <a:srgbClr val="FF0000"/>
                </a:solidFill>
              </a:rPr>
              <a:t>відлетіло</a:t>
            </a:r>
            <a:r>
              <a:rPr lang="uk-UA" sz="4000" dirty="0" smtClean="0"/>
              <a:t>, а </a:t>
            </a:r>
            <a:r>
              <a:rPr lang="uk-UA" sz="4000" dirty="0" smtClean="0">
                <a:solidFill>
                  <a:srgbClr val="FF0000"/>
                </a:solidFill>
              </a:rPr>
              <a:t>прилетіло</a:t>
            </a:r>
            <a:r>
              <a:rPr lang="uk-UA" sz="4000" dirty="0" smtClean="0"/>
              <a:t> -  </a:t>
            </a:r>
            <a:r>
              <a:rPr lang="uk-UA" sz="4000" dirty="0"/>
              <a:t>8</a:t>
            </a:r>
            <a:r>
              <a:rPr lang="uk-UA" sz="4000" dirty="0" smtClean="0"/>
              <a:t> горобців. Скільки  горобців</a:t>
            </a:r>
            <a:r>
              <a:rPr lang="uk-UA" sz="4000" dirty="0" smtClean="0">
                <a:solidFill>
                  <a:srgbClr val="FF0000"/>
                </a:solidFill>
              </a:rPr>
              <a:t> стало </a:t>
            </a:r>
            <a:r>
              <a:rPr lang="uk-UA" sz="4000" dirty="0" smtClean="0"/>
              <a:t>на дереві?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ДИДАКТИЧНИЙ МАТЕРІАЛ ДО УРОКУ МАТЕМАТИКИ &quot;ПОСЛІДОВНІСТЬ ЧИСЕЛ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357" y="2841480"/>
            <a:ext cx="405765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42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2683240" y="508152"/>
            <a:ext cx="4871804" cy="959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dirty="0" smtClean="0"/>
              <a:t>4. </a:t>
            </a:r>
            <a:r>
              <a:rPr lang="uk-UA" sz="2400" dirty="0" smtClean="0"/>
              <a:t>Розв’яжи </a:t>
            </a:r>
            <a:r>
              <a:rPr lang="uk-UA" sz="2400" dirty="0" smtClean="0"/>
              <a:t>вирази.</a:t>
            </a:r>
            <a:endParaRPr lang="uk-UA" sz="2400" dirty="0"/>
          </a:p>
          <a:p>
            <a:endParaRPr lang="uk-UA" sz="2400" dirty="0" smtClean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05892" y="1708727"/>
            <a:ext cx="9172334" cy="4137890"/>
          </a:xfrm>
        </p:spPr>
        <p:txBody>
          <a:bodyPr/>
          <a:lstStyle/>
          <a:p>
            <a:r>
              <a:rPr lang="uk-UA" dirty="0" smtClean="0"/>
              <a:t>25+15:5         17+67-22          55+5-10</a:t>
            </a:r>
          </a:p>
          <a:p>
            <a:r>
              <a:rPr lang="uk-UA" dirty="0" smtClean="0"/>
              <a:t>34-12+7          45-65+7          20:4-2</a:t>
            </a:r>
          </a:p>
          <a:p>
            <a:r>
              <a:rPr lang="uk-UA" dirty="0" smtClean="0"/>
              <a:t>45-10:2           12:3+27            73-24+2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8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19726"/>
            <a:ext cx="10364451" cy="809468"/>
          </a:xfrm>
        </p:spPr>
        <p:txBody>
          <a:bodyPr>
            <a:normAutofit/>
          </a:bodyPr>
          <a:lstStyle/>
          <a:p>
            <a:r>
              <a:rPr lang="uk-UA" sz="3200" cap="none" dirty="0" smtClean="0">
                <a:solidFill>
                  <a:srgbClr val="FF0000"/>
                </a:solidFill>
              </a:rPr>
              <a:t>Підсумок уроку</a:t>
            </a:r>
            <a:endParaRPr lang="uk-UA" sz="3200" cap="none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229194"/>
            <a:ext cx="10363826" cy="4562005"/>
          </a:xfrm>
        </p:spPr>
        <p:txBody>
          <a:bodyPr>
            <a:normAutofit/>
          </a:bodyPr>
          <a:lstStyle/>
          <a:p>
            <a:r>
              <a:rPr lang="uk-UA" sz="2400" cap="none" dirty="0" smtClean="0"/>
              <a:t>Чим сьогоднішні задачі відрізняються від задач на дві дії?</a:t>
            </a:r>
          </a:p>
          <a:p>
            <a:r>
              <a:rPr lang="uk-UA" sz="2400" cap="none" dirty="0" smtClean="0"/>
              <a:t>Якими способами ми </a:t>
            </a:r>
            <a:r>
              <a:rPr lang="uk-UA" sz="2400" cap="none" dirty="0" smtClean="0"/>
              <a:t>розв’язували </a:t>
            </a:r>
            <a:r>
              <a:rPr lang="uk-UA" sz="2400" cap="none" dirty="0" smtClean="0"/>
              <a:t>задачі?</a:t>
            </a:r>
          </a:p>
          <a:p>
            <a:r>
              <a:rPr lang="uk-UA" sz="2400" cap="none" dirty="0" smtClean="0"/>
              <a:t>Що сьогодні було незрозуміло?</a:t>
            </a:r>
            <a:endParaRPr lang="uk-UA" sz="2400" cap="none" dirty="0"/>
          </a:p>
        </p:txBody>
      </p:sp>
    </p:spTree>
    <p:extLst>
      <p:ext uri="{BB962C8B-B14F-4D97-AF65-F5344CB8AC3E}">
        <p14:creationId xmlns:p14="http://schemas.microsoft.com/office/powerpoint/2010/main" val="150950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14598"/>
            <a:ext cx="10351752" cy="674556"/>
          </a:xfrm>
        </p:spPr>
        <p:txBody>
          <a:bodyPr>
            <a:noAutofit/>
          </a:bodyPr>
          <a:lstStyle/>
          <a:p>
            <a:r>
              <a:rPr lang="uk-UA" sz="4400" cap="none" dirty="0" smtClean="0">
                <a:solidFill>
                  <a:srgbClr val="FF0000"/>
                </a:solidFill>
              </a:rPr>
              <a:t>Дякую за увагу!</a:t>
            </a:r>
            <a:endParaRPr lang="uk-UA" sz="4400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Настроювані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2621</TotalTime>
  <Words>254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Краплинка</vt:lpstr>
      <vt:lpstr>Тема: Порівняння задач   на 2 і 3 дії</vt:lpstr>
      <vt:lpstr>Розв’яжи приклади.</vt:lpstr>
      <vt:lpstr>В одному ящику  було 6 кг абрикосів,  а в другому – 3 кг. Скільки  кілограмів абрикосів   було у двох ящиках? </vt:lpstr>
      <vt:lpstr>В одному ящику  було 6 кг абрикосів, а в другому – на  3 кг менше . Скільки  кілограмів абрикосів   було у двох ящиках?       </vt:lpstr>
      <vt:lpstr>На дереві  сиділо  13 горобців, 3 – відлетіло, а прилетіло -  8 горобців. Скільки  горобців стало на дереві?</vt:lpstr>
      <vt:lpstr>Презентация PowerPoint</vt:lpstr>
      <vt:lpstr>Підсумок уроку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Alla Kravchenko</cp:lastModifiedBy>
  <cp:revision>19</cp:revision>
  <dcterms:created xsi:type="dcterms:W3CDTF">2020-04-20T21:15:45Z</dcterms:created>
  <dcterms:modified xsi:type="dcterms:W3CDTF">2020-09-07T08:13:08Z</dcterms:modified>
</cp:coreProperties>
</file>