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notesMasterIdLst>
    <p:notesMasterId r:id="rId17"/>
  </p:notesMasterIdLst>
  <p:sldIdLst>
    <p:sldId id="284" r:id="rId2"/>
    <p:sldId id="257" r:id="rId3"/>
    <p:sldId id="258" r:id="rId4"/>
    <p:sldId id="259" r:id="rId5"/>
    <p:sldId id="266" r:id="rId6"/>
    <p:sldId id="283" r:id="rId7"/>
    <p:sldId id="265" r:id="rId8"/>
    <p:sldId id="276" r:id="rId9"/>
    <p:sldId id="271" r:id="rId10"/>
    <p:sldId id="269" r:id="rId11"/>
    <p:sldId id="280" r:id="rId12"/>
    <p:sldId id="267" r:id="rId13"/>
    <p:sldId id="279" r:id="rId14"/>
    <p:sldId id="278" r:id="rId15"/>
    <p:sldId id="285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2"/>
    </p:cViewPr>
  </p:sorterViewPr>
  <p:notesViewPr>
    <p:cSldViewPr>
      <p:cViewPr varScale="1">
        <p:scale>
          <a:sx n="63" d="100"/>
          <a:sy n="63" d="100"/>
        </p:scale>
        <p:origin x="-260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67202-5A15-48E1-8A87-C8709653ED39}" type="datetimeFigureOut">
              <a:rPr lang="uk-UA" smtClean="0"/>
              <a:t>02.09.2020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22F370-D730-44AE-84D4-606407EBF00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4962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uk-UA" altLang="uk-U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02.09.2020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962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F9D85-4234-499D-91CE-C2EE8C586D3B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6E0D-510B-4166-A34D-CB207BFC4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683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F9D85-4234-499D-91CE-C2EE8C586D3B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6E0D-510B-4166-A34D-CB207BFC4E7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1274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F9D85-4234-499D-91CE-C2EE8C586D3B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6E0D-510B-4166-A34D-CB207BFC4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921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F9D85-4234-499D-91CE-C2EE8C586D3B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6E0D-510B-4166-A34D-CB207BFC4E7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0440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F9D85-4234-499D-91CE-C2EE8C586D3B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6E0D-510B-4166-A34D-CB207BFC4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961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02.09.2020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156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02.09.2020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26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02.09.2020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585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02.09.2020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230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02.09.2020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223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02.09.2020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710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02.09.2020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577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02.09.2020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638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02.09.2020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49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02.09.2020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487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F9D85-4234-499D-91CE-C2EE8C586D3B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31666E0D-510B-4166-A34D-CB207BFC4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307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1124744"/>
            <a:ext cx="9235256" cy="3946450"/>
          </a:xfrm>
        </p:spPr>
        <p:txBody>
          <a:bodyPr/>
          <a:lstStyle/>
          <a:p>
            <a:r>
              <a:rPr lang="uk-UA" sz="5400" b="1" i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Тема:</a:t>
            </a:r>
            <a:br>
              <a:rPr lang="uk-UA" sz="5400" b="1" i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uk-UA" sz="5400" b="1" i="1" dirty="0" smtClean="0">
                <a:solidFill>
                  <a:srgbClr val="0070C0"/>
                </a:solidFill>
                <a:latin typeface="+mn-lt"/>
              </a:rPr>
              <a:t>Закріплення </a:t>
            </a:r>
            <a:r>
              <a:rPr lang="uk-UA" sz="5400" b="1" i="1" dirty="0" smtClean="0">
                <a:solidFill>
                  <a:srgbClr val="0070C0"/>
                </a:solidFill>
                <a:latin typeface="+mn-lt"/>
              </a:rPr>
              <a:t>додавання </a:t>
            </a:r>
            <a:r>
              <a:rPr lang="uk-UA" sz="5400" b="1" i="1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uk-UA" sz="5400" b="1" i="1" dirty="0" smtClean="0">
                <a:solidFill>
                  <a:srgbClr val="0070C0"/>
                </a:solidFill>
                <a:latin typeface="+mn-lt"/>
              </a:rPr>
            </a:br>
            <a:r>
              <a:rPr lang="uk-UA" sz="5400" b="1" i="1" dirty="0" smtClean="0">
                <a:solidFill>
                  <a:srgbClr val="0070C0"/>
                </a:solidFill>
                <a:latin typeface="+mn-lt"/>
              </a:rPr>
              <a:t>і </a:t>
            </a:r>
            <a:r>
              <a:rPr lang="uk-UA" sz="5400" b="1" i="1" dirty="0" smtClean="0">
                <a:solidFill>
                  <a:srgbClr val="0070C0"/>
                </a:solidFill>
                <a:latin typeface="+mn-lt"/>
              </a:rPr>
              <a:t>віднімання числа 3.</a:t>
            </a:r>
            <a:br>
              <a:rPr lang="uk-UA" sz="5400" b="1" i="1" dirty="0" smtClean="0">
                <a:solidFill>
                  <a:srgbClr val="0070C0"/>
                </a:solidFill>
                <a:latin typeface="+mn-lt"/>
              </a:rPr>
            </a:br>
            <a:r>
              <a:rPr lang="uk-UA" sz="5400" b="1" i="1" dirty="0" smtClean="0">
                <a:solidFill>
                  <a:srgbClr val="0070C0"/>
                </a:solidFill>
                <a:latin typeface="+mn-lt"/>
              </a:rPr>
              <a:t>Розв’язування </a:t>
            </a:r>
            <a:r>
              <a:rPr lang="uk-UA" sz="5400" b="1" i="1" dirty="0" smtClean="0">
                <a:solidFill>
                  <a:srgbClr val="0070C0"/>
                </a:solidFill>
                <a:latin typeface="+mn-lt"/>
              </a:rPr>
              <a:t>задач</a:t>
            </a:r>
            <a:endParaRPr lang="uk-UA" sz="5400" b="1" i="1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03430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907704" y="846639"/>
            <a:ext cx="57606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Задача</a:t>
            </a:r>
            <a:endParaRPr lang="uk-UA" sz="6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03879" y="1859393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dirty="0" smtClean="0">
                <a:solidFill>
                  <a:srgbClr val="9900CC"/>
                </a:solidFill>
              </a:rPr>
              <a:t>Умова</a:t>
            </a:r>
            <a:endParaRPr lang="uk-UA" sz="4800" b="1" dirty="0">
              <a:solidFill>
                <a:srgbClr val="9900CC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267744" y="2603813"/>
            <a:ext cx="3420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dirty="0" smtClean="0">
                <a:solidFill>
                  <a:srgbClr val="9900CC"/>
                </a:solidFill>
              </a:rPr>
              <a:t>Запитання</a:t>
            </a:r>
            <a:endParaRPr lang="uk-UA" sz="4800" b="1" dirty="0">
              <a:solidFill>
                <a:srgbClr val="9900CC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843808" y="3450653"/>
            <a:ext cx="42527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dirty="0" smtClean="0">
                <a:solidFill>
                  <a:srgbClr val="9900CC"/>
                </a:solidFill>
              </a:rPr>
              <a:t>Розв'язання</a:t>
            </a:r>
            <a:endParaRPr lang="uk-UA" sz="4800" b="1" dirty="0">
              <a:solidFill>
                <a:srgbClr val="9900CC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076056" y="4293096"/>
            <a:ext cx="3636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dirty="0" smtClean="0">
                <a:solidFill>
                  <a:srgbClr val="9900CC"/>
                </a:solidFill>
              </a:rPr>
              <a:t>Відповідь</a:t>
            </a:r>
            <a:endParaRPr lang="uk-UA" sz="4800" b="1" dirty="0">
              <a:solidFill>
                <a:srgbClr val="99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606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42" grpId="0"/>
      <p:bldP spid="43" grpId="0"/>
      <p:bldP spid="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756592" y="2204864"/>
            <a:ext cx="7772400" cy="1470025"/>
          </a:xfrm>
        </p:spPr>
        <p:txBody>
          <a:bodyPr/>
          <a:lstStyle/>
          <a:p>
            <a:r>
              <a:rPr lang="uk-UA" sz="5400" b="1" i="1" dirty="0" smtClean="0">
                <a:solidFill>
                  <a:schemeClr val="tx2">
                    <a:lumMod val="75000"/>
                  </a:schemeClr>
                </a:solidFill>
              </a:rPr>
              <a:t>Робота в парах</a:t>
            </a:r>
            <a:endParaRPr lang="uk-UA" sz="54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765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Прямая со стрелкой 26"/>
          <p:cNvCxnSpPr/>
          <p:nvPr/>
        </p:nvCxnSpPr>
        <p:spPr>
          <a:xfrm flipH="1">
            <a:off x="4745026" y="3255607"/>
            <a:ext cx="740809" cy="563073"/>
          </a:xfrm>
          <a:prstGeom prst="straightConnector1">
            <a:avLst/>
          </a:prstGeom>
          <a:ln w="47625" cmpd="sng">
            <a:headEnd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437" y="1749134"/>
            <a:ext cx="1406668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Прямая со стрелкой 15"/>
          <p:cNvCxnSpPr/>
          <p:nvPr/>
        </p:nvCxnSpPr>
        <p:spPr>
          <a:xfrm flipH="1">
            <a:off x="3817275" y="1629881"/>
            <a:ext cx="735778" cy="695317"/>
          </a:xfrm>
          <a:prstGeom prst="straightConnector1">
            <a:avLst/>
          </a:prstGeom>
          <a:ln w="47625" cmpd="sng">
            <a:headEnd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D:\fermer\Desktop\сн\96033624084786e5a611c0a2d831e15412ef195a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4797" y="94294"/>
            <a:ext cx="1875395" cy="1875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CACACC"/>
              </a:clrFrom>
              <a:clrTo>
                <a:srgbClr val="CACAC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028" y="331809"/>
            <a:ext cx="1257872" cy="140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TextBox 37"/>
          <p:cNvSpPr txBox="1"/>
          <p:nvPr/>
        </p:nvSpPr>
        <p:spPr>
          <a:xfrm>
            <a:off x="3041447" y="2121524"/>
            <a:ext cx="717362" cy="1134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33814" y="511060"/>
            <a:ext cx="71736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6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33199" y="521885"/>
            <a:ext cx="6840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600" dirty="0" smtClean="0">
                <a:solidFill>
                  <a:srgbClr val="9900CC"/>
                </a:solidFill>
              </a:rPr>
              <a:t>+</a:t>
            </a:r>
            <a:endParaRPr lang="uk-UA" sz="6600" dirty="0">
              <a:solidFill>
                <a:srgbClr val="9900CC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2398969" y="1629881"/>
            <a:ext cx="628936" cy="695317"/>
          </a:xfrm>
          <a:prstGeom prst="straightConnector1">
            <a:avLst/>
          </a:prstGeom>
          <a:ln w="47625" cmpd="sng">
            <a:headEnd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267100" y="2059232"/>
            <a:ext cx="6840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600" dirty="0" smtClean="0">
                <a:solidFill>
                  <a:srgbClr val="9900CC"/>
                </a:solidFill>
              </a:rPr>
              <a:t>–</a:t>
            </a:r>
            <a:endParaRPr lang="uk-UA" sz="6600" dirty="0">
              <a:solidFill>
                <a:srgbClr val="9900CC"/>
              </a:solidFill>
            </a:endParaRPr>
          </a:p>
        </p:txBody>
      </p:sp>
      <p:pic>
        <p:nvPicPr>
          <p:cNvPr id="1030" name="Picture 6" descr="D:\fermer\Desktop\сн\0_6ce4c_53c9c281_L.jpg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936" y="1749134"/>
            <a:ext cx="1284734" cy="1580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5318648" y="2081490"/>
            <a:ext cx="71736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600" b="1" dirty="0" smtClean="0">
                <a:solidFill>
                  <a:schemeClr val="bg1"/>
                </a:solidFill>
              </a:rPr>
              <a:t>2</a:t>
            </a:r>
            <a:endParaRPr lang="uk-UA" sz="6600" b="1" dirty="0">
              <a:solidFill>
                <a:schemeClr val="bg1"/>
              </a:solidFill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3683698" y="3189486"/>
            <a:ext cx="628936" cy="695317"/>
          </a:xfrm>
          <a:prstGeom prst="straightConnector1">
            <a:avLst/>
          </a:prstGeom>
          <a:ln w="47625" cmpd="sng">
            <a:headEnd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Picture 8" descr="D:\fermer\Desktop\сн\fc3a2368d4c3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344" y="3476168"/>
            <a:ext cx="1323876" cy="1552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D:\fermer\Desktop\сн\111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0162" y="3537144"/>
            <a:ext cx="1305781" cy="1492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1990601" y="3815927"/>
            <a:ext cx="71736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6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074733" y="3729306"/>
            <a:ext cx="6840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600" dirty="0" smtClean="0">
                <a:solidFill>
                  <a:srgbClr val="9900CC"/>
                </a:solidFill>
              </a:rPr>
              <a:t>+</a:t>
            </a:r>
            <a:endParaRPr lang="uk-UA" sz="6600" dirty="0">
              <a:solidFill>
                <a:srgbClr val="9900CC"/>
              </a:solidFill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 flipH="1">
            <a:off x="3686591" y="5028714"/>
            <a:ext cx="740809" cy="563073"/>
          </a:xfrm>
          <a:prstGeom prst="straightConnector1">
            <a:avLst/>
          </a:prstGeom>
          <a:ln w="47625" cmpd="sng">
            <a:headEnd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2519842" y="5018612"/>
            <a:ext cx="554891" cy="573175"/>
          </a:xfrm>
          <a:prstGeom prst="straightConnector1">
            <a:avLst/>
          </a:prstGeom>
          <a:ln w="47625" cmpd="sng">
            <a:headEnd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233813" y="3802884"/>
            <a:ext cx="717362" cy="1134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600" b="1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40288" y="514121"/>
            <a:ext cx="717362" cy="1134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600" b="1" dirty="0" smtClean="0">
                <a:solidFill>
                  <a:schemeClr val="bg1"/>
                </a:solidFill>
              </a:rPr>
              <a:t>6</a:t>
            </a:r>
            <a:endParaRPr lang="uk-UA" sz="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676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11" grpId="0"/>
      <p:bldP spid="7" grpId="0"/>
      <p:bldP spid="21" grpId="0"/>
      <p:bldP spid="23" grpId="0"/>
      <p:bldP spid="31" grpId="0"/>
      <p:bldP spid="33" grpId="0"/>
      <p:bldP spid="39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-468560" y="2132856"/>
            <a:ext cx="7772400" cy="1470025"/>
          </a:xfrm>
        </p:spPr>
        <p:txBody>
          <a:bodyPr/>
          <a:lstStyle/>
          <a:p>
            <a:r>
              <a:rPr lang="uk-UA" sz="5400" b="1" i="1" dirty="0" smtClean="0">
                <a:solidFill>
                  <a:schemeClr val="tx2">
                    <a:lumMod val="75000"/>
                  </a:schemeClr>
                </a:solidFill>
              </a:rPr>
              <a:t>Назви геометричні </a:t>
            </a:r>
            <a:r>
              <a:rPr lang="uk-UA" sz="5400" b="1" i="1" dirty="0" smtClean="0">
                <a:solidFill>
                  <a:schemeClr val="tx2">
                    <a:lumMod val="75000"/>
                  </a:schemeClr>
                </a:solidFill>
              </a:rPr>
              <a:t>фігури.</a:t>
            </a:r>
            <a:endParaRPr lang="uk-UA" sz="54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3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86313" y="642938"/>
            <a:ext cx="3571875" cy="3500437"/>
          </a:xfrm>
          <a:prstGeom prst="rect">
            <a:avLst/>
          </a:prstGeom>
          <a:solidFill>
            <a:srgbClr val="0000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35781" y="247457"/>
            <a:ext cx="2786063" cy="2714625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3178969" y="3643313"/>
            <a:ext cx="2428875" cy="2786062"/>
          </a:xfrm>
          <a:prstGeom prst="triangle">
            <a:avLst/>
          </a:prstGeom>
          <a:solidFill>
            <a:srgbClr val="0099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227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4" grpId="1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382296" y="1916832"/>
            <a:ext cx="4557856" cy="1470025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5400" b="1" i="1" dirty="0" smtClean="0">
                <a:solidFill>
                  <a:srgbClr val="0070C0"/>
                </a:solidFill>
              </a:rPr>
              <a:t>МОЛОДЦІ!!!</a:t>
            </a:r>
            <a:endParaRPr lang="uk-UA" sz="54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165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0364" y="1538022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17502" y="1538022"/>
            <a:ext cx="6463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147960" y="1538022"/>
            <a:ext cx="110799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7200" b="1" dirty="0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1520" y="620688"/>
            <a:ext cx="7344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Назви </a:t>
            </a:r>
            <a:r>
              <a:rPr lang="uk-UA" sz="4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сусідів чисел.</a:t>
            </a:r>
            <a:endParaRPr lang="uk-UA" sz="44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65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0" grpId="1"/>
      <p:bldP spid="14" grpId="0"/>
      <p:bldP spid="13" grpId="0"/>
      <p:bldP spid="1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1187624" y="2780928"/>
            <a:ext cx="58152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Назви парні </a:t>
            </a:r>
            <a:r>
              <a:rPr lang="uk-UA" sz="4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числа.</a:t>
            </a:r>
            <a:endParaRPr lang="uk-UA" sz="44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347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3170" y="1196752"/>
            <a:ext cx="367095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8800" b="1" dirty="0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+ 1 =</a:t>
            </a:r>
            <a:endParaRPr lang="uk-UA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50229" y="3284984"/>
            <a:ext cx="363563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8800" b="1" dirty="0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– 1 =</a:t>
            </a:r>
            <a:endParaRPr lang="uk-UA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25058" y="419185"/>
            <a:ext cx="58152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Обчисли.</a:t>
            </a:r>
            <a:endParaRPr lang="uk-UA" sz="44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33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1200527"/>
            <a:ext cx="6984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Фізкультхвилинка</a:t>
            </a:r>
            <a:endParaRPr lang="uk-UA" sz="6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890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700808"/>
            <a:ext cx="769372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b="1" dirty="0" smtClean="0">
                <a:solidFill>
                  <a:srgbClr val="7030A0"/>
                </a:solidFill>
              </a:rPr>
              <a:t>Таблиця додавання </a:t>
            </a:r>
            <a:endParaRPr lang="uk-UA" sz="5400" b="1" dirty="0" smtClean="0">
              <a:solidFill>
                <a:srgbClr val="7030A0"/>
              </a:solidFill>
            </a:endParaRPr>
          </a:p>
          <a:p>
            <a:pPr algn="ctr"/>
            <a:r>
              <a:rPr lang="uk-UA" sz="5400" b="1" dirty="0" smtClean="0">
                <a:solidFill>
                  <a:srgbClr val="7030A0"/>
                </a:solidFill>
              </a:rPr>
              <a:t>і </a:t>
            </a:r>
            <a:r>
              <a:rPr lang="uk-UA" sz="5400" b="1" dirty="0" smtClean="0">
                <a:solidFill>
                  <a:srgbClr val="7030A0"/>
                </a:solidFill>
              </a:rPr>
              <a:t>віднімання числа 3. Закріплення</a:t>
            </a:r>
            <a:endParaRPr lang="uk-UA" sz="5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205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396904"/>
            <a:ext cx="292112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>
                <a:solidFill>
                  <a:srgbClr val="7030A0"/>
                </a:solidFill>
                <a:latin typeface="Arial Black" panose="020B0A04020102020204" pitchFamily="34" charset="0"/>
              </a:rPr>
              <a:t>1</a:t>
            </a:r>
            <a:r>
              <a:rPr lang="uk-UA" sz="54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+ 3 =</a:t>
            </a:r>
          </a:p>
          <a:p>
            <a:r>
              <a:rPr lang="uk-UA" sz="5400" b="1" dirty="0">
                <a:solidFill>
                  <a:srgbClr val="7030A0"/>
                </a:solidFill>
                <a:latin typeface="Arial Black" panose="020B0A04020102020204" pitchFamily="34" charset="0"/>
              </a:rPr>
              <a:t>2</a:t>
            </a:r>
            <a:r>
              <a:rPr lang="uk-UA" sz="54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+ 3 =</a:t>
            </a:r>
          </a:p>
          <a:p>
            <a:r>
              <a:rPr lang="uk-UA" sz="5400" b="1" dirty="0">
                <a:solidFill>
                  <a:srgbClr val="7030A0"/>
                </a:solidFill>
                <a:latin typeface="Arial Black" panose="020B0A04020102020204" pitchFamily="34" charset="0"/>
              </a:rPr>
              <a:t>3</a:t>
            </a:r>
            <a:r>
              <a:rPr lang="uk-UA" sz="54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+ 3 =</a:t>
            </a:r>
          </a:p>
          <a:p>
            <a:r>
              <a:rPr lang="uk-UA" sz="5400" b="1" dirty="0">
                <a:solidFill>
                  <a:srgbClr val="7030A0"/>
                </a:solidFill>
                <a:latin typeface="Arial Black" panose="020B0A04020102020204" pitchFamily="34" charset="0"/>
              </a:rPr>
              <a:t>4</a:t>
            </a:r>
            <a:r>
              <a:rPr lang="uk-UA" sz="54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+ 3 =</a:t>
            </a:r>
          </a:p>
          <a:p>
            <a:r>
              <a:rPr lang="uk-UA" sz="5400" b="1" dirty="0">
                <a:solidFill>
                  <a:srgbClr val="7030A0"/>
                </a:solidFill>
                <a:latin typeface="Arial Black" panose="020B0A04020102020204" pitchFamily="34" charset="0"/>
              </a:rPr>
              <a:t>5</a:t>
            </a:r>
            <a:r>
              <a:rPr lang="uk-UA" sz="54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+ 3 =</a:t>
            </a:r>
          </a:p>
          <a:p>
            <a:r>
              <a:rPr lang="uk-UA" sz="5400" b="1" dirty="0">
                <a:solidFill>
                  <a:srgbClr val="7030A0"/>
                </a:solidFill>
                <a:latin typeface="Arial Black" panose="020B0A04020102020204" pitchFamily="34" charset="0"/>
              </a:rPr>
              <a:t>6</a:t>
            </a:r>
            <a:r>
              <a:rPr lang="uk-UA" sz="54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+ 3 =</a:t>
            </a:r>
          </a:p>
          <a:p>
            <a:r>
              <a:rPr lang="uk-UA" sz="5400" b="1" dirty="0">
                <a:solidFill>
                  <a:srgbClr val="7030A0"/>
                </a:solidFill>
                <a:latin typeface="Arial Black" panose="020B0A04020102020204" pitchFamily="34" charset="0"/>
              </a:rPr>
              <a:t>7</a:t>
            </a:r>
            <a:r>
              <a:rPr lang="uk-UA" sz="54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+ 3 =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312686" y="353867"/>
            <a:ext cx="140333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4</a:t>
            </a:r>
          </a:p>
          <a:p>
            <a:r>
              <a:rPr lang="uk-UA" sz="5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5</a:t>
            </a:r>
          </a:p>
          <a:p>
            <a:r>
              <a:rPr lang="uk-UA" sz="5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6</a:t>
            </a:r>
          </a:p>
          <a:p>
            <a:r>
              <a:rPr lang="uk-UA" sz="5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7</a:t>
            </a:r>
          </a:p>
          <a:p>
            <a:r>
              <a:rPr lang="uk-UA" sz="5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8</a:t>
            </a:r>
          </a:p>
          <a:p>
            <a:r>
              <a:rPr lang="uk-UA" sz="5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9</a:t>
            </a:r>
          </a:p>
          <a:p>
            <a:r>
              <a:rPr lang="uk-UA" sz="5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10</a:t>
            </a:r>
            <a:endParaRPr lang="uk-UA" sz="54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16016" y="367354"/>
            <a:ext cx="331236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4 - 3 =</a:t>
            </a:r>
          </a:p>
          <a:p>
            <a:r>
              <a:rPr lang="uk-UA" sz="5400" b="1" dirty="0">
                <a:solidFill>
                  <a:srgbClr val="7030A0"/>
                </a:solidFill>
                <a:latin typeface="Arial Black" panose="020B0A04020102020204" pitchFamily="34" charset="0"/>
              </a:rPr>
              <a:t>5</a:t>
            </a:r>
            <a:r>
              <a:rPr lang="uk-UA" sz="54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- 3 =</a:t>
            </a:r>
          </a:p>
          <a:p>
            <a:r>
              <a:rPr lang="uk-UA" sz="5400" b="1" dirty="0">
                <a:solidFill>
                  <a:srgbClr val="7030A0"/>
                </a:solidFill>
                <a:latin typeface="Arial Black" panose="020B0A04020102020204" pitchFamily="34" charset="0"/>
              </a:rPr>
              <a:t>6</a:t>
            </a:r>
            <a:r>
              <a:rPr lang="uk-UA" sz="54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- 3 =</a:t>
            </a:r>
          </a:p>
          <a:p>
            <a:r>
              <a:rPr lang="uk-UA" sz="5400" b="1" dirty="0">
                <a:solidFill>
                  <a:srgbClr val="7030A0"/>
                </a:solidFill>
                <a:latin typeface="Arial Black" panose="020B0A04020102020204" pitchFamily="34" charset="0"/>
              </a:rPr>
              <a:t>7</a:t>
            </a:r>
            <a:r>
              <a:rPr lang="uk-UA" sz="54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- 3 =</a:t>
            </a:r>
          </a:p>
          <a:p>
            <a:r>
              <a:rPr lang="uk-UA" sz="5400" b="1" dirty="0">
                <a:solidFill>
                  <a:srgbClr val="7030A0"/>
                </a:solidFill>
                <a:latin typeface="Arial Black" panose="020B0A04020102020204" pitchFamily="34" charset="0"/>
              </a:rPr>
              <a:t>8</a:t>
            </a:r>
            <a:r>
              <a:rPr lang="uk-UA" sz="54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- 3 =</a:t>
            </a:r>
          </a:p>
          <a:p>
            <a:r>
              <a:rPr lang="uk-UA" sz="5400" b="1" dirty="0">
                <a:solidFill>
                  <a:srgbClr val="7030A0"/>
                </a:solidFill>
                <a:latin typeface="Arial Black" panose="020B0A04020102020204" pitchFamily="34" charset="0"/>
              </a:rPr>
              <a:t>9</a:t>
            </a:r>
            <a:r>
              <a:rPr lang="uk-UA" sz="54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- 3 =</a:t>
            </a:r>
          </a:p>
          <a:p>
            <a:r>
              <a:rPr lang="uk-UA" sz="54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10 - 3 =</a:t>
            </a:r>
            <a:endParaRPr lang="uk-UA" sz="5400" b="1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472326" y="367353"/>
            <a:ext cx="111431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1</a:t>
            </a:r>
          </a:p>
          <a:p>
            <a:r>
              <a:rPr lang="uk-UA" sz="5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2</a:t>
            </a:r>
          </a:p>
          <a:p>
            <a:r>
              <a:rPr lang="uk-UA" sz="5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3</a:t>
            </a:r>
          </a:p>
          <a:p>
            <a:r>
              <a:rPr lang="uk-UA" sz="5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4</a:t>
            </a:r>
          </a:p>
          <a:p>
            <a:r>
              <a:rPr lang="uk-UA" sz="5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5</a:t>
            </a:r>
          </a:p>
          <a:p>
            <a:r>
              <a:rPr lang="uk-UA" sz="5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6</a:t>
            </a:r>
          </a:p>
          <a:p>
            <a:r>
              <a:rPr lang="uk-UA" sz="5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4185622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60" grpId="0" uiExpand="1" build="p"/>
      <p:bldP spid="60" grpId="1" build="allAtOnce"/>
      <p:bldP spid="18" grpId="0"/>
      <p:bldP spid="18" grpId="1"/>
      <p:bldP spid="73" grpId="0" build="p"/>
      <p:bldP spid="73" grpId="1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2060848"/>
            <a:ext cx="55446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Хвилинка каліграфії</a:t>
            </a:r>
            <a:endParaRPr lang="uk-UA" sz="6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144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9" descr="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765175"/>
            <a:ext cx="5870575" cy="541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AutoShape 2"/>
          <p:cNvSpPr>
            <a:spLocks noChangeArrowheads="1"/>
          </p:cNvSpPr>
          <p:nvPr/>
        </p:nvSpPr>
        <p:spPr bwMode="auto">
          <a:xfrm rot="532094">
            <a:off x="3581400" y="1295400"/>
            <a:ext cx="574675" cy="512763"/>
          </a:xfrm>
          <a:prstGeom prst="star8">
            <a:avLst>
              <a:gd name="adj" fmla="val 38250"/>
            </a:avLst>
          </a:prstGeom>
          <a:solidFill>
            <a:srgbClr val="FF0000">
              <a:alpha val="9803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uk-UA" altLang="uk-UA" sz="1800"/>
          </a:p>
        </p:txBody>
      </p:sp>
      <p:grpSp>
        <p:nvGrpSpPr>
          <p:cNvPr id="9222" name="Group 6"/>
          <p:cNvGrpSpPr>
            <a:grpSpLocks/>
          </p:cNvGrpSpPr>
          <p:nvPr/>
        </p:nvGrpSpPr>
        <p:grpSpPr bwMode="auto">
          <a:xfrm>
            <a:off x="457200" y="762000"/>
            <a:ext cx="5867400" cy="5334000"/>
            <a:chOff x="288" y="480"/>
            <a:chExt cx="3696" cy="3360"/>
          </a:xfrm>
        </p:grpSpPr>
        <p:sp>
          <p:nvSpPr>
            <p:cNvPr id="9225" name="Line 7"/>
            <p:cNvSpPr>
              <a:spLocks noChangeShapeType="1"/>
            </p:cNvSpPr>
            <p:nvPr/>
          </p:nvSpPr>
          <p:spPr bwMode="auto">
            <a:xfrm>
              <a:off x="288" y="480"/>
              <a:ext cx="3696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9226" name="Line 8"/>
            <p:cNvSpPr>
              <a:spLocks noChangeShapeType="1"/>
            </p:cNvSpPr>
            <p:nvPr/>
          </p:nvSpPr>
          <p:spPr bwMode="auto">
            <a:xfrm>
              <a:off x="288" y="480"/>
              <a:ext cx="0" cy="336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9227" name="Line 9"/>
            <p:cNvSpPr>
              <a:spLocks noChangeShapeType="1"/>
            </p:cNvSpPr>
            <p:nvPr/>
          </p:nvSpPr>
          <p:spPr bwMode="auto">
            <a:xfrm>
              <a:off x="288" y="3840"/>
              <a:ext cx="3696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9228" name="Line 10"/>
            <p:cNvSpPr>
              <a:spLocks noChangeShapeType="1"/>
            </p:cNvSpPr>
            <p:nvPr/>
          </p:nvSpPr>
          <p:spPr bwMode="auto">
            <a:xfrm>
              <a:off x="3984" y="480"/>
              <a:ext cx="0" cy="336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9229" name="Line 11"/>
            <p:cNvSpPr>
              <a:spLocks noChangeShapeType="1"/>
            </p:cNvSpPr>
            <p:nvPr/>
          </p:nvSpPr>
          <p:spPr bwMode="auto">
            <a:xfrm>
              <a:off x="2160" y="480"/>
              <a:ext cx="0" cy="336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9230" name="Line 12"/>
            <p:cNvSpPr>
              <a:spLocks noChangeShapeType="1"/>
            </p:cNvSpPr>
            <p:nvPr/>
          </p:nvSpPr>
          <p:spPr bwMode="auto">
            <a:xfrm flipV="1">
              <a:off x="288" y="2112"/>
              <a:ext cx="3696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pic>
        <p:nvPicPr>
          <p:cNvPr id="19470" name="Picture 14" descr="PE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8601">
            <a:off x="7216775" y="1758950"/>
            <a:ext cx="1536700" cy="283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8958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46821E-6 L -0.34826 -0.44 " pathEditMode="relative" rAng="0" ptsTypes="AA">
                                      <p:cBhvr>
                                        <p:cTn id="9" dur="1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13" y="-220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" presetID="58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34843 -0.44093 L -0.29861 -0.49295 L -0.23767 -0.53434 C -0.22152 -0.54012 -0.17725 -0.53619 -0.15625 -0.52763 C -0.13437 -0.51908 -0.11996 -0.47908 -0.11232 -0.47075 C -0.10468 -0.46266 -0.1125 -0.48532 -0.11059 -0.47561 L -0.10034 -0.41249 L -0.10208 -0.36093 L -0.11388 -0.3133 L -0.15625 -0.2726 L -0.19861 -0.23862 L -0.24114 -0.21388 L -0.275 -0.19815 " pathEditMode="relative" rAng="0" ptsTypes="FAffaFAAAAAAF">
                                      <p:cBhvr>
                                        <p:cTn id="12" dur="1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96" y="71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" presetID="58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75 -0.19815 L -0.19201 -0.19954 L -0.14288 -0.17688 L -0.11562 -0.14521 L -0.10885 -0.13388 L -0.10208 -0.11376 C -0.09531 -0.0911 -0.0967 -0.09341 -0.09531 -0.0807 C -0.09392 -0.06798 -0.08993 -0.06128 -0.09357 -0.037 C -0.09722 -0.01272 -0.10573 0.03422 -0.11736 0.06474 C -0.12083 0.08254 -0.15382 0.12809 -0.16319 0.14589 C -0.1776 0.16693 -0.18298 0.17479 -0.20382 0.19098 L -0.28854 0.243 L -0.34114 0.24531 L -0.40208 0.21364 L -0.42586 0.16162 L -0.43941 0.09618 " pathEditMode="relative" rAng="0" ptsTypes="FAAAAfaafaFAAAAF">
                                      <p:cBhvr>
                                        <p:cTn id="15" dur="1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4" y="221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3" presetClass="path" presetSubtype="0" accel="50000" decel="5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43941 0.09618 L 0.00139 0.0141 " pathEditMode="relative" rAng="0" ptsTypes="AA">
                                      <p:cBhvr>
                                        <p:cTn id="18" dur="1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31" y="-4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nimBg="1"/>
      <p:bldP spid="9219" grpId="1" animBg="1"/>
    </p:bld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747</TotalTime>
  <Words>127</Words>
  <Application>Microsoft Office PowerPoint</Application>
  <PresentationFormat>Экран (4:3)</PresentationFormat>
  <Paragraphs>58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Arial Black</vt:lpstr>
      <vt:lpstr>Calibri</vt:lpstr>
      <vt:lpstr>Comic Sans MS</vt:lpstr>
      <vt:lpstr>Times New Roman</vt:lpstr>
      <vt:lpstr>Trebuchet MS</vt:lpstr>
      <vt:lpstr>Wingdings 3</vt:lpstr>
      <vt:lpstr>Аспект</vt:lpstr>
      <vt:lpstr>Тема: Закріплення додавання  і віднімання числа 3. Розв’язування задач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Робота в парах</vt:lpstr>
      <vt:lpstr>Презентация PowerPoint</vt:lpstr>
      <vt:lpstr>Назви геометричні фігури.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fermer</dc:creator>
  <cp:lastModifiedBy>Alla Kravchenko</cp:lastModifiedBy>
  <cp:revision>58</cp:revision>
  <dcterms:created xsi:type="dcterms:W3CDTF">2016-12-11T17:41:42Z</dcterms:created>
  <dcterms:modified xsi:type="dcterms:W3CDTF">2020-09-02T09:41:22Z</dcterms:modified>
</cp:coreProperties>
</file>