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64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58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49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748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966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499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779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488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22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54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12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62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47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80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30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1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80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C601E-52C2-4FBB-81F8-7C864346331E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03BAC4-C66D-44A6-89E7-4B3091B04C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0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99592" y="2492896"/>
            <a:ext cx="725057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</a:rPr>
              <a:t>ТЕМА: Розширення </a:t>
            </a:r>
            <a:r>
              <a:rPr lang="uk-UA" sz="3200" b="1" dirty="0" smtClean="0">
                <a:solidFill>
                  <a:srgbClr val="7030A0"/>
                </a:solidFill>
              </a:rPr>
              <a:t>задач </a:t>
            </a:r>
            <a:endParaRPr lang="uk-UA" sz="3200" b="1" dirty="0" smtClean="0">
              <a:solidFill>
                <a:srgbClr val="7030A0"/>
              </a:solidFill>
            </a:endParaRPr>
          </a:p>
          <a:p>
            <a:r>
              <a:rPr lang="uk-UA" sz="3200" b="1" dirty="0" smtClean="0">
                <a:solidFill>
                  <a:srgbClr val="7030A0"/>
                </a:solidFill>
              </a:rPr>
              <a:t>через </a:t>
            </a:r>
            <a:r>
              <a:rPr lang="uk-UA" sz="3200" b="1" dirty="0" smtClean="0">
                <a:solidFill>
                  <a:srgbClr val="7030A0"/>
                </a:solidFill>
              </a:rPr>
              <a:t>числове дане. </a:t>
            </a:r>
            <a:endParaRPr lang="uk-UA" sz="3200" b="1" dirty="0" smtClean="0">
              <a:solidFill>
                <a:srgbClr val="7030A0"/>
              </a:solidFill>
            </a:endParaRPr>
          </a:p>
          <a:p>
            <a:r>
              <a:rPr lang="uk-UA" sz="3200" b="1" dirty="0" smtClean="0">
                <a:solidFill>
                  <a:srgbClr val="7030A0"/>
                </a:solidFill>
              </a:rPr>
              <a:t>Знаходження </a:t>
            </a:r>
            <a:r>
              <a:rPr lang="uk-UA" sz="3200" b="1" dirty="0" smtClean="0">
                <a:solidFill>
                  <a:srgbClr val="7030A0"/>
                </a:solidFill>
              </a:rPr>
              <a:t>значень </a:t>
            </a:r>
            <a:r>
              <a:rPr lang="uk-UA" sz="3200" b="1" dirty="0" smtClean="0">
                <a:solidFill>
                  <a:srgbClr val="7030A0"/>
                </a:solidFill>
              </a:rPr>
              <a:t>виразів</a:t>
            </a:r>
          </a:p>
          <a:p>
            <a:r>
              <a:rPr lang="uk-UA" sz="3200" b="1" dirty="0" smtClean="0">
                <a:solidFill>
                  <a:srgbClr val="7030A0"/>
                </a:solidFill>
              </a:rPr>
              <a:t>зі </a:t>
            </a:r>
            <a:r>
              <a:rPr lang="uk-UA" sz="3200" b="1" dirty="0" smtClean="0">
                <a:solidFill>
                  <a:srgbClr val="7030A0"/>
                </a:solidFill>
              </a:rPr>
              <a:t>зміною. </a:t>
            </a:r>
            <a:r>
              <a:rPr lang="uk-UA" sz="3200" b="1" dirty="0" err="1" smtClean="0">
                <a:solidFill>
                  <a:srgbClr val="7030A0"/>
                </a:solidFill>
              </a:rPr>
              <a:t>Розв</a:t>
            </a:r>
            <a:r>
              <a:rPr lang="en-US" sz="3200" b="1" dirty="0" smtClean="0">
                <a:solidFill>
                  <a:srgbClr val="7030A0"/>
                </a:solidFill>
              </a:rPr>
              <a:t>’</a:t>
            </a:r>
            <a:r>
              <a:rPr lang="uk-UA" sz="3200" b="1" dirty="0" err="1" smtClean="0">
                <a:solidFill>
                  <a:srgbClr val="7030A0"/>
                </a:solidFill>
              </a:rPr>
              <a:t>язування</a:t>
            </a:r>
            <a:r>
              <a:rPr lang="uk-UA" sz="3200" b="1" dirty="0" smtClean="0">
                <a:solidFill>
                  <a:srgbClr val="7030A0"/>
                </a:solidFill>
              </a:rPr>
              <a:t> задачі двома </a:t>
            </a:r>
            <a:r>
              <a:rPr lang="uk-UA" sz="3200" b="1" dirty="0" smtClean="0">
                <a:solidFill>
                  <a:srgbClr val="7030A0"/>
                </a:solidFill>
              </a:rPr>
              <a:t>способами</a:t>
            </a:r>
            <a:endParaRPr lang="uk-UA" sz="3200" b="1" dirty="0" smtClean="0">
              <a:solidFill>
                <a:srgbClr val="7030A0"/>
              </a:solidFill>
            </a:endParaRPr>
          </a:p>
          <a:p>
            <a:endParaRPr lang="uk-UA" sz="3200" b="1" dirty="0"/>
          </a:p>
          <a:p>
            <a:endParaRPr lang="uk-UA" sz="3200" b="1" dirty="0" smtClean="0"/>
          </a:p>
          <a:p>
            <a:r>
              <a:rPr lang="uk-UA" b="1" dirty="0"/>
              <a:t> </a:t>
            </a:r>
            <a:r>
              <a:rPr lang="uk-UA" b="1" dirty="0" smtClean="0"/>
              <a:t>                     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28860" y="714356"/>
            <a:ext cx="47149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40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4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квітня </a:t>
            </a:r>
          </a:p>
          <a:p>
            <a:r>
              <a:rPr lang="uk-UA" sz="4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Класна робота</a:t>
            </a:r>
            <a:endParaRPr lang="ru-RU" sz="4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3071810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latin typeface="Monotype Corsiva" pitchFamily="66" charset="0"/>
                <a:cs typeface="Times New Roman" pitchFamily="18" charset="0"/>
              </a:rPr>
              <a:t>К</a:t>
            </a:r>
            <a:r>
              <a:rPr lang="uk-UA" sz="3200" b="1" dirty="0" smtClean="0">
                <a:latin typeface="Monotype Corsiva" pitchFamily="66" charset="0"/>
                <a:cs typeface="Times New Roman" pitchFamily="18" charset="0"/>
              </a:rPr>
              <a:t>аліграфічна  хвилинка</a:t>
            </a:r>
            <a:endParaRPr lang="ru-RU" sz="3200" b="1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28794" y="45720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85918" y="4214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57224" y="414338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Microsoft JhengHei Light" pitchFamily="34" charset="-120"/>
                <a:ea typeface="Microsoft JhengHei Light" pitchFamily="34" charset="-120"/>
              </a:rPr>
              <a:t>1    1    1    1    1    1    1    1    1    1    1    1    1    1    1    1    1    1    1     1    1    </a:t>
            </a:r>
            <a:endParaRPr lang="ru-RU" b="1" dirty="0">
              <a:latin typeface="Microsoft JhengHei Light" pitchFamily="34" charset="-120"/>
              <a:ea typeface="Microsoft JhengHei Light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1375" y="1048548"/>
            <a:ext cx="392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Завдання 1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901515"/>
            <a:ext cx="6636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Кожне із чисел  </a:t>
            </a:r>
            <a:r>
              <a:rPr lang="uk-UA" dirty="0" smtClean="0"/>
              <a:t>1  </a:t>
            </a:r>
            <a:r>
              <a:rPr lang="uk-UA" dirty="0" smtClean="0"/>
              <a:t>2,    1 5,    9,    6    зменш   у    3 рази</a:t>
            </a:r>
            <a:r>
              <a:rPr lang="uk-UA" dirty="0" smtClean="0"/>
              <a:t>,</a:t>
            </a:r>
          </a:p>
          <a:p>
            <a:pPr marL="342900" indent="-342900">
              <a:buAutoNum type="arabicPeriod"/>
            </a:pPr>
            <a:r>
              <a:rPr lang="uk-UA" dirty="0" smtClean="0"/>
              <a:t> </a:t>
            </a:r>
            <a:r>
              <a:rPr lang="uk-UA" dirty="0" smtClean="0"/>
              <a:t>а потім </a:t>
            </a:r>
            <a:r>
              <a:rPr lang="uk-UA" dirty="0" smtClean="0"/>
              <a:t>результат збільш  </a:t>
            </a:r>
            <a:r>
              <a:rPr lang="uk-UA" dirty="0" smtClean="0"/>
              <a:t>на 3.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85852" y="2500306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FF0000"/>
                </a:solidFill>
              </a:rPr>
              <a:t>7</a:t>
            </a:r>
            <a:r>
              <a:rPr lang="uk-UA" dirty="0" smtClean="0">
                <a:solidFill>
                  <a:srgbClr val="FF0000"/>
                </a:solidFill>
              </a:rPr>
              <a:t>      8      6       5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5852" y="2928934"/>
            <a:ext cx="5086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  </a:t>
            </a:r>
            <a:r>
              <a:rPr lang="uk-UA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3429000"/>
            <a:ext cx="50720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 книжка – 15 стор.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ІІ книжка – 25 стор.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Всього – за 5 днів по?, кожного дня</a:t>
            </a: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язання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1-й спосіб</a:t>
            </a:r>
          </a:p>
          <a:p>
            <a:pPr marL="342900" indent="-342900">
              <a:buAutoNum type="arabicParenR"/>
            </a:pPr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Скільки всього сторінок у двох книжках?</a:t>
            </a:r>
          </a:p>
          <a:p>
            <a:pPr marL="342900" indent="-342900"/>
            <a:r>
              <a:rPr lang="uk-UA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15+25=40(с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.) -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всього сторінок у двох книжках</a:t>
            </a:r>
          </a:p>
          <a:p>
            <a:pPr marL="342900" indent="-342900"/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Скільки сторінок він читав кожного дня?</a:t>
            </a:r>
          </a:p>
          <a:p>
            <a:pPr marL="342900" indent="-34290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40:5=8(с.)</a:t>
            </a:r>
          </a:p>
          <a:p>
            <a:pPr marL="342900" indent="-34290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Відповідь: кожного дня він читав 8 сторінок.</a:t>
            </a:r>
          </a:p>
          <a:p>
            <a:pPr marL="342900" indent="-34290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2-й спосіб</a:t>
            </a:r>
          </a:p>
          <a:p>
            <a:pPr marL="342900" indent="-342900"/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15:5+25:5=8(с.)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71868" y="114298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Вирази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2976" y="178592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(82-28):9=</a:t>
            </a:r>
            <a:r>
              <a:rPr lang="uk-UA" dirty="0" smtClean="0">
                <a:solidFill>
                  <a:srgbClr val="C00000"/>
                </a:solidFill>
              </a:rPr>
              <a:t>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150017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</a:t>
            </a:r>
            <a:r>
              <a:rPr lang="uk-UA" dirty="0" smtClean="0">
                <a:solidFill>
                  <a:srgbClr val="C00000"/>
                </a:solidFill>
              </a:rPr>
              <a:t>54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2976" y="25717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65+27:9=</a:t>
            </a:r>
            <a:r>
              <a:rPr lang="uk-UA" dirty="0" smtClean="0">
                <a:solidFill>
                  <a:srgbClr val="C00000"/>
                </a:solidFill>
              </a:rPr>
              <a:t>68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4480" y="22859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3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240" y="178592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92-8*9=</a:t>
            </a:r>
            <a:r>
              <a:rPr lang="uk-UA" dirty="0" smtClean="0">
                <a:solidFill>
                  <a:srgbClr val="C00000"/>
                </a:solidFill>
              </a:rPr>
              <a:t>20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0430" y="150017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72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43240" y="257174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(64+18):9=</a:t>
            </a:r>
            <a:r>
              <a:rPr lang="uk-UA" dirty="0" smtClean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14678" y="228599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</a:t>
            </a:r>
            <a:r>
              <a:rPr lang="uk-UA" dirty="0" smtClean="0">
                <a:solidFill>
                  <a:srgbClr val="C00000"/>
                </a:solidFill>
              </a:rPr>
              <a:t>72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1868" y="321468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Вирази 4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71538" y="3714752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Знайди значення виразів, якщо </a:t>
            </a:r>
            <a:r>
              <a:rPr lang="en-US" b="1" dirty="0" smtClean="0"/>
              <a:t>k=4.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071538" y="4500570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k*6-18=6              32:k+24=32              40-k*8=8               24:k-k=2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142976" y="414338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24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57488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8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86314" y="4143380"/>
            <a:ext cx="470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15074" y="414338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dirty="0" smtClean="0">
                <a:solidFill>
                  <a:srgbClr val="C00000"/>
                </a:solidFill>
              </a:rPr>
              <a:t>6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0800000" flipV="1">
            <a:off x="755576" y="1330897"/>
            <a:ext cx="6388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uk-UA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Домашнє завдання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51720" y="2780928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Молодці!!!</a:t>
            </a:r>
            <a:endParaRPr lang="ru-RU" sz="36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</TotalTime>
  <Words>194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Microsoft JhengHei Light</vt:lpstr>
      <vt:lpstr>Arial</vt:lpstr>
      <vt:lpstr>Monotype Corsiva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Alla Kravchenko</cp:lastModifiedBy>
  <cp:revision>27</cp:revision>
  <dcterms:created xsi:type="dcterms:W3CDTF">2020-04-15T14:15:56Z</dcterms:created>
  <dcterms:modified xsi:type="dcterms:W3CDTF">2020-09-07T09:04:56Z</dcterms:modified>
</cp:coreProperties>
</file>