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65" r:id="rId3"/>
    <p:sldId id="266" r:id="rId4"/>
    <p:sldId id="269" r:id="rId5"/>
    <p:sldId id="268" r:id="rId6"/>
    <p:sldId id="271" r:id="rId7"/>
    <p:sldId id="260" r:id="rId8"/>
    <p:sldId id="264" r:id="rId9"/>
    <p:sldId id="272" r:id="rId10"/>
    <p:sldId id="273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196" autoAdjust="0"/>
  </p:normalViewPr>
  <p:slideViewPr>
    <p:cSldViewPr>
      <p:cViewPr varScale="1">
        <p:scale>
          <a:sx n="83" d="100"/>
          <a:sy n="83" d="100"/>
        </p:scale>
        <p:origin x="1450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73F182-A219-499D-987B-EF0419D8E3C0}" type="datetimeFigureOut">
              <a:rPr lang="uk-UA" smtClean="0"/>
              <a:pPr/>
              <a:t>02.09.2020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F9C632-3BC3-497D-82C0-D5306ED253A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62803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F39B2-C834-4C96-83C2-7C33AF0A9ADE}" type="datetimeFigureOut">
              <a:rPr lang="uk-UA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AABB5-7412-4093-AFBC-3783AF0C7DC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4436108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F39B2-C834-4C96-83C2-7C33AF0A9ADE}" type="datetimeFigureOut">
              <a:rPr lang="uk-UA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AABB5-7412-4093-AFBC-3783AF0C7DC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2896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F39B2-C834-4C96-83C2-7C33AF0A9ADE}" type="datetimeFigureOut">
              <a:rPr lang="uk-UA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AABB5-7412-4093-AFBC-3783AF0C7DC8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42482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F39B2-C834-4C96-83C2-7C33AF0A9ADE}" type="datetimeFigureOut">
              <a:rPr lang="uk-UA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AABB5-7412-4093-AFBC-3783AF0C7DC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546184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F39B2-C834-4C96-83C2-7C33AF0A9ADE}" type="datetimeFigureOut">
              <a:rPr lang="uk-UA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AABB5-7412-4093-AFBC-3783AF0C7DC8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19844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F39B2-C834-4C96-83C2-7C33AF0A9ADE}" type="datetimeFigureOut">
              <a:rPr lang="uk-UA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AABB5-7412-4093-AFBC-3783AF0C7DC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264974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F39B2-C834-4C96-83C2-7C33AF0A9ADE}" type="datetimeFigureOut">
              <a:rPr lang="uk-UA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AABB5-7412-4093-AFBC-3783AF0C7DC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53552986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F39B2-C834-4C96-83C2-7C33AF0A9ADE}" type="datetimeFigureOut">
              <a:rPr lang="uk-UA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AABB5-7412-4093-AFBC-3783AF0C7DC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0610853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F39B2-C834-4C96-83C2-7C33AF0A9ADE}" type="datetimeFigureOut">
              <a:rPr lang="uk-UA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AABB5-7412-4093-AFBC-3783AF0C7DC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6642947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F39B2-C834-4C96-83C2-7C33AF0A9ADE}" type="datetimeFigureOut">
              <a:rPr lang="uk-UA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AABB5-7412-4093-AFBC-3783AF0C7DC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89907224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F39B2-C834-4C96-83C2-7C33AF0A9ADE}" type="datetimeFigureOut">
              <a:rPr lang="uk-UA" smtClean="0"/>
              <a:pPr/>
              <a:t>02.09.2020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AABB5-7412-4093-AFBC-3783AF0C7DC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35278736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F39B2-C834-4C96-83C2-7C33AF0A9ADE}" type="datetimeFigureOut">
              <a:rPr lang="uk-UA" smtClean="0"/>
              <a:pPr/>
              <a:t>02.09.2020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AABB5-7412-4093-AFBC-3783AF0C7DC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61469806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F39B2-C834-4C96-83C2-7C33AF0A9ADE}" type="datetimeFigureOut">
              <a:rPr lang="uk-UA" smtClean="0"/>
              <a:pPr/>
              <a:t>02.09.2020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AABB5-7412-4093-AFBC-3783AF0C7DC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80877164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F39B2-C834-4C96-83C2-7C33AF0A9ADE}" type="datetimeFigureOut">
              <a:rPr lang="uk-UA" smtClean="0"/>
              <a:pPr/>
              <a:t>02.09.2020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AABB5-7412-4093-AFBC-3783AF0C7DC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94897662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F39B2-C834-4C96-83C2-7C33AF0A9ADE}" type="datetimeFigureOut">
              <a:rPr lang="uk-UA" smtClean="0"/>
              <a:pPr/>
              <a:t>02.09.2020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AABB5-7412-4093-AFBC-3783AF0C7DC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94402944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F39B2-C834-4C96-83C2-7C33AF0A9ADE}" type="datetimeFigureOut">
              <a:rPr lang="uk-UA" smtClean="0"/>
              <a:pPr/>
              <a:t>02.09.2020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AABB5-7412-4093-AFBC-3783AF0C7DC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695799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F39B2-C834-4C96-83C2-7C33AF0A9ADE}" type="datetimeFigureOut">
              <a:rPr lang="uk-UA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2AABB5-7412-4093-AFBC-3783AF0C7DC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6370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ransition spd="slow">
    <p:circle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1556792"/>
            <a:ext cx="7024679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4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Тема: </a:t>
            </a:r>
          </a:p>
          <a:p>
            <a:pPr algn="ctr"/>
            <a:r>
              <a:rPr lang="uk-UA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Додавання </a:t>
            </a:r>
            <a:r>
              <a:rPr lang="uk-UA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 віднімання </a:t>
            </a:r>
          </a:p>
          <a:p>
            <a:pPr algn="ctr"/>
            <a:r>
              <a:rPr lang="uk-UA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</a:t>
            </a:r>
            <a:r>
              <a:rPr lang="uk-UA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исла </a:t>
            </a:r>
            <a:r>
              <a:rPr lang="uk-UA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266" name="AutoShape 2" descr="ÐÐ°ÑÑÐ¸Ð½ÐºÐ¸ Ð¿Ð¾ Ð·Ð°Ð¿ÑÐ¾ÑÑ ÑÐ¸ÐºÑÐ¸ÐºÐ¸ ÐºÐ°ÑÑÐ¸Ð½ÐºÐ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68" name="AutoShape 4" descr="ÐÐ°ÑÑÐ¸Ð½ÐºÐ¸ Ð¿Ð¾ Ð·Ð°Ð¿ÑÐ¾ÑÑ ÑÐ¸ÐºÑÐ¸ÐºÐ¸ ÐºÐ°ÑÑÐ¸Ð½ÐºÐ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288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Picture 4" descr="ÐÐ°ÑÑÐ¸Ð½ÐºÐ¸ Ð¿Ð¾ Ð·Ð°Ð¿ÑÐ¾ÑÑ Ð¼Ð¾Ð»Ð¾Ð´ÑÑ ÑÐ°Ðº ÑÑÐ¸Ð¼Ð°ÑÐ¸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861048"/>
            <a:ext cx="2857500" cy="2266951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915816" y="2132856"/>
            <a:ext cx="36054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МОЛОДЦІ!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2195736" y="836712"/>
            <a:ext cx="4752528" cy="115064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5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Віднімання</a:t>
            </a:r>
          </a:p>
          <a:p>
            <a:pPr>
              <a:buNone/>
            </a:pPr>
            <a:endParaRPr lang="ru-RU" sz="54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Rectangle 52"/>
          <p:cNvSpPr>
            <a:spLocks noChangeArrowheads="1"/>
          </p:cNvSpPr>
          <p:nvPr/>
        </p:nvSpPr>
        <p:spPr bwMode="auto">
          <a:xfrm>
            <a:off x="899592" y="2420888"/>
            <a:ext cx="250741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2800" b="1" dirty="0" smtClean="0">
                <a:solidFill>
                  <a:schemeClr val="accent5">
                    <a:lumMod val="75000"/>
                  </a:schemeClr>
                </a:solidFill>
                <a:latin typeface="Tahoma" pitchFamily="34" charset="0"/>
              </a:rPr>
              <a:t>зменшуване</a:t>
            </a:r>
            <a:endParaRPr kumimoji="0" lang="ru-RU" sz="2800" b="1" dirty="0">
              <a:solidFill>
                <a:schemeClr val="accent5">
                  <a:lumMod val="75000"/>
                </a:schemeClr>
              </a:solidFill>
              <a:latin typeface="Tahoma" pitchFamily="34" charset="0"/>
            </a:endParaRPr>
          </a:p>
        </p:txBody>
      </p:sp>
      <p:sp>
        <p:nvSpPr>
          <p:cNvPr id="6" name="Rectangle 53"/>
          <p:cNvSpPr>
            <a:spLocks noChangeArrowheads="1"/>
          </p:cNvSpPr>
          <p:nvPr/>
        </p:nvSpPr>
        <p:spPr bwMode="auto">
          <a:xfrm>
            <a:off x="3889377" y="2431341"/>
            <a:ext cx="20185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2800" b="1" dirty="0" smtClean="0">
                <a:solidFill>
                  <a:schemeClr val="accent5">
                    <a:lumMod val="75000"/>
                  </a:schemeClr>
                </a:solidFill>
                <a:latin typeface="Tahoma" pitchFamily="34" charset="0"/>
              </a:rPr>
              <a:t>від’ємник</a:t>
            </a:r>
            <a:endParaRPr kumimoji="0" lang="ru-RU" sz="2800" b="1" dirty="0">
              <a:solidFill>
                <a:schemeClr val="accent5">
                  <a:lumMod val="75000"/>
                </a:schemeClr>
              </a:solidFill>
              <a:latin typeface="Tahoma" pitchFamily="34" charset="0"/>
            </a:endParaRPr>
          </a:p>
        </p:txBody>
      </p:sp>
      <p:sp>
        <p:nvSpPr>
          <p:cNvPr id="7" name="Rectangle 54"/>
          <p:cNvSpPr>
            <a:spLocks noChangeArrowheads="1"/>
          </p:cNvSpPr>
          <p:nvPr/>
        </p:nvSpPr>
        <p:spPr bwMode="auto">
          <a:xfrm>
            <a:off x="6444208" y="2420888"/>
            <a:ext cx="18341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0" lang="ru-RU" sz="3200" b="1" dirty="0" err="1" smtClean="0">
                <a:solidFill>
                  <a:schemeClr val="accent5">
                    <a:lumMod val="75000"/>
                  </a:schemeClr>
                </a:solidFill>
                <a:latin typeface="Tahoma" pitchFamily="34" charset="0"/>
              </a:rPr>
              <a:t>різниця</a:t>
            </a:r>
            <a:endParaRPr kumimoji="0" lang="ru-RU" sz="3200" b="1" dirty="0">
              <a:solidFill>
                <a:schemeClr val="accent5">
                  <a:lumMod val="75000"/>
                </a:schemeClr>
              </a:solidFill>
              <a:latin typeface="Tahoma" pitchFamily="34" charset="0"/>
            </a:endParaRP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1187624" y="3356992"/>
            <a:ext cx="381000" cy="3810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1F408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rgbClr val="CC0099"/>
              </a:solidFill>
            </a:endParaRP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2339752" y="3356992"/>
            <a:ext cx="381000" cy="3810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1F408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rgbClr val="CC0099"/>
              </a:solidFill>
            </a:endParaRPr>
          </a:p>
        </p:txBody>
      </p:sp>
      <p:sp>
        <p:nvSpPr>
          <p:cNvPr id="11" name="AutoShape 5"/>
          <p:cNvSpPr>
            <a:spLocks noChangeArrowheads="1"/>
          </p:cNvSpPr>
          <p:nvPr/>
        </p:nvSpPr>
        <p:spPr bwMode="auto">
          <a:xfrm>
            <a:off x="1979712" y="3356992"/>
            <a:ext cx="381000" cy="3810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1F408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rgbClr val="CC0099"/>
              </a:solidFill>
            </a:endParaRPr>
          </a:p>
        </p:txBody>
      </p:sp>
      <p:sp>
        <p:nvSpPr>
          <p:cNvPr id="12" name="AutoShape 5"/>
          <p:cNvSpPr>
            <a:spLocks noChangeArrowheads="1"/>
          </p:cNvSpPr>
          <p:nvPr/>
        </p:nvSpPr>
        <p:spPr bwMode="auto">
          <a:xfrm>
            <a:off x="1619672" y="3356992"/>
            <a:ext cx="381000" cy="3810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1F408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rgbClr val="CC0099"/>
              </a:solidFill>
            </a:endParaRPr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auto">
          <a:xfrm>
            <a:off x="2771800" y="3356992"/>
            <a:ext cx="381000" cy="381000"/>
          </a:xfrm>
          <a:prstGeom prst="triangle">
            <a:avLst>
              <a:gd name="adj" fmla="val 50000"/>
            </a:avLst>
          </a:prstGeom>
          <a:solidFill>
            <a:srgbClr val="FFCC00"/>
          </a:solidFill>
          <a:ln w="9525">
            <a:solidFill>
              <a:srgbClr val="1F408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rgbClr val="008000"/>
              </a:solidFill>
            </a:endParaRPr>
          </a:p>
        </p:txBody>
      </p:sp>
      <p:sp>
        <p:nvSpPr>
          <p:cNvPr id="16" name="Text Box 93"/>
          <p:cNvSpPr txBox="1">
            <a:spLocks noChangeArrowheads="1"/>
          </p:cNvSpPr>
          <p:nvPr/>
        </p:nvSpPr>
        <p:spPr bwMode="auto">
          <a:xfrm>
            <a:off x="3347864" y="3068960"/>
            <a:ext cx="77787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5400" dirty="0">
                <a:solidFill>
                  <a:schemeClr val="tx2"/>
                </a:solidFill>
              </a:rPr>
              <a:t>-</a:t>
            </a:r>
          </a:p>
        </p:txBody>
      </p:sp>
      <p:sp>
        <p:nvSpPr>
          <p:cNvPr id="17" name="Rectangle 96"/>
          <p:cNvSpPr>
            <a:spLocks noChangeArrowheads="1"/>
          </p:cNvSpPr>
          <p:nvPr/>
        </p:nvSpPr>
        <p:spPr bwMode="auto">
          <a:xfrm>
            <a:off x="5724128" y="3356992"/>
            <a:ext cx="482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 b="1" dirty="0">
                <a:solidFill>
                  <a:schemeClr val="tx2"/>
                </a:solidFill>
              </a:rPr>
              <a:t>=</a:t>
            </a:r>
          </a:p>
        </p:txBody>
      </p:sp>
      <p:sp>
        <p:nvSpPr>
          <p:cNvPr id="18" name="AutoShape 7"/>
          <p:cNvSpPr>
            <a:spLocks noChangeArrowheads="1"/>
          </p:cNvSpPr>
          <p:nvPr/>
        </p:nvSpPr>
        <p:spPr bwMode="auto">
          <a:xfrm>
            <a:off x="4644008" y="3356992"/>
            <a:ext cx="381000" cy="381000"/>
          </a:xfrm>
          <a:prstGeom prst="triangle">
            <a:avLst>
              <a:gd name="adj" fmla="val 50000"/>
            </a:avLst>
          </a:prstGeom>
          <a:solidFill>
            <a:srgbClr val="FFCC00"/>
          </a:solidFill>
          <a:ln w="9525">
            <a:solidFill>
              <a:srgbClr val="1F408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rgbClr val="008000"/>
              </a:solidFill>
            </a:endParaRPr>
          </a:p>
        </p:txBody>
      </p:sp>
      <p:sp>
        <p:nvSpPr>
          <p:cNvPr id="19" name="AutoShape 17"/>
          <p:cNvSpPr>
            <a:spLocks noChangeArrowheads="1"/>
          </p:cNvSpPr>
          <p:nvPr/>
        </p:nvSpPr>
        <p:spPr bwMode="auto">
          <a:xfrm>
            <a:off x="6444208" y="3501008"/>
            <a:ext cx="381000" cy="3810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1F408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rgbClr val="CC0099"/>
              </a:solidFill>
            </a:endParaRPr>
          </a:p>
        </p:txBody>
      </p:sp>
      <p:sp>
        <p:nvSpPr>
          <p:cNvPr id="21" name="AutoShape 17"/>
          <p:cNvSpPr>
            <a:spLocks noChangeArrowheads="1"/>
          </p:cNvSpPr>
          <p:nvPr/>
        </p:nvSpPr>
        <p:spPr bwMode="auto">
          <a:xfrm>
            <a:off x="6804248" y="3501008"/>
            <a:ext cx="381000" cy="3810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1F408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rgbClr val="CC0099"/>
              </a:solidFill>
            </a:endParaRPr>
          </a:p>
        </p:txBody>
      </p:sp>
      <p:sp>
        <p:nvSpPr>
          <p:cNvPr id="22" name="AutoShape 17"/>
          <p:cNvSpPr>
            <a:spLocks noChangeArrowheads="1"/>
          </p:cNvSpPr>
          <p:nvPr/>
        </p:nvSpPr>
        <p:spPr bwMode="auto">
          <a:xfrm>
            <a:off x="7236296" y="3501008"/>
            <a:ext cx="381000" cy="3810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1F408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rgbClr val="CC0099"/>
              </a:solidFill>
            </a:endParaRPr>
          </a:p>
        </p:txBody>
      </p:sp>
      <p:sp>
        <p:nvSpPr>
          <p:cNvPr id="23" name="AutoShape 17"/>
          <p:cNvSpPr>
            <a:spLocks noChangeArrowheads="1"/>
          </p:cNvSpPr>
          <p:nvPr/>
        </p:nvSpPr>
        <p:spPr bwMode="auto">
          <a:xfrm>
            <a:off x="7668344" y="3501008"/>
            <a:ext cx="381000" cy="3810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1F408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rgbClr val="CC0099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43608" y="4797152"/>
            <a:ext cx="73448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8800" dirty="0" smtClean="0"/>
              <a:t> 5  – 1  = 4</a:t>
            </a:r>
            <a:endParaRPr lang="ru-RU" sz="8800" dirty="0"/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21 — копия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6135" y="1196752"/>
            <a:ext cx="2461260" cy="2664296"/>
          </a:xfrm>
          <a:prstGeom prst="rect">
            <a:avLst/>
          </a:prstGeom>
        </p:spPr>
      </p:pic>
      <p:pic>
        <p:nvPicPr>
          <p:cNvPr id="6" name="Рисунок 5" descr="21 — копия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304764"/>
            <a:ext cx="4510675" cy="244827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2195736" y="836712"/>
            <a:ext cx="4752528" cy="115064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5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Додавання</a:t>
            </a:r>
          </a:p>
          <a:p>
            <a:pPr>
              <a:buNone/>
            </a:pPr>
            <a:endParaRPr lang="ru-RU" sz="54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Rectangle 52"/>
          <p:cNvSpPr>
            <a:spLocks noChangeArrowheads="1"/>
          </p:cNvSpPr>
          <p:nvPr/>
        </p:nvSpPr>
        <p:spPr bwMode="auto">
          <a:xfrm>
            <a:off x="1115616" y="1916832"/>
            <a:ext cx="180369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2800" b="1" dirty="0" smtClean="0">
                <a:solidFill>
                  <a:schemeClr val="accent5">
                    <a:lumMod val="75000"/>
                  </a:schemeClr>
                </a:solidFill>
                <a:latin typeface="Tahoma" pitchFamily="34" charset="0"/>
              </a:rPr>
              <a:t>перший </a:t>
            </a:r>
            <a:endParaRPr lang="uk-UA" sz="2800" b="1" dirty="0" smtClean="0">
              <a:solidFill>
                <a:schemeClr val="accent5">
                  <a:lumMod val="75000"/>
                </a:schemeClr>
              </a:solidFill>
              <a:latin typeface="Tahoma" pitchFamily="34" charset="0"/>
            </a:endParaRPr>
          </a:p>
          <a:p>
            <a:r>
              <a:rPr lang="uk-UA" sz="2800" b="1" dirty="0" smtClean="0">
                <a:solidFill>
                  <a:schemeClr val="accent5">
                    <a:lumMod val="75000"/>
                  </a:schemeClr>
                </a:solidFill>
                <a:latin typeface="Tahoma" pitchFamily="34" charset="0"/>
              </a:rPr>
              <a:t>доданок</a:t>
            </a:r>
            <a:endParaRPr kumimoji="0" lang="ru-RU" sz="2800" b="1" dirty="0">
              <a:solidFill>
                <a:schemeClr val="accent5">
                  <a:lumMod val="75000"/>
                </a:schemeClr>
              </a:solidFill>
              <a:latin typeface="Tahoma" pitchFamily="34" charset="0"/>
            </a:endParaRPr>
          </a:p>
        </p:txBody>
      </p:sp>
      <p:sp>
        <p:nvSpPr>
          <p:cNvPr id="6" name="Rectangle 53"/>
          <p:cNvSpPr>
            <a:spLocks noChangeArrowheads="1"/>
          </p:cNvSpPr>
          <p:nvPr/>
        </p:nvSpPr>
        <p:spPr bwMode="auto">
          <a:xfrm>
            <a:off x="3995936" y="2060848"/>
            <a:ext cx="175560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2800" b="1" dirty="0" smtClean="0">
                <a:solidFill>
                  <a:schemeClr val="accent5">
                    <a:lumMod val="75000"/>
                  </a:schemeClr>
                </a:solidFill>
                <a:latin typeface="Tahoma" pitchFamily="34" charset="0"/>
              </a:rPr>
              <a:t>другий </a:t>
            </a:r>
            <a:endParaRPr lang="uk-UA" sz="2800" b="1" dirty="0" smtClean="0">
              <a:solidFill>
                <a:schemeClr val="accent5">
                  <a:lumMod val="75000"/>
                </a:schemeClr>
              </a:solidFill>
              <a:latin typeface="Tahoma" pitchFamily="34" charset="0"/>
            </a:endParaRPr>
          </a:p>
          <a:p>
            <a:r>
              <a:rPr kumimoji="0" lang="uk-UA" sz="2800" b="1" dirty="0" smtClean="0">
                <a:solidFill>
                  <a:schemeClr val="accent5">
                    <a:lumMod val="75000"/>
                  </a:schemeClr>
                </a:solidFill>
                <a:latin typeface="Tahoma" pitchFamily="34" charset="0"/>
              </a:rPr>
              <a:t>доданок</a:t>
            </a:r>
            <a:endParaRPr kumimoji="0" lang="ru-RU" sz="2800" b="1" dirty="0">
              <a:solidFill>
                <a:schemeClr val="accent5">
                  <a:lumMod val="75000"/>
                </a:schemeClr>
              </a:solidFill>
              <a:latin typeface="Tahoma" pitchFamily="34" charset="0"/>
            </a:endParaRPr>
          </a:p>
        </p:txBody>
      </p:sp>
      <p:sp>
        <p:nvSpPr>
          <p:cNvPr id="7" name="Rectangle 54"/>
          <p:cNvSpPr>
            <a:spLocks noChangeArrowheads="1"/>
          </p:cNvSpPr>
          <p:nvPr/>
        </p:nvSpPr>
        <p:spPr bwMode="auto">
          <a:xfrm>
            <a:off x="6660232" y="2276872"/>
            <a:ext cx="119295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5">
                    <a:lumMod val="75000"/>
                  </a:schemeClr>
                </a:solidFill>
                <a:latin typeface="Tahoma" pitchFamily="34" charset="0"/>
              </a:rPr>
              <a:t>сума</a:t>
            </a:r>
            <a:endParaRPr kumimoji="0" lang="ru-RU" sz="3200" b="1" dirty="0">
              <a:solidFill>
                <a:schemeClr val="accent5">
                  <a:lumMod val="75000"/>
                </a:schemeClr>
              </a:solidFill>
              <a:latin typeface="Tahoma" pitchFamily="34" charset="0"/>
            </a:endParaRP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1403648" y="3356992"/>
            <a:ext cx="381000" cy="3810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1F408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rgbClr val="CC0099"/>
              </a:solidFill>
            </a:endParaRPr>
          </a:p>
        </p:txBody>
      </p:sp>
      <p:sp>
        <p:nvSpPr>
          <p:cNvPr id="12" name="AutoShape 5"/>
          <p:cNvSpPr>
            <a:spLocks noChangeArrowheads="1"/>
          </p:cNvSpPr>
          <p:nvPr/>
        </p:nvSpPr>
        <p:spPr bwMode="auto">
          <a:xfrm>
            <a:off x="2123728" y="3356992"/>
            <a:ext cx="381000" cy="3810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1F408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rgbClr val="CC0099"/>
              </a:solidFill>
            </a:endParaRPr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auto">
          <a:xfrm>
            <a:off x="2771800" y="3356992"/>
            <a:ext cx="381000" cy="381000"/>
          </a:xfrm>
          <a:prstGeom prst="triangle">
            <a:avLst>
              <a:gd name="adj" fmla="val 50000"/>
            </a:avLst>
          </a:prstGeom>
          <a:solidFill>
            <a:srgbClr val="FFCC00"/>
          </a:solidFill>
          <a:ln w="9525">
            <a:solidFill>
              <a:srgbClr val="1F408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rgbClr val="008000"/>
              </a:solidFill>
            </a:endParaRPr>
          </a:p>
        </p:txBody>
      </p:sp>
      <p:sp>
        <p:nvSpPr>
          <p:cNvPr id="16" name="Text Box 93"/>
          <p:cNvSpPr txBox="1">
            <a:spLocks noChangeArrowheads="1"/>
          </p:cNvSpPr>
          <p:nvPr/>
        </p:nvSpPr>
        <p:spPr bwMode="auto">
          <a:xfrm>
            <a:off x="3347864" y="3068960"/>
            <a:ext cx="77787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sz="5400" dirty="0" smtClean="0">
                <a:solidFill>
                  <a:schemeClr val="tx2"/>
                </a:solidFill>
              </a:rPr>
              <a:t>+</a:t>
            </a:r>
            <a:endParaRPr lang="ru-RU" sz="5400" dirty="0">
              <a:solidFill>
                <a:schemeClr val="tx2"/>
              </a:solidFill>
            </a:endParaRPr>
          </a:p>
        </p:txBody>
      </p:sp>
      <p:sp>
        <p:nvSpPr>
          <p:cNvPr id="17" name="Rectangle 96"/>
          <p:cNvSpPr>
            <a:spLocks noChangeArrowheads="1"/>
          </p:cNvSpPr>
          <p:nvPr/>
        </p:nvSpPr>
        <p:spPr bwMode="auto">
          <a:xfrm>
            <a:off x="5724128" y="3356992"/>
            <a:ext cx="48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sz="3600" b="1" dirty="0" smtClean="0">
                <a:solidFill>
                  <a:schemeClr val="tx2"/>
                </a:solidFill>
              </a:rPr>
              <a:t>=</a:t>
            </a:r>
            <a:endParaRPr lang="ru-RU" sz="3600" b="1" dirty="0">
              <a:solidFill>
                <a:schemeClr val="tx2"/>
              </a:solidFill>
            </a:endParaRPr>
          </a:p>
        </p:txBody>
      </p:sp>
      <p:sp>
        <p:nvSpPr>
          <p:cNvPr id="18" name="AutoShape 7"/>
          <p:cNvSpPr>
            <a:spLocks noChangeArrowheads="1"/>
          </p:cNvSpPr>
          <p:nvPr/>
        </p:nvSpPr>
        <p:spPr bwMode="auto">
          <a:xfrm>
            <a:off x="4644008" y="3356992"/>
            <a:ext cx="381000" cy="381000"/>
          </a:xfrm>
          <a:prstGeom prst="triangle">
            <a:avLst>
              <a:gd name="adj" fmla="val 50000"/>
            </a:avLst>
          </a:prstGeom>
          <a:solidFill>
            <a:srgbClr val="FFCC00"/>
          </a:solidFill>
          <a:ln w="9525">
            <a:solidFill>
              <a:srgbClr val="1F408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rgbClr val="008000"/>
              </a:solidFill>
            </a:endParaRPr>
          </a:p>
        </p:txBody>
      </p:sp>
      <p:sp>
        <p:nvSpPr>
          <p:cNvPr id="19" name="AutoShape 17"/>
          <p:cNvSpPr>
            <a:spLocks noChangeArrowheads="1"/>
          </p:cNvSpPr>
          <p:nvPr/>
        </p:nvSpPr>
        <p:spPr bwMode="auto">
          <a:xfrm>
            <a:off x="6444208" y="3374896"/>
            <a:ext cx="381000" cy="3810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1F408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rgbClr val="CC0099"/>
              </a:solidFill>
            </a:endParaRPr>
          </a:p>
        </p:txBody>
      </p:sp>
      <p:sp>
        <p:nvSpPr>
          <p:cNvPr id="23" name="AutoShape 17"/>
          <p:cNvSpPr>
            <a:spLocks noChangeArrowheads="1"/>
          </p:cNvSpPr>
          <p:nvPr/>
        </p:nvSpPr>
        <p:spPr bwMode="auto">
          <a:xfrm>
            <a:off x="6905848" y="3355340"/>
            <a:ext cx="381000" cy="3810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1F408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rgbClr val="CC0099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43608" y="4797152"/>
            <a:ext cx="73448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8800" smtClean="0"/>
              <a:t> 3  + 1 = </a:t>
            </a:r>
            <a:r>
              <a:rPr lang="uk-UA" sz="8800" dirty="0" smtClean="0"/>
              <a:t>4</a:t>
            </a:r>
            <a:endParaRPr lang="ru-RU" sz="8800" dirty="0"/>
          </a:p>
        </p:txBody>
      </p:sp>
      <p:sp>
        <p:nvSpPr>
          <p:cNvPr id="27" name="AutoShape 7"/>
          <p:cNvSpPr>
            <a:spLocks noChangeArrowheads="1"/>
          </p:cNvSpPr>
          <p:nvPr/>
        </p:nvSpPr>
        <p:spPr bwMode="auto">
          <a:xfrm>
            <a:off x="7774592" y="3370704"/>
            <a:ext cx="381000" cy="381000"/>
          </a:xfrm>
          <a:prstGeom prst="triangle">
            <a:avLst>
              <a:gd name="adj" fmla="val 50000"/>
            </a:avLst>
          </a:prstGeom>
          <a:solidFill>
            <a:srgbClr val="FFCC00"/>
          </a:solidFill>
          <a:ln w="9525">
            <a:solidFill>
              <a:srgbClr val="1F408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rgbClr val="008000"/>
              </a:solidFill>
            </a:endParaRPr>
          </a:p>
        </p:txBody>
      </p:sp>
      <p:sp>
        <p:nvSpPr>
          <p:cNvPr id="28" name="AutoShape 7"/>
          <p:cNvSpPr>
            <a:spLocks noChangeArrowheads="1"/>
          </p:cNvSpPr>
          <p:nvPr/>
        </p:nvSpPr>
        <p:spPr bwMode="auto">
          <a:xfrm>
            <a:off x="7304236" y="3374896"/>
            <a:ext cx="381000" cy="381000"/>
          </a:xfrm>
          <a:prstGeom prst="triangle">
            <a:avLst>
              <a:gd name="adj" fmla="val 50000"/>
            </a:avLst>
          </a:prstGeom>
          <a:solidFill>
            <a:srgbClr val="FFCC00"/>
          </a:solidFill>
          <a:ln w="9525">
            <a:solidFill>
              <a:srgbClr val="1F408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rgbClr val="008000"/>
              </a:solidFill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1 — копия — копия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051" y="1052736"/>
            <a:ext cx="7677069" cy="2808312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 descr="ÐÐ°ÑÑÐ¸Ð½ÐºÐ¸ Ð¿Ð¾ Ð·Ð°Ð¿ÑÐ¾ÑÑ ÑÑÐºÑÐ¸ÐºÐ¸ ÐºÐ°ÑÑÐ¸Ð½ÐºÐ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24" name="AutoShape 4" descr="ÐÐ°ÑÑÐ¸Ð½ÐºÐ¸ Ð¿Ð¾ Ð·Ð°Ð¿ÑÐ¾ÑÑ ÑÑÐºÑÐ¸ÐºÐ¸ ÐºÐ°ÑÑÐ¸Ð½ÐºÐ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14" y="2706561"/>
            <a:ext cx="9004572" cy="1444877"/>
          </a:xfrm>
          <a:prstGeom prst="rect">
            <a:avLst/>
          </a:prstGeom>
        </p:spPr>
      </p:pic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69714" y="3025598"/>
            <a:ext cx="7560840" cy="11506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 3" charset="2"/>
              <a:buNone/>
            </a:pPr>
            <a:r>
              <a:rPr lang="uk-UA" sz="5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ФІЗКУЛЬТХВИЛИНКА</a:t>
            </a:r>
          </a:p>
          <a:p>
            <a:pPr>
              <a:buFont typeface="Wingdings 3" charset="2"/>
              <a:buNone/>
            </a:pPr>
            <a:endParaRPr lang="ru-RU" sz="54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78843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300000"/>
              </a:lnSpc>
            </a:pPr>
            <a:r>
              <a:rPr lang="uk-UA" sz="3600" b="1" dirty="0" smtClean="0">
                <a:solidFill>
                  <a:srgbClr val="FF0000"/>
                </a:solidFill>
                <a:latin typeface="Arial Black" pitchFamily="34" charset="0"/>
              </a:rPr>
              <a:t>Математичний диктант</a:t>
            </a:r>
          </a:p>
          <a:p>
            <a:pPr>
              <a:lnSpc>
                <a:spcPct val="300000"/>
              </a:lnSpc>
            </a:pPr>
            <a:r>
              <a:rPr lang="uk-UA" sz="2400" dirty="0" smtClean="0">
                <a:latin typeface="Arial Black" pitchFamily="34" charset="0"/>
              </a:rPr>
              <a:t>1. Запиши суму чисел 4 і </a:t>
            </a:r>
            <a:r>
              <a:rPr lang="uk-UA" sz="2400" dirty="0" smtClean="0">
                <a:latin typeface="Arial Black" pitchFamily="34" charset="0"/>
              </a:rPr>
              <a:t>7.</a:t>
            </a:r>
            <a:endParaRPr lang="uk-UA" sz="2400" dirty="0" smtClean="0">
              <a:latin typeface="Arial Black" pitchFamily="34" charset="0"/>
            </a:endParaRPr>
          </a:p>
          <a:p>
            <a:pPr>
              <a:lnSpc>
                <a:spcPct val="300000"/>
              </a:lnSpc>
            </a:pPr>
            <a:r>
              <a:rPr lang="uk-UA" sz="2400" dirty="0" smtClean="0">
                <a:latin typeface="Arial Black" pitchFamily="34" charset="0"/>
              </a:rPr>
              <a:t>2. Запиши різницю чисел 9 і </a:t>
            </a:r>
            <a:r>
              <a:rPr lang="uk-UA" sz="2400" dirty="0" smtClean="0">
                <a:latin typeface="Arial Black" pitchFamily="34" charset="0"/>
              </a:rPr>
              <a:t>4.</a:t>
            </a:r>
            <a:endParaRPr lang="uk-UA" sz="2400" dirty="0" smtClean="0">
              <a:latin typeface="Arial Black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60032" y="2060848"/>
            <a:ext cx="680424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ropisi" pitchFamily="2" charset="0"/>
              </a:rPr>
              <a:t>  </a:t>
            </a:r>
            <a:endParaRPr lang="ru-RU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Propis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011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57160"/>
            <a:ext cx="79208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uk-UA" sz="2800" b="1" i="1" dirty="0" smtClean="0"/>
          </a:p>
          <a:p>
            <a:pPr algn="ctr"/>
            <a:r>
              <a:rPr lang="uk-UA" sz="2800" b="1" i="1" dirty="0" smtClean="0"/>
              <a:t>Обчисли.</a:t>
            </a:r>
            <a:endParaRPr lang="uk-UA" sz="2800" b="1" i="1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-161515" y="2006317"/>
            <a:ext cx="272702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ropisi" panose="02000508030000020003" pitchFamily="2" charset="0"/>
              </a:rPr>
              <a:t>       5 + 4 =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Propisi" panose="02000508030000020003" pitchFamily="2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2816" y="2652648"/>
            <a:ext cx="236475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ropisi" panose="02000508030000020003" pitchFamily="2" charset="0"/>
              </a:rPr>
              <a:t>      8 – </a:t>
            </a:r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ropisi" panose="02000508030000020003" pitchFamily="2" charset="0"/>
              </a:rPr>
              <a:t>4=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Propisi" panose="02000508030000020003" pitchFamily="2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-267939" y="3298979"/>
            <a:ext cx="286007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ropisi" panose="02000508030000020003" pitchFamily="2" charset="0"/>
              </a:rPr>
              <a:t>        4 + 4 =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Propisi" panose="02000508030000020003" pitchFamily="2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-197408" y="3861048"/>
            <a:ext cx="271901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ropisi" panose="02000508030000020003" pitchFamily="2" charset="0"/>
              </a:rPr>
              <a:t>        7 - 4 </a:t>
            </a:r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ropisi" panose="02000508030000020003" pitchFamily="2" charset="0"/>
              </a:rPr>
              <a:t>=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Propisi" panose="02000508030000020003" pitchFamily="2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639404" y="2006316"/>
            <a:ext cx="192071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ropisi" panose="02000508030000020003" pitchFamily="2" charset="0"/>
              </a:rPr>
              <a:t>  9 - 4 =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Propisi" panose="02000508030000020003" pitchFamily="2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616964" y="2652647"/>
            <a:ext cx="192071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ropisi" panose="02000508030000020003" pitchFamily="2" charset="0"/>
              </a:rPr>
              <a:t>  6 - 4 =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Propisi" panose="02000508030000020003" pitchFamily="2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395923" y="3298978"/>
            <a:ext cx="232788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ropisi" panose="02000508030000020003" pitchFamily="2" charset="0"/>
              </a:rPr>
              <a:t>    4</a:t>
            </a:r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ropisi" panose="02000508030000020003" pitchFamily="2" charset="0"/>
              </a:rPr>
              <a:t> + 4 =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Propisi" panose="02000508030000020003" pitchFamily="2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666029" y="3861047"/>
            <a:ext cx="178766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ropisi" panose="02000508030000020003" pitchFamily="2" charset="0"/>
              </a:rPr>
              <a:t>  8</a:t>
            </a:r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ropisi" panose="02000508030000020003" pitchFamily="2" charset="0"/>
              </a:rPr>
              <a:t>- 4 =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Propisi" panose="02000508030000020003" pitchFamily="2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868145" y="2006315"/>
            <a:ext cx="246556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ropisi" panose="02000508030000020003" pitchFamily="2" charset="0"/>
              </a:rPr>
              <a:t>6- 4 =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Propisi" panose="02000508030000020003" pitchFamily="2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292081" y="2652646"/>
            <a:ext cx="346402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ropisi" panose="02000508030000020003" pitchFamily="2" charset="0"/>
              </a:rPr>
              <a:t>   3 + 4 =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Propisi" panose="02000508030000020003" pitchFamily="2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364088" y="3298977"/>
            <a:ext cx="3237499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ropisi" panose="02000508030000020003" pitchFamily="2" charset="0"/>
              </a:rPr>
              <a:t>  9 - 4 =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Propisi" panose="02000508030000020003" pitchFamily="2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292081" y="3861046"/>
            <a:ext cx="3446563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ropisi" panose="02000508030000020003" pitchFamily="2" charset="0"/>
              </a:rPr>
              <a:t>   6 + 4 =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Propisi" panose="0200050803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8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1 — коп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896985"/>
            <a:ext cx="8748464" cy="30640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186</TotalTime>
  <Words>116</Words>
  <Application>Microsoft Office PowerPoint</Application>
  <PresentationFormat>Экран (4:3)</PresentationFormat>
  <Paragraphs>39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Propisi</vt:lpstr>
      <vt:lpstr>Tahoma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Reinford</dc:creator>
  <cp:lastModifiedBy>Alla Kravchenko</cp:lastModifiedBy>
  <cp:revision>29</cp:revision>
  <dcterms:created xsi:type="dcterms:W3CDTF">2013-12-19T15:02:46Z</dcterms:created>
  <dcterms:modified xsi:type="dcterms:W3CDTF">2020-09-02T09:45:18Z</dcterms:modified>
</cp:coreProperties>
</file>