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258" r:id="rId4"/>
    <p:sldId id="260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09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5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2924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998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2890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826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047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27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95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99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58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69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85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15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9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56C8-9F85-4E10-B9B4-7D75D7CA4975}" type="datetimeFigureOut">
              <a:rPr lang="ru-RU" smtClean="0"/>
              <a:pPr/>
              <a:t>07.09.2020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E5575D-10AB-4F52-A23D-8ABA6805C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6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000108"/>
            <a:ext cx="7391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C00000"/>
                </a:solidFill>
              </a:rPr>
              <a:t>            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sz="3200" b="1" i="1" dirty="0" smtClean="0">
                <a:solidFill>
                  <a:srgbClr val="0000FF"/>
                </a:solidFill>
              </a:rPr>
              <a:t>Тема</a:t>
            </a:r>
            <a:r>
              <a:rPr lang="uk-UA" sz="3600" b="1" i="1" dirty="0" smtClean="0">
                <a:solidFill>
                  <a:srgbClr val="0000FF"/>
                </a:solidFill>
              </a:rPr>
              <a:t>: </a:t>
            </a:r>
            <a:r>
              <a:rPr lang="uk-UA" sz="3600" b="1" i="1" dirty="0" smtClean="0">
                <a:solidFill>
                  <a:srgbClr val="0000FF"/>
                </a:solidFill>
              </a:rPr>
              <a:t>Способи перевірки  дії віднімання. Задачі, </a:t>
            </a:r>
            <a:endParaRPr lang="uk-UA" sz="3600" b="1" i="1" dirty="0" smtClean="0">
              <a:solidFill>
                <a:srgbClr val="0000FF"/>
              </a:solidFill>
            </a:endParaRPr>
          </a:p>
          <a:p>
            <a:r>
              <a:rPr lang="uk-UA" sz="3600" b="1" i="1" dirty="0" smtClean="0">
                <a:solidFill>
                  <a:srgbClr val="0000FF"/>
                </a:solidFill>
              </a:rPr>
              <a:t>що </a:t>
            </a:r>
            <a:r>
              <a:rPr lang="uk-UA" sz="3600" b="1" i="1" dirty="0" smtClean="0">
                <a:solidFill>
                  <a:srgbClr val="0000FF"/>
                </a:solidFill>
              </a:rPr>
              <a:t>містять різницеве порівняння чисел. Зміна різниці при зміні одного з компонентів на кілька одиниць. Складання </a:t>
            </a:r>
            <a:endParaRPr lang="uk-UA" sz="3600" b="1" i="1" dirty="0" smtClean="0">
              <a:solidFill>
                <a:srgbClr val="0000FF"/>
              </a:solidFill>
            </a:endParaRPr>
          </a:p>
          <a:p>
            <a:r>
              <a:rPr lang="uk-UA" sz="3600" b="1" i="1" dirty="0" smtClean="0">
                <a:solidFill>
                  <a:srgbClr val="0000FF"/>
                </a:solidFill>
              </a:rPr>
              <a:t>і </a:t>
            </a:r>
            <a:r>
              <a:rPr lang="uk-UA" sz="3600" b="1" i="1" dirty="0" err="1" smtClean="0">
                <a:solidFill>
                  <a:srgbClr val="0000FF"/>
                </a:solidFill>
              </a:rPr>
              <a:t>розв</a:t>
            </a:r>
            <a:r>
              <a:rPr lang="en-US" sz="3600" b="1" i="1" dirty="0" smtClean="0">
                <a:solidFill>
                  <a:srgbClr val="0000FF"/>
                </a:solidFill>
              </a:rPr>
              <a:t>’</a:t>
            </a:r>
            <a:r>
              <a:rPr lang="uk-UA" sz="3600" b="1" i="1" dirty="0" err="1" smtClean="0">
                <a:solidFill>
                  <a:srgbClr val="0000FF"/>
                </a:solidFill>
              </a:rPr>
              <a:t>язування</a:t>
            </a:r>
            <a:r>
              <a:rPr lang="uk-UA" sz="3600" b="1" i="1" dirty="0" smtClean="0">
                <a:solidFill>
                  <a:srgbClr val="0000FF"/>
                </a:solidFill>
              </a:rPr>
              <a:t> задач </a:t>
            </a:r>
            <a:endParaRPr lang="uk-UA" sz="3600" b="1" i="1" dirty="0" smtClean="0">
              <a:solidFill>
                <a:srgbClr val="0000FF"/>
              </a:solidFill>
            </a:endParaRPr>
          </a:p>
          <a:p>
            <a:r>
              <a:rPr lang="uk-UA" sz="3600" b="1" i="1" dirty="0" smtClean="0">
                <a:solidFill>
                  <a:srgbClr val="0000FF"/>
                </a:solidFill>
              </a:rPr>
              <a:t>за </a:t>
            </a:r>
            <a:r>
              <a:rPr lang="uk-UA" sz="3600" b="1" i="1" dirty="0" smtClean="0">
                <a:solidFill>
                  <a:srgbClr val="0000FF"/>
                </a:solidFill>
              </a:rPr>
              <a:t>короткими </a:t>
            </a:r>
            <a:r>
              <a:rPr lang="uk-UA" sz="3600" b="1" i="1" dirty="0" smtClean="0">
                <a:solidFill>
                  <a:srgbClr val="0000FF"/>
                </a:solidFill>
              </a:rPr>
              <a:t>записами </a:t>
            </a:r>
            <a:r>
              <a:rPr lang="uk-UA" sz="3600" b="1" i="1" dirty="0" smtClean="0">
                <a:solidFill>
                  <a:srgbClr val="FF0000"/>
                </a:solidFill>
              </a:rPr>
              <a:t> 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7158" y="571480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                                      </a:t>
            </a:r>
            <a:r>
              <a:rPr lang="uk-UA" sz="3600" b="1" i="1" dirty="0" smtClean="0">
                <a:solidFill>
                  <a:srgbClr val="C00000"/>
                </a:solidFill>
              </a:rPr>
              <a:t> травня</a:t>
            </a:r>
          </a:p>
          <a:p>
            <a:r>
              <a:rPr lang="uk-UA" sz="3600" b="1" i="1" dirty="0" smtClean="0">
                <a:solidFill>
                  <a:srgbClr val="C00000"/>
                </a:solidFill>
              </a:rPr>
              <a:t>                   Класна    робота  </a:t>
            </a:r>
          </a:p>
        </p:txBody>
      </p:sp>
      <p:pic>
        <p:nvPicPr>
          <p:cNvPr id="7170" name="Picture 2" descr="Урок математики.Презентація &quot;Порядок дій у виразах. Алгоритм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916832"/>
            <a:ext cx="7143800" cy="4500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540568" y="260648"/>
            <a:ext cx="9111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rgbClr val="002060"/>
                </a:solidFill>
              </a:rPr>
              <a:t>              </a:t>
            </a:r>
            <a:r>
              <a:rPr lang="uk-UA" sz="2800" b="1" i="1" dirty="0">
                <a:solidFill>
                  <a:srgbClr val="C00000"/>
                </a:solidFill>
              </a:rPr>
              <a:t>Хто швидше порахує?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124744"/>
            <a:ext cx="6768752" cy="5111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357166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C00000"/>
                </a:solidFill>
              </a:rPr>
              <a:t>Робота з підручником  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100010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Нерівності 25</a:t>
            </a:r>
            <a:endParaRPr lang="ru-RU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185736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65 – 18    </a:t>
            </a:r>
            <a:r>
              <a:rPr lang="en-US" sz="2400" dirty="0" smtClean="0"/>
              <a:t>&gt;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71670" y="185736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25- 22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928662" y="150017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37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5984" y="150017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r>
              <a:rPr lang="uk-UA" sz="2000" dirty="0" smtClean="0"/>
              <a:t> 3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786182" y="178592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100 – 48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286248" y="157161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/>
              <a:t>5 2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000628" y="178592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&gt;</a:t>
            </a:r>
            <a:endParaRPr lang="ru-RU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86380" y="178592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52 - 19</a:t>
            </a:r>
            <a:endParaRPr lang="ru-RU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572132" y="157161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33</a:t>
            </a:r>
            <a:endParaRPr lang="ru-RU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472" y="278605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83 - 39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857224" y="250030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44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571604" y="2786058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928794" y="278605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94 - 49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214546" y="250030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45</a:t>
            </a:r>
            <a:endParaRPr lang="ru-RU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857620" y="278605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73 – 48 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214810" y="257174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25</a:t>
            </a:r>
            <a:endParaRPr lang="ru-RU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4929190" y="278605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</a:t>
            </a:r>
            <a:endParaRPr lang="ru-RU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5214942" y="278605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52 -19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5500694" y="2571744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33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32" y="428604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                </a:t>
            </a:r>
            <a:r>
              <a:rPr lang="uk-UA" sz="2800" b="1" i="1" dirty="0" smtClean="0">
                <a:solidFill>
                  <a:srgbClr val="0000FF"/>
                </a:solidFill>
              </a:rPr>
              <a:t>Задача 26 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1000108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Із </a:t>
            </a:r>
            <a:r>
              <a:rPr lang="uk-UA" sz="2400" b="1" i="1" dirty="0" smtClean="0"/>
              <a:t>друкарні вранці відправили 45 пачок зошитів</a:t>
            </a:r>
            <a:r>
              <a:rPr lang="uk-UA" sz="2400" b="1" i="1" dirty="0" smtClean="0"/>
              <a:t>, </a:t>
            </a:r>
          </a:p>
          <a:p>
            <a:r>
              <a:rPr lang="uk-UA" sz="2400" b="1" i="1" dirty="0" smtClean="0"/>
              <a:t>а </a:t>
            </a:r>
            <a:r>
              <a:rPr lang="uk-UA" sz="2400" b="1" i="1" dirty="0" smtClean="0"/>
              <a:t>вдень – на 7 пачок більше. Залишилося </a:t>
            </a:r>
            <a:endParaRPr lang="uk-UA" sz="2400" b="1" i="1" dirty="0" smtClean="0"/>
          </a:p>
          <a:p>
            <a:r>
              <a:rPr lang="uk-UA" sz="2400" b="1" i="1" dirty="0" smtClean="0"/>
              <a:t>на </a:t>
            </a:r>
            <a:r>
              <a:rPr lang="uk-UA" sz="2400" b="1" i="1" dirty="0" smtClean="0"/>
              <a:t>37 пачок менше, ніж відправили. </a:t>
            </a:r>
            <a:endParaRPr lang="uk-UA" sz="2400" b="1" i="1" dirty="0" smtClean="0"/>
          </a:p>
          <a:p>
            <a:r>
              <a:rPr lang="uk-UA" sz="2400" b="1" i="1" dirty="0" smtClean="0"/>
              <a:t>Скільки </a:t>
            </a:r>
            <a:r>
              <a:rPr lang="uk-UA" sz="2400" b="1" i="1" dirty="0" smtClean="0"/>
              <a:t>пачок залишилося?</a:t>
            </a:r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2357430"/>
            <a:ext cx="564360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</a:rPr>
              <a:t>Вранці – 45 п.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Вдень - ?, на 7 п. більше</a:t>
            </a:r>
          </a:p>
          <a:p>
            <a:r>
              <a:rPr lang="uk-UA" sz="2400" b="1" i="1" dirty="0" smtClean="0">
                <a:solidFill>
                  <a:srgbClr val="0070C0"/>
                </a:solidFill>
              </a:rPr>
              <a:t>Залишилося – ?, на 37 п. менше, ніж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29322" y="30003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7626936" y="2775446"/>
            <a:ext cx="794" cy="61701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29190" y="250030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 flipV="1">
            <a:off x="4857752" y="2500306"/>
            <a:ext cx="118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9" name="Стрелка влево 38"/>
          <p:cNvSpPr/>
          <p:nvPr/>
        </p:nvSpPr>
        <p:spPr>
          <a:xfrm flipV="1">
            <a:off x="5357818" y="2755893"/>
            <a:ext cx="2286016" cy="45719"/>
          </a:xfrm>
          <a:prstGeom prst="leftArrow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3714744" y="3571876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err="1" smtClean="0"/>
              <a:t>Розв</a:t>
            </a:r>
            <a:r>
              <a:rPr lang="en-US" sz="2400" b="1" i="1" dirty="0" smtClean="0"/>
              <a:t>’</a:t>
            </a:r>
            <a:r>
              <a:rPr lang="uk-UA" sz="2400" b="1" i="1" dirty="0" err="1" smtClean="0"/>
              <a:t>язання</a:t>
            </a:r>
            <a:r>
              <a:rPr lang="uk-UA" sz="2400" b="1" i="1" dirty="0" smtClean="0"/>
              <a:t> </a:t>
            </a:r>
            <a:endParaRPr lang="ru-RU" sz="24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714348" y="4071942"/>
            <a:ext cx="796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00FF"/>
                </a:solidFill>
              </a:rPr>
              <a:t>1) Скільки пачок зошитів відправили вдень? 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15616" y="4500570"/>
            <a:ext cx="6528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1) 45+ 7 = 52 (п. ) - вдень</a:t>
            </a:r>
            <a:endParaRPr lang="ru-RU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714348" y="4857760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00FF"/>
                </a:solidFill>
              </a:rPr>
              <a:t>2) Скільки пачок відправили? 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87624" y="5214950"/>
            <a:ext cx="6099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2) 45 + 52 = 97 (п. ) - відправили</a:t>
            </a:r>
            <a:endParaRPr lang="ru-RU" sz="2400" b="1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714348" y="5643578"/>
            <a:ext cx="6143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00FF"/>
                </a:solidFill>
              </a:rPr>
              <a:t>3) Скільки пачок залишилося? 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87624" y="5929330"/>
            <a:ext cx="5741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3) 97 – 37 = 60 (п.) </a:t>
            </a:r>
            <a:endParaRPr lang="ru-RU" sz="2400" b="1" i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43042" y="628652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Відповідь: </a:t>
            </a:r>
            <a:r>
              <a:rPr lang="uk-UA" sz="2400" b="1" i="1" dirty="0" smtClean="0"/>
              <a:t>60 пачок залишилося.</a:t>
            </a:r>
            <a:endParaRPr lang="ru-RU" sz="24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4357686" y="257174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5091703" y="2373208"/>
            <a:ext cx="155448" cy="914400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38100">
                <a:solidFill>
                  <a:srgbClr val="0000FF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57422" y="500042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00FF"/>
                </a:solidFill>
              </a:rPr>
              <a:t>             </a:t>
            </a:r>
            <a:r>
              <a:rPr lang="uk-UA" sz="3200" b="1" i="1" dirty="0" smtClean="0">
                <a:solidFill>
                  <a:srgbClr val="0000FF"/>
                </a:solidFill>
              </a:rPr>
              <a:t>Вирази 27</a:t>
            </a:r>
            <a:endParaRPr lang="ru-RU" sz="3200" b="1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142984"/>
            <a:ext cx="7643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Пригадай, як перевірити додавання. Обчисли. Перевір зручним способом. </a:t>
            </a:r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235743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37+51 =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2357430"/>
            <a:ext cx="663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88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00100" y="300037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88- 37 = 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143108" y="300037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51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371475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88 – 51= 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371475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37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929058" y="235743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26 + 64=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43504" y="235743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90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29058" y="307181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90 – 26 = 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3504" y="307181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64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000496" y="378619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90 – 64 =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286380" y="378619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26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28860" y="3357562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190"/>
            <a:ext cx="8496944" cy="6696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Тема востока в русской музык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9698" name="Picture 2" descr="Правила поведінки у комп'ютерному класі і техніка безпеки при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57222" y="-4572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278</TotalTime>
  <Words>254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Alla Kravchenko</cp:lastModifiedBy>
  <cp:revision>29</cp:revision>
  <dcterms:created xsi:type="dcterms:W3CDTF">2020-05-19T16:06:08Z</dcterms:created>
  <dcterms:modified xsi:type="dcterms:W3CDTF">2020-09-07T10:48:05Z</dcterms:modified>
</cp:coreProperties>
</file>