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72" r:id="rId2"/>
  </p:sldMasterIdLst>
  <p:notesMasterIdLst>
    <p:notesMasterId r:id="rId11"/>
  </p:notesMasterIdLst>
  <p:sldIdLst>
    <p:sldId id="307" r:id="rId3"/>
    <p:sldId id="300" r:id="rId4"/>
    <p:sldId id="267" r:id="rId5"/>
    <p:sldId id="269" r:id="rId6"/>
    <p:sldId id="271" r:id="rId7"/>
    <p:sldId id="304" r:id="rId8"/>
    <p:sldId id="286" r:id="rId9"/>
    <p:sldId id="31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660066"/>
    <a:srgbClr val="D60093"/>
    <a:srgbClr val="FF9900"/>
    <a:srgbClr val="800000"/>
    <a:srgbClr val="FF7C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E9C1-6239-4518-9234-7977FCF33F3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7257A-744C-41AF-AD50-418683A97B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2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5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8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11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41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353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32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3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98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17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81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39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6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6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6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2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8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76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24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31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9772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2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1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4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988840"/>
            <a:ext cx="60486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3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/>
              <a:t>Одиниці </a:t>
            </a:r>
            <a:r>
              <a:rPr lang="uk-UA" sz="3200" b="1" dirty="0"/>
              <a:t>вимірювання довжини, вартості, часу і маси. Розв’язування задач з  цими величинами. Дії з іменованими </a:t>
            </a:r>
            <a:r>
              <a:rPr lang="uk-UA" sz="3200" b="1" dirty="0" smtClean="0"/>
              <a:t>числами</a:t>
            </a:r>
            <a:r>
              <a:rPr lang="uk-UA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0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68" y="1255766"/>
            <a:ext cx="275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prstClr val="black"/>
                </a:solidFill>
              </a:rPr>
              <a:t>4  •   3   =  12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prstClr val="black"/>
                </a:solidFill>
              </a:rPr>
              <a:t>4  •   6   = 24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prstClr val="black"/>
                </a:solidFill>
              </a:rPr>
              <a:t>8  •   8  =  64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prstClr val="black"/>
                </a:solidFill>
              </a:rPr>
              <a:t>5  •   1  =  5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prstClr val="black"/>
                </a:solidFill>
              </a:rPr>
              <a:t>10 • 10 = 100</a:t>
            </a:r>
            <a:endParaRPr lang="ru-RU" sz="2400" i="1" dirty="0">
              <a:solidFill>
                <a:prstClr val="black"/>
              </a:solidFill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34924" y="5177294"/>
            <a:ext cx="3492107" cy="164399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  Прочитайте </a:t>
            </a:r>
            <a:r>
              <a:rPr lang="ru-RU" sz="2000" b="1" i="1" dirty="0" err="1">
                <a:solidFill>
                  <a:srgbClr val="C00000"/>
                </a:solidFill>
              </a:rPr>
              <a:t>рівності</a:t>
            </a:r>
            <a:r>
              <a:rPr lang="ru-RU" sz="2000" b="1" i="1" dirty="0">
                <a:solidFill>
                  <a:srgbClr val="C00000"/>
                </a:solidFill>
              </a:rPr>
              <a:t> з </a:t>
            </a:r>
            <a:r>
              <a:rPr lang="ru-RU" sz="2000" b="1" i="1" dirty="0" err="1">
                <a:solidFill>
                  <a:srgbClr val="C00000"/>
                </a:solidFill>
              </a:rPr>
              <a:t>назвою</a:t>
            </a:r>
            <a:r>
              <a:rPr lang="ru-RU" sz="2000" b="1" i="1" dirty="0">
                <a:solidFill>
                  <a:srgbClr val="C00000"/>
                </a:solidFill>
              </a:rPr>
              <a:t> компонент</a:t>
            </a:r>
            <a:r>
              <a:rPr lang="uk-UA" sz="2000" b="1" i="1" dirty="0" err="1">
                <a:solidFill>
                  <a:srgbClr val="C00000"/>
                </a:solidFill>
              </a:rPr>
              <a:t>ів</a:t>
            </a:r>
            <a:r>
              <a:rPr lang="uk-UA" sz="2000" i="1" dirty="0">
                <a:solidFill>
                  <a:srgbClr val="C00000"/>
                </a:solidFill>
              </a:rPr>
              <a:t>.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918968" y="39117"/>
            <a:ext cx="3638599" cy="164399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C00000"/>
                </a:solidFill>
              </a:rPr>
              <a:t>Що означає перший множник у кожній рівності?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723111" y="-40919"/>
            <a:ext cx="3420889" cy="204593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Перший </a:t>
            </a:r>
            <a:r>
              <a:rPr lang="ru-RU" sz="2000" b="1" i="1" dirty="0" err="1">
                <a:solidFill>
                  <a:srgbClr val="0070C0"/>
                </a:solidFill>
              </a:rPr>
              <a:t>множник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означає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вартість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одиниці</a:t>
            </a:r>
            <a:r>
              <a:rPr lang="ru-RU" sz="2000" b="1" i="1" dirty="0">
                <a:solidFill>
                  <a:srgbClr val="0070C0"/>
                </a:solidFill>
              </a:rPr>
              <a:t> товару - </a:t>
            </a:r>
            <a:r>
              <a:rPr lang="ru-RU" sz="2000" b="1" i="1" dirty="0" err="1">
                <a:solidFill>
                  <a:srgbClr val="0070C0"/>
                </a:solidFill>
              </a:rPr>
              <a:t>це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ціна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2009698" y="1598397"/>
            <a:ext cx="3566902" cy="184462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</a:rPr>
              <a:t>Що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означає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другий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множник</a:t>
            </a:r>
            <a:r>
              <a:rPr lang="ru-RU" sz="2000" b="1" i="1" dirty="0">
                <a:solidFill>
                  <a:srgbClr val="C00000"/>
                </a:solidFill>
              </a:rPr>
              <a:t> у </a:t>
            </a:r>
            <a:r>
              <a:rPr lang="ru-RU" sz="2000" b="1" i="1" dirty="0" err="1">
                <a:solidFill>
                  <a:srgbClr val="C00000"/>
                </a:solidFill>
              </a:rPr>
              <a:t>кожній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рівності</a:t>
            </a:r>
            <a:r>
              <a:rPr lang="ru-RU" sz="2000" b="1" i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5825397" y="1696666"/>
            <a:ext cx="3546230" cy="177605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0070C0"/>
                </a:solidFill>
              </a:rPr>
              <a:t>Другий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множник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означає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кількість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куплених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одиниць</a:t>
            </a:r>
            <a:r>
              <a:rPr lang="ru-RU" sz="2000" b="1" i="1" dirty="0">
                <a:solidFill>
                  <a:srgbClr val="0070C0"/>
                </a:solidFill>
              </a:rPr>
              <a:t> товару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2311111" y="3289539"/>
            <a:ext cx="2754559" cy="148476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</a:rPr>
              <a:t>Що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означає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значення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добутку</a:t>
            </a:r>
            <a:r>
              <a:rPr lang="ru-RU" sz="2000" b="1" i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8" name="Облако 17"/>
          <p:cNvSpPr/>
          <p:nvPr/>
        </p:nvSpPr>
        <p:spPr>
          <a:xfrm>
            <a:off x="5543091" y="3194965"/>
            <a:ext cx="3780928" cy="160832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err="1">
                <a:solidFill>
                  <a:srgbClr val="0070C0"/>
                </a:solidFill>
              </a:rPr>
              <a:t>Значення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добутку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означає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загальну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вартість</a:t>
            </a:r>
            <a:r>
              <a:rPr lang="ru-RU" sz="2000" b="1" i="1" dirty="0">
                <a:solidFill>
                  <a:srgbClr val="0070C0"/>
                </a:solidFill>
              </a:rPr>
              <a:t> покупки!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409" y="1352148"/>
            <a:ext cx="360401" cy="2765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9334" y="1370141"/>
            <a:ext cx="388548" cy="27540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70141"/>
            <a:ext cx="610644" cy="27540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87824" y="5125190"/>
            <a:ext cx="59766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іна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товару.</a:t>
            </a:r>
            <a:endParaRPr lang="ru-RU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8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6" grpId="0" animBg="1"/>
      <p:bldP spid="6" grpId="1" animBg="1"/>
      <p:bldP spid="8" grpId="0" animBg="1"/>
      <p:bldP spid="8" grpId="1" animBg="1"/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7" y="2276872"/>
            <a:ext cx="8820471" cy="239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4509120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3935669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00546" y="450912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" y="379902"/>
            <a:ext cx="78488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738" y="1514401"/>
            <a:ext cx="752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величини описують ситуації купівлі – продажу?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0" y="1557652"/>
            <a:ext cx="8730923" cy="73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827" y="3869791"/>
            <a:ext cx="7794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язання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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7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= 63 (кг)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Відповідь: 63 кг яблук у 7 таких ящиках.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уга 10"/>
          <p:cNvSpPr/>
          <p:nvPr/>
        </p:nvSpPr>
        <p:spPr>
          <a:xfrm flipV="1">
            <a:off x="5706089" y="3059341"/>
            <a:ext cx="3071866" cy="854997"/>
          </a:xfrm>
          <a:prstGeom prst="arc">
            <a:avLst>
              <a:gd name="adj1" fmla="val 10706606"/>
              <a:gd name="adj2" fmla="val 53935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5706121" y="3099677"/>
            <a:ext cx="767962" cy="584642"/>
          </a:xfrm>
          <a:prstGeom prst="arc">
            <a:avLst>
              <a:gd name="adj1" fmla="val 10706606"/>
              <a:gd name="adj2" fmla="val 309908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23"/>
          <p:cNvGrpSpPr/>
          <p:nvPr/>
        </p:nvGrpSpPr>
        <p:grpSpPr>
          <a:xfrm>
            <a:off x="5706121" y="3273656"/>
            <a:ext cx="3071826" cy="350112"/>
            <a:chOff x="142875" y="4002764"/>
            <a:chExt cx="4857753" cy="49730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42876" y="4251414"/>
              <a:ext cx="1211752" cy="552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-103082" y="4248721"/>
              <a:ext cx="497302" cy="538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357322" y="4251414"/>
              <a:ext cx="3643306" cy="3484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749283" y="4248721"/>
              <a:ext cx="497302" cy="538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Дуга 17"/>
          <p:cNvSpPr/>
          <p:nvPr/>
        </p:nvSpPr>
        <p:spPr>
          <a:xfrm>
            <a:off x="5706089" y="2914206"/>
            <a:ext cx="3071866" cy="955585"/>
          </a:xfrm>
          <a:prstGeom prst="arc">
            <a:avLst>
              <a:gd name="adj1" fmla="val 10706606"/>
              <a:gd name="adj2" fmla="val 53935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25401" y="2480813"/>
            <a:ext cx="31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9900"/>
                </a:solidFill>
              </a:rPr>
              <a:t>?</a:t>
            </a: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6728" y="275165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9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2866" y="3987171"/>
            <a:ext cx="36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</a:rPr>
              <a:t>7</a:t>
            </a:r>
            <a:endParaRPr lang="ru-RU" sz="2000" b="1" dirty="0">
              <a:solidFill>
                <a:srgbClr val="00B05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474237" y="3303469"/>
            <a:ext cx="2488" cy="2839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9" y="3920383"/>
            <a:ext cx="2780730" cy="16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026" y="3933056"/>
            <a:ext cx="2589948" cy="159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384" y="3908754"/>
            <a:ext cx="2595080" cy="16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9" y="275790"/>
            <a:ext cx="7344817" cy="48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789" y="328498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кожною схемою усно склади та розв'яжи 4 відповідні задачі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272" y="917928"/>
            <a:ext cx="8586700" cy="233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9" y="3108500"/>
            <a:ext cx="8237263" cy="14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2221" y="3245139"/>
            <a:ext cx="540060" cy="369332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597042"/>
            <a:ext cx="288032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3412376"/>
            <a:ext cx="1584176" cy="369332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77293"/>
              </p:ext>
            </p:extLst>
          </p:nvPr>
        </p:nvGraphicFramePr>
        <p:xfrm>
          <a:off x="206993" y="1818975"/>
          <a:ext cx="8269731" cy="64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7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754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7512" y="198884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величина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98884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748494"/>
            <a:ext cx="2847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ru-RU" sz="2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9024" y="176540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Час роботи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3563888" y="4394324"/>
            <a:ext cx="3024336" cy="156956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знайти загальний виробіток?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5543600" y="5006078"/>
            <a:ext cx="3600400" cy="149755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b="1" i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b="1" i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000" b="1" i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b="1" i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1260639" y="4747142"/>
            <a:ext cx="3024336" cy="152677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b="1" i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b="1" i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i="1" kern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42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" y="1536237"/>
            <a:ext cx="8305728" cy="4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0715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365104"/>
            <a:ext cx="3171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660066"/>
                </a:solidFill>
              </a:rPr>
              <a:t>Величина одиниці виміру</a:t>
            </a:r>
            <a:endParaRPr lang="ru-RU" sz="2000" b="1" i="1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9186" y="435875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70C0"/>
                </a:solidFill>
              </a:rPr>
              <a:t>Кількість</a:t>
            </a:r>
          </a:p>
          <a:p>
            <a:pPr algn="ctr"/>
            <a:r>
              <a:rPr lang="uk-UA" sz="2000" b="1" i="1" dirty="0" smtClean="0">
                <a:solidFill>
                  <a:srgbClr val="0070C0"/>
                </a:solidFill>
              </a:rPr>
              <a:t>Час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40651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B050"/>
                </a:solidFill>
              </a:rPr>
              <a:t>Загальна величина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35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545" y="48140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7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14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3423</TotalTime>
  <Words>180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Garamond</vt:lpstr>
      <vt:lpstr>Symbol</vt:lpstr>
      <vt:lpstr>Times New Roman</vt:lpstr>
      <vt:lpstr>3_Тема Office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Alla Kravchenko</cp:lastModifiedBy>
  <cp:revision>355</cp:revision>
  <dcterms:created xsi:type="dcterms:W3CDTF">2016-11-08T11:07:50Z</dcterms:created>
  <dcterms:modified xsi:type="dcterms:W3CDTF">2020-09-07T10:59:30Z</dcterms:modified>
</cp:coreProperties>
</file>