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256" r:id="rId2"/>
    <p:sldId id="261" r:id="rId3"/>
    <p:sldId id="257" r:id="rId4"/>
    <p:sldId id="258" r:id="rId5"/>
    <p:sldId id="269" r:id="rId6"/>
    <p:sldId id="272" r:id="rId7"/>
    <p:sldId id="273" r:id="rId8"/>
    <p:sldId id="270" r:id="rId9"/>
    <p:sldId id="271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B2F93-FA17-46DC-B835-9752C170480B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1C0B5-2BDC-4992-886A-10050643AE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1C0B5-2BDC-4992-886A-10050643AE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66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43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6037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918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6608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629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942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53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697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3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63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28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68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9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80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81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EE7DA-BF1B-452C-9290-950677C413D2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D3806D-6613-408C-9B33-D24A71074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8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124744"/>
            <a:ext cx="662473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Тема:</a:t>
            </a:r>
          </a:p>
          <a:p>
            <a:pPr algn="ctr"/>
            <a:r>
              <a:rPr lang="ru-RU" sz="54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ЗАДАЧІ </a:t>
            </a:r>
            <a:r>
              <a:rPr lang="ru-RU" sz="5400" b="1" cap="none" spc="0" dirty="0" smtClean="0">
                <a:ln w="18000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 2 ДІЇ</a:t>
            </a:r>
            <a:endParaRPr lang="ru-RU" sz="5400" b="1" cap="none" spc="0" dirty="0">
              <a:ln w="18000">
                <a:solidFill>
                  <a:srgbClr val="0070C0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96" y="2132856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8800" b="1" dirty="0" smtClean="0"/>
              <a:t>Молодці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277636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0" y="469562"/>
            <a:ext cx="41434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В одній вазі </a:t>
            </a:r>
            <a:r>
              <a:rPr lang="uk-UA" sz="3200" dirty="0" smtClean="0">
                <a:solidFill>
                  <a:srgbClr val="FF0000"/>
                </a:solidFill>
              </a:rPr>
              <a:t>7 яблук</a:t>
            </a:r>
            <a:r>
              <a:rPr lang="uk-UA" sz="3200" dirty="0" smtClean="0"/>
              <a:t>, а в другій – </a:t>
            </a:r>
            <a:r>
              <a:rPr lang="uk-UA" sz="3200" dirty="0" smtClean="0">
                <a:solidFill>
                  <a:srgbClr val="FF0000"/>
                </a:solidFill>
              </a:rPr>
              <a:t>3. </a:t>
            </a:r>
            <a:r>
              <a:rPr lang="uk-UA" sz="3200" dirty="0" smtClean="0"/>
              <a:t>Скільки  </a:t>
            </a:r>
            <a:r>
              <a:rPr lang="uk-UA" sz="3200" dirty="0" smtClean="0"/>
              <a:t>яблук</a:t>
            </a:r>
            <a:endParaRPr lang="uk-UA" sz="3200" dirty="0" smtClean="0"/>
          </a:p>
          <a:p>
            <a:r>
              <a:rPr lang="uk-UA" sz="3200" dirty="0" smtClean="0">
                <a:solidFill>
                  <a:srgbClr val="FF0000"/>
                </a:solidFill>
              </a:rPr>
              <a:t>у двох вазах?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3789" y="839114"/>
            <a:ext cx="41434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В одній вазі </a:t>
            </a:r>
            <a:r>
              <a:rPr lang="uk-UA" sz="3200" dirty="0" smtClean="0">
                <a:solidFill>
                  <a:srgbClr val="FF0000"/>
                </a:solidFill>
              </a:rPr>
              <a:t>7 яблук</a:t>
            </a:r>
            <a:r>
              <a:rPr lang="uk-UA" sz="3200" dirty="0" smtClean="0"/>
              <a:t>, а в другій – </a:t>
            </a:r>
            <a:r>
              <a:rPr lang="uk-UA" sz="3200" dirty="0" smtClean="0">
                <a:solidFill>
                  <a:srgbClr val="FF0000"/>
                </a:solidFill>
              </a:rPr>
              <a:t>на 4 менше. </a:t>
            </a:r>
            <a:r>
              <a:rPr lang="uk-UA" sz="3200" dirty="0" smtClean="0"/>
              <a:t>Скільки   </a:t>
            </a:r>
            <a:r>
              <a:rPr lang="uk-UA" sz="3200" dirty="0" smtClean="0"/>
              <a:t>яблук </a:t>
            </a:r>
            <a:r>
              <a:rPr lang="uk-UA" sz="3200" dirty="0" smtClean="0">
                <a:solidFill>
                  <a:srgbClr val="FF0000"/>
                </a:solidFill>
              </a:rPr>
              <a:t>у </a:t>
            </a:r>
            <a:r>
              <a:rPr lang="uk-UA" sz="3200" dirty="0" smtClean="0">
                <a:solidFill>
                  <a:srgbClr val="FF0000"/>
                </a:solidFill>
              </a:rPr>
              <a:t>другій  вазі? </a:t>
            </a:r>
            <a:endParaRPr lang="ru-RU" sz="3200" dirty="0">
              <a:solidFill>
                <a:srgbClr val="FF0000"/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1285852" y="3357562"/>
            <a:ext cx="6500858" cy="7143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0034" y="4000504"/>
            <a:ext cx="38603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1400" dirty="0" smtClean="0"/>
              <a:t> Про що ця задача?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Розкажіть умову задачі (історію, </a:t>
            </a:r>
          </a:p>
          <a:p>
            <a:r>
              <a:rPr lang="uk-UA" sz="1400" dirty="0" smtClean="0"/>
              <a:t>     текст, розповідь).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Озвучте питання задачі. Про що</a:t>
            </a:r>
          </a:p>
          <a:p>
            <a:r>
              <a:rPr lang="uk-UA" sz="1400" dirty="0" smtClean="0"/>
              <a:t>     треба дізнатися?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Якою дією будемо знаходити? Чому?</a:t>
            </a:r>
          </a:p>
          <a:p>
            <a:r>
              <a:rPr lang="uk-UA" sz="1400" dirty="0" smtClean="0"/>
              <a:t>    </a:t>
            </a:r>
            <a:r>
              <a:rPr lang="uk-UA" sz="1400" dirty="0" smtClean="0"/>
              <a:t>Яке </a:t>
            </a:r>
            <a:r>
              <a:rPr lang="uk-UA" sz="1400" dirty="0" smtClean="0"/>
              <a:t>слово-маячок підказало?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Який розв'язок задачі?</a:t>
            </a:r>
            <a:r>
              <a:rPr lang="ru-RU" sz="1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Яка відповідь? (Перечитайте питання</a:t>
            </a:r>
          </a:p>
          <a:p>
            <a:r>
              <a:rPr lang="uk-UA" sz="1400" dirty="0" smtClean="0"/>
              <a:t>    і дайте відповідь).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Скільки ми виконали дій, щоб розв'язати </a:t>
            </a:r>
          </a:p>
          <a:p>
            <a:r>
              <a:rPr lang="uk-UA" sz="1400" dirty="0" smtClean="0"/>
              <a:t>    задачу? (1 </a:t>
            </a:r>
            <a:r>
              <a:rPr lang="uk-UA" sz="1400" dirty="0" smtClean="0"/>
              <a:t>дія. </a:t>
            </a:r>
            <a:r>
              <a:rPr lang="uk-UA" sz="1400" dirty="0" smtClean="0"/>
              <a:t>Проста задача</a:t>
            </a:r>
            <a:r>
              <a:rPr lang="uk-UA" sz="1400" dirty="0" smtClean="0"/>
              <a:t>).</a:t>
            </a:r>
            <a:endParaRPr lang="uk-UA" sz="1400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4786314" y="3929066"/>
            <a:ext cx="38603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1400" dirty="0" smtClean="0"/>
              <a:t> Про що ця задача?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Розкажіть умову задачі (історію, </a:t>
            </a:r>
          </a:p>
          <a:p>
            <a:r>
              <a:rPr lang="uk-UA" sz="1400" dirty="0" smtClean="0"/>
              <a:t>    </a:t>
            </a:r>
            <a:r>
              <a:rPr lang="uk-UA" sz="1400" dirty="0" smtClean="0"/>
              <a:t>текст</a:t>
            </a:r>
            <a:r>
              <a:rPr lang="uk-UA" sz="1400" dirty="0" smtClean="0"/>
              <a:t>, розповідь).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Озвучте питання задачі. Про що</a:t>
            </a:r>
          </a:p>
          <a:p>
            <a:r>
              <a:rPr lang="uk-UA" sz="1400" dirty="0" smtClean="0"/>
              <a:t>    </a:t>
            </a:r>
            <a:r>
              <a:rPr lang="uk-UA" sz="1400" dirty="0" smtClean="0"/>
              <a:t>треба </a:t>
            </a:r>
            <a:r>
              <a:rPr lang="uk-UA" sz="1400" dirty="0" smtClean="0"/>
              <a:t>дізнатися?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Якою дією будемо знаходити? Чому?</a:t>
            </a:r>
          </a:p>
          <a:p>
            <a:r>
              <a:rPr lang="uk-UA" sz="1400" dirty="0" smtClean="0"/>
              <a:t>    </a:t>
            </a:r>
            <a:r>
              <a:rPr lang="uk-UA" sz="1400" dirty="0" smtClean="0"/>
              <a:t>Яке </a:t>
            </a:r>
            <a:r>
              <a:rPr lang="uk-UA" sz="1400" dirty="0" smtClean="0"/>
              <a:t>слово-маячок підказало?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Який розв'язок задачі?</a:t>
            </a:r>
            <a:r>
              <a:rPr lang="ru-RU" sz="1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Яка відповідь? (Перечитайте питання</a:t>
            </a:r>
          </a:p>
          <a:p>
            <a:r>
              <a:rPr lang="uk-UA" sz="1400" dirty="0" smtClean="0"/>
              <a:t>    і дайте відповідь).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Скільки ми виконали дій, щоб розв'язати </a:t>
            </a:r>
          </a:p>
          <a:p>
            <a:r>
              <a:rPr lang="uk-UA" sz="1400" dirty="0" smtClean="0"/>
              <a:t>    задачу? (1 дія. Проста задача</a:t>
            </a:r>
            <a:r>
              <a:rPr lang="uk-UA" sz="1400" dirty="0" smtClean="0"/>
              <a:t>).</a:t>
            </a:r>
            <a:endParaRPr lang="uk-UA" sz="1400" dirty="0" smtClean="0"/>
          </a:p>
        </p:txBody>
      </p:sp>
      <p:sp>
        <p:nvSpPr>
          <p:cNvPr id="43" name="Полилиния 42"/>
          <p:cNvSpPr/>
          <p:nvPr/>
        </p:nvSpPr>
        <p:spPr>
          <a:xfrm>
            <a:off x="6211229" y="3579541"/>
            <a:ext cx="122664" cy="89210"/>
          </a:xfrm>
          <a:custGeom>
            <a:avLst/>
            <a:gdLst>
              <a:gd name="connsiteX0" fmla="*/ 0 w 122664"/>
              <a:gd name="connsiteY0" fmla="*/ 0 h 89210"/>
              <a:gd name="connsiteX1" fmla="*/ 122664 w 122664"/>
              <a:gd name="connsiteY1" fmla="*/ 89210 h 89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2664" h="89210">
                <a:moveTo>
                  <a:pt x="0" y="0"/>
                </a:moveTo>
                <a:lnTo>
                  <a:pt x="122664" y="892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40725" y="2087516"/>
            <a:ext cx="1479221" cy="158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1667" y="2901217"/>
            <a:ext cx="1339965" cy="1439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7" grpId="1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63053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4000" dirty="0" smtClean="0"/>
              <a:t>В одній вазі </a:t>
            </a:r>
            <a:r>
              <a:rPr lang="uk-UA" sz="4000" dirty="0" smtClean="0">
                <a:solidFill>
                  <a:srgbClr val="FF0000"/>
                </a:solidFill>
              </a:rPr>
              <a:t>7 яблук</a:t>
            </a:r>
            <a:r>
              <a:rPr lang="uk-UA" sz="4000" dirty="0" smtClean="0"/>
              <a:t>, </a:t>
            </a:r>
            <a:endParaRPr lang="uk-UA" sz="4000" dirty="0" smtClean="0"/>
          </a:p>
          <a:p>
            <a:pPr algn="just"/>
            <a:r>
              <a:rPr lang="uk-UA" sz="4000" dirty="0" smtClean="0"/>
              <a:t>а </a:t>
            </a:r>
            <a:r>
              <a:rPr lang="uk-UA" sz="4000" dirty="0" smtClean="0"/>
              <a:t>в другій –</a:t>
            </a:r>
            <a:r>
              <a:rPr lang="uk-UA" sz="4000" dirty="0" smtClean="0">
                <a:solidFill>
                  <a:srgbClr val="FF0000"/>
                </a:solidFill>
              </a:rPr>
              <a:t> на 4 менше</a:t>
            </a:r>
            <a:r>
              <a:rPr lang="uk-UA" sz="4000" dirty="0" smtClean="0"/>
              <a:t>. Скільки  всього </a:t>
            </a:r>
            <a:r>
              <a:rPr lang="uk-UA" sz="4000" dirty="0" smtClean="0"/>
              <a:t>яблук </a:t>
            </a:r>
          </a:p>
          <a:p>
            <a:pPr algn="just"/>
            <a:r>
              <a:rPr lang="uk-UA" sz="4000" dirty="0" smtClean="0">
                <a:solidFill>
                  <a:srgbClr val="FF0000"/>
                </a:solidFill>
              </a:rPr>
              <a:t>у </a:t>
            </a:r>
            <a:r>
              <a:rPr lang="uk-UA" sz="4000" dirty="0" smtClean="0">
                <a:solidFill>
                  <a:srgbClr val="FF0000"/>
                </a:solidFill>
              </a:rPr>
              <a:t>двох вазах?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7158" y="3929066"/>
            <a:ext cx="571534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1400" dirty="0" smtClean="0"/>
              <a:t> Про що ця задача?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Розкажіть умову задачі (історію, </a:t>
            </a:r>
          </a:p>
          <a:p>
            <a:r>
              <a:rPr lang="uk-UA" sz="1400" dirty="0" smtClean="0"/>
              <a:t>     текст, розповідь).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Озвучте питання задачі. Про що</a:t>
            </a:r>
          </a:p>
          <a:p>
            <a:r>
              <a:rPr lang="uk-UA" sz="1400" dirty="0" smtClean="0"/>
              <a:t>     треба дізнатися?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Чи можемо ми однією дією знайти відповідь на питання? </a:t>
            </a:r>
          </a:p>
          <a:p>
            <a:r>
              <a:rPr lang="uk-UA" sz="1400" dirty="0" smtClean="0"/>
              <a:t>    Чому?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То що спочатку треба знайти? 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А зараз можемо дати відповідь на питання?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 Яка відповідь? (Перечитайте питання</a:t>
            </a:r>
          </a:p>
          <a:p>
            <a:r>
              <a:rPr lang="uk-UA" sz="1400" dirty="0" smtClean="0"/>
              <a:t>    і дайте відповідь).</a:t>
            </a:r>
          </a:p>
          <a:p>
            <a:pPr>
              <a:buFont typeface="Wingdings" pitchFamily="2" charset="2"/>
              <a:buChar char="Ø"/>
            </a:pPr>
            <a:r>
              <a:rPr lang="uk-UA" sz="1400" dirty="0" smtClean="0"/>
              <a:t> То скільки дій ми виконали?  (Дві. 2 простих задачі. Складена задача).</a:t>
            </a:r>
            <a:endParaRPr lang="ru-RU" sz="14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5286380" y="3857628"/>
            <a:ext cx="3857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uk-UA" sz="2400" dirty="0" smtClean="0"/>
              <a:t>7 </a:t>
            </a:r>
            <a:r>
              <a:rPr lang="uk-UA" sz="2400" dirty="0" smtClean="0"/>
              <a:t>– 4 = 3 (</a:t>
            </a:r>
            <a:r>
              <a:rPr lang="uk-UA" sz="2400" dirty="0" err="1" smtClean="0"/>
              <a:t>ябл</a:t>
            </a:r>
            <a:r>
              <a:rPr lang="uk-UA" sz="2400" dirty="0" smtClean="0"/>
              <a:t>.) </a:t>
            </a:r>
            <a:r>
              <a:rPr lang="uk-UA" sz="2400" dirty="0" smtClean="0"/>
              <a:t>–</a:t>
            </a:r>
          </a:p>
          <a:p>
            <a:r>
              <a:rPr lang="uk-UA" sz="2400" dirty="0" smtClean="0"/>
              <a:t> </a:t>
            </a:r>
            <a:r>
              <a:rPr lang="uk-UA" sz="2400" dirty="0" smtClean="0"/>
              <a:t>у другій вазі.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86380" y="4714884"/>
            <a:ext cx="3857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2400" dirty="0" smtClean="0"/>
              <a:t>2. 7 + 3 = 10 (</a:t>
            </a:r>
            <a:r>
              <a:rPr lang="uk-UA" sz="2400" dirty="0" err="1" smtClean="0"/>
              <a:t>ябл</a:t>
            </a:r>
            <a:r>
              <a:rPr lang="uk-UA" sz="2400" dirty="0" smtClean="0"/>
              <a:t>.)</a:t>
            </a:r>
          </a:p>
          <a:p>
            <a:pPr marL="342900" indent="-342900"/>
            <a:r>
              <a:rPr lang="uk-UA" sz="2400" dirty="0" smtClean="0"/>
              <a:t>Відповідь: 10 яблук  </a:t>
            </a:r>
            <a:r>
              <a:rPr lang="uk-UA" sz="2400" dirty="0" smtClean="0"/>
              <a:t>усього</a:t>
            </a:r>
            <a:r>
              <a:rPr lang="uk-UA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792961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На галявині </a:t>
            </a:r>
            <a:r>
              <a:rPr lang="uk-UA" sz="4000" dirty="0" smtClean="0">
                <a:solidFill>
                  <a:srgbClr val="FF0000"/>
                </a:solidFill>
              </a:rPr>
              <a:t>літало</a:t>
            </a:r>
            <a:r>
              <a:rPr lang="uk-UA" sz="4000" dirty="0" smtClean="0"/>
              <a:t> </a:t>
            </a:r>
            <a:endParaRPr lang="uk-UA" sz="4000" dirty="0" smtClean="0"/>
          </a:p>
          <a:p>
            <a:r>
              <a:rPr lang="uk-UA" sz="4000" dirty="0" smtClean="0"/>
              <a:t>14 </a:t>
            </a:r>
            <a:r>
              <a:rPr lang="uk-UA" sz="4000" dirty="0" smtClean="0"/>
              <a:t>метеликів, 4 – </a:t>
            </a:r>
            <a:r>
              <a:rPr lang="uk-UA" sz="4000" dirty="0" smtClean="0">
                <a:solidFill>
                  <a:srgbClr val="FF0000"/>
                </a:solidFill>
              </a:rPr>
              <a:t>відлетіло</a:t>
            </a:r>
            <a:r>
              <a:rPr lang="uk-UA" sz="4000" dirty="0" smtClean="0"/>
              <a:t> </a:t>
            </a:r>
            <a:endParaRPr lang="uk-UA" sz="4000" dirty="0" smtClean="0"/>
          </a:p>
          <a:p>
            <a:r>
              <a:rPr lang="uk-UA" sz="4000" dirty="0" smtClean="0"/>
              <a:t>до </a:t>
            </a:r>
            <a:r>
              <a:rPr lang="uk-UA" sz="4000" dirty="0" smtClean="0"/>
              <a:t>річки, а </a:t>
            </a:r>
            <a:r>
              <a:rPr lang="uk-UA" sz="4000" dirty="0" smtClean="0">
                <a:solidFill>
                  <a:srgbClr val="FF0000"/>
                </a:solidFill>
              </a:rPr>
              <a:t>прилетіло</a:t>
            </a:r>
            <a:r>
              <a:rPr lang="uk-UA" sz="4000" dirty="0" smtClean="0"/>
              <a:t> </a:t>
            </a:r>
            <a:r>
              <a:rPr lang="uk-UA" sz="4000" dirty="0" smtClean="0"/>
              <a:t>– </a:t>
            </a:r>
          </a:p>
          <a:p>
            <a:r>
              <a:rPr lang="uk-UA" sz="4000" dirty="0" smtClean="0"/>
              <a:t>7 </a:t>
            </a:r>
            <a:r>
              <a:rPr lang="uk-UA" sz="4000" dirty="0" smtClean="0"/>
              <a:t>метеликів. Скільки  метеликів</a:t>
            </a:r>
            <a:r>
              <a:rPr lang="uk-UA" sz="4000" dirty="0" smtClean="0">
                <a:solidFill>
                  <a:srgbClr val="FF0000"/>
                </a:solidFill>
              </a:rPr>
              <a:t> стало </a:t>
            </a:r>
            <a:r>
              <a:rPr lang="uk-UA" sz="4000" dirty="0" smtClean="0"/>
              <a:t>на галявині?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571876"/>
            <a:ext cx="860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3600" dirty="0" smtClean="0"/>
              <a:t>1. 14 – 4 = 10 (м.) - </a:t>
            </a:r>
            <a:r>
              <a:rPr lang="uk-UA" sz="3600" dirty="0" smtClean="0"/>
              <a:t>залишилося</a:t>
            </a:r>
            <a:endParaRPr lang="uk-UA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28596" y="4572008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3600" dirty="0" smtClean="0"/>
              <a:t>2. 10 + 7 = 17 (м.)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5572140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3600" dirty="0" smtClean="0"/>
              <a:t>Відповідь: 17 метеликів стало.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В автобусі </a:t>
            </a:r>
            <a:r>
              <a:rPr lang="uk-UA" sz="4000" dirty="0" smtClean="0">
                <a:solidFill>
                  <a:srgbClr val="FF0000"/>
                </a:solidFill>
              </a:rPr>
              <a:t>їхало</a:t>
            </a:r>
            <a:r>
              <a:rPr lang="uk-UA" sz="4000" dirty="0" smtClean="0"/>
              <a:t> 23 пасажири. На першій зупинці </a:t>
            </a:r>
            <a:r>
              <a:rPr lang="uk-UA" sz="4000" dirty="0" smtClean="0">
                <a:solidFill>
                  <a:srgbClr val="FF0000"/>
                </a:solidFill>
              </a:rPr>
              <a:t>зайшло</a:t>
            </a:r>
            <a:r>
              <a:rPr lang="uk-UA" sz="4000" dirty="0" smtClean="0"/>
              <a:t> ще 2, а на другій - </a:t>
            </a:r>
            <a:r>
              <a:rPr lang="uk-UA" sz="4000" dirty="0" smtClean="0">
                <a:solidFill>
                  <a:srgbClr val="FF0000"/>
                </a:solidFill>
              </a:rPr>
              <a:t>вийшло</a:t>
            </a:r>
            <a:r>
              <a:rPr lang="uk-UA" sz="4000" dirty="0" smtClean="0"/>
              <a:t>  5. Скільки пасажирів </a:t>
            </a:r>
            <a:r>
              <a:rPr lang="uk-UA" sz="4000" dirty="0" smtClean="0">
                <a:solidFill>
                  <a:srgbClr val="FF0000"/>
                </a:solidFill>
              </a:rPr>
              <a:t>стало</a:t>
            </a:r>
            <a:r>
              <a:rPr lang="uk-UA" sz="4000" dirty="0" smtClean="0"/>
              <a:t> в автобусі?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3786190"/>
            <a:ext cx="8534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3600" dirty="0" smtClean="0"/>
              <a:t>1. 23 + 2 = 25 (п.) – після І </a:t>
            </a:r>
            <a:r>
              <a:rPr lang="uk-UA" sz="3600" dirty="0" smtClean="0"/>
              <a:t>зупинки</a:t>
            </a:r>
            <a:endParaRPr lang="uk-UA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5720" y="4714884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3600" dirty="0" smtClean="0"/>
              <a:t>2. 25 – 5 = 20 (п.)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5500702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3600" dirty="0" smtClean="0"/>
              <a:t>Відповідь: 20 пасажирів стало.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Три рибалки </a:t>
            </a:r>
            <a:r>
              <a:rPr lang="uk-UA" sz="4000" dirty="0" smtClean="0"/>
              <a:t>спіймали </a:t>
            </a:r>
            <a:endParaRPr lang="uk-UA" sz="4000" dirty="0" smtClean="0"/>
          </a:p>
          <a:p>
            <a:r>
              <a:rPr lang="uk-UA" sz="4000" dirty="0" smtClean="0"/>
              <a:t>36 </a:t>
            </a:r>
            <a:r>
              <a:rPr lang="uk-UA" sz="4000" dirty="0" smtClean="0"/>
              <a:t>окунів. </a:t>
            </a:r>
            <a:r>
              <a:rPr lang="uk-UA" sz="4000" dirty="0" smtClean="0">
                <a:solidFill>
                  <a:srgbClr val="FF0000"/>
                </a:solidFill>
              </a:rPr>
              <a:t>Перший</a:t>
            </a:r>
            <a:r>
              <a:rPr lang="uk-UA" sz="4000" dirty="0" smtClean="0"/>
              <a:t> спіймав 12, </a:t>
            </a:r>
            <a:r>
              <a:rPr lang="uk-UA" sz="4000" dirty="0" smtClean="0">
                <a:solidFill>
                  <a:srgbClr val="FF0000"/>
                </a:solidFill>
              </a:rPr>
              <a:t>другий</a:t>
            </a:r>
            <a:r>
              <a:rPr lang="uk-UA" sz="4000" dirty="0" smtClean="0"/>
              <a:t> – 8. Скільки окунів спіймав </a:t>
            </a:r>
            <a:r>
              <a:rPr lang="uk-UA" sz="4000" dirty="0" smtClean="0">
                <a:solidFill>
                  <a:srgbClr val="FF0000"/>
                </a:solidFill>
              </a:rPr>
              <a:t>третій</a:t>
            </a:r>
            <a:r>
              <a:rPr lang="uk-UA" sz="4000" dirty="0" smtClean="0"/>
              <a:t> рибалка?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3357562"/>
            <a:ext cx="947028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uk-UA" sz="3600" dirty="0" smtClean="0"/>
              <a:t>12 </a:t>
            </a:r>
            <a:r>
              <a:rPr lang="uk-UA" sz="3600" dirty="0" smtClean="0"/>
              <a:t>+ 8 = 20 (</a:t>
            </a:r>
            <a:r>
              <a:rPr lang="uk-UA" sz="3600" dirty="0" err="1" smtClean="0"/>
              <a:t>ок</a:t>
            </a:r>
            <a:r>
              <a:rPr lang="uk-UA" sz="3600" dirty="0" smtClean="0"/>
              <a:t>.) –  перший </a:t>
            </a:r>
            <a:endParaRPr lang="uk-UA" sz="3600" dirty="0" smtClean="0"/>
          </a:p>
          <a:p>
            <a:r>
              <a:rPr lang="uk-UA" sz="4000" dirty="0" smtClean="0"/>
              <a:t>і </a:t>
            </a:r>
            <a:r>
              <a:rPr lang="uk-UA" sz="4000" dirty="0" smtClean="0"/>
              <a:t>другий.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4434991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3600" dirty="0" smtClean="0"/>
              <a:t>2</a:t>
            </a:r>
            <a:r>
              <a:rPr lang="uk-UA" sz="3600" dirty="0" smtClean="0"/>
              <a:t>. 36 – 20 = 16 (</a:t>
            </a:r>
            <a:r>
              <a:rPr lang="uk-UA" sz="3600" dirty="0" err="1" smtClean="0"/>
              <a:t>ок</a:t>
            </a:r>
            <a:r>
              <a:rPr lang="uk-UA" sz="3600" dirty="0" smtClean="0"/>
              <a:t>.)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5373216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3600" dirty="0" smtClean="0"/>
              <a:t>Відповідь: 16 окунів спіймав </a:t>
            </a:r>
            <a:r>
              <a:rPr lang="uk-UA" sz="3600" dirty="0" smtClean="0"/>
              <a:t>третій рибалка</a:t>
            </a:r>
            <a:r>
              <a:rPr lang="uk-UA" sz="3600" dirty="0" smtClean="0"/>
              <a:t>.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059832" y="6143644"/>
            <a:ext cx="5655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2800" dirty="0" smtClean="0">
                <a:solidFill>
                  <a:srgbClr val="00B050"/>
                </a:solidFill>
              </a:rPr>
              <a:t>ІІ спосіб: </a:t>
            </a:r>
            <a:r>
              <a:rPr lang="uk-UA" sz="2800" dirty="0" smtClean="0"/>
              <a:t>36 – 12 – 8 = 16 (</a:t>
            </a:r>
            <a:r>
              <a:rPr lang="uk-UA" sz="2800" dirty="0" err="1" smtClean="0"/>
              <a:t>ок</a:t>
            </a:r>
            <a:r>
              <a:rPr lang="uk-UA" sz="2800" dirty="0" smtClean="0"/>
              <a:t>.)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62333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На клумбі </a:t>
            </a:r>
            <a:r>
              <a:rPr lang="uk-UA" sz="4000" dirty="0" smtClean="0">
                <a:solidFill>
                  <a:srgbClr val="FF0000"/>
                </a:solidFill>
              </a:rPr>
              <a:t>росло</a:t>
            </a:r>
            <a:r>
              <a:rPr lang="uk-UA" sz="4000" dirty="0" smtClean="0"/>
              <a:t> </a:t>
            </a:r>
            <a:endParaRPr lang="uk-UA" sz="4000" dirty="0" smtClean="0"/>
          </a:p>
          <a:p>
            <a:r>
              <a:rPr lang="uk-UA" sz="4000" dirty="0" smtClean="0"/>
              <a:t>17 </a:t>
            </a:r>
            <a:r>
              <a:rPr lang="uk-UA" sz="4000" dirty="0" smtClean="0"/>
              <a:t>тюльпанів. </a:t>
            </a:r>
          </a:p>
          <a:p>
            <a:r>
              <a:rPr lang="uk-UA" sz="4000" dirty="0" smtClean="0"/>
              <a:t>9 – </a:t>
            </a:r>
            <a:r>
              <a:rPr lang="uk-UA" sz="4000" dirty="0" smtClean="0">
                <a:solidFill>
                  <a:srgbClr val="FF0000"/>
                </a:solidFill>
              </a:rPr>
              <a:t>зрізали</a:t>
            </a:r>
            <a:r>
              <a:rPr lang="uk-UA" sz="4000" dirty="0" smtClean="0"/>
              <a:t>, а </a:t>
            </a:r>
            <a:r>
              <a:rPr lang="uk-UA" sz="4000" dirty="0" smtClean="0">
                <a:solidFill>
                  <a:srgbClr val="FF0000"/>
                </a:solidFill>
              </a:rPr>
              <a:t>посадили</a:t>
            </a:r>
            <a:r>
              <a:rPr lang="uk-UA" sz="4000" dirty="0" smtClean="0"/>
              <a:t> </a:t>
            </a:r>
            <a:endParaRPr lang="uk-UA" sz="4000" dirty="0" smtClean="0"/>
          </a:p>
          <a:p>
            <a:r>
              <a:rPr lang="uk-UA" sz="4000" dirty="0" smtClean="0"/>
              <a:t>5 </a:t>
            </a:r>
            <a:r>
              <a:rPr lang="uk-UA" sz="4000" dirty="0" smtClean="0"/>
              <a:t>нових. </a:t>
            </a:r>
            <a:endParaRPr lang="uk-UA" sz="4000" dirty="0" smtClean="0"/>
          </a:p>
          <a:p>
            <a:r>
              <a:rPr lang="uk-UA" sz="4000" dirty="0" smtClean="0"/>
              <a:t>Скільки </a:t>
            </a:r>
            <a:r>
              <a:rPr lang="uk-UA" sz="4000" dirty="0" smtClean="0"/>
              <a:t>тюльпанів </a:t>
            </a:r>
            <a:r>
              <a:rPr lang="uk-UA" sz="4000" dirty="0" smtClean="0">
                <a:solidFill>
                  <a:srgbClr val="FF0000"/>
                </a:solidFill>
              </a:rPr>
              <a:t>стало</a:t>
            </a:r>
            <a:r>
              <a:rPr lang="uk-UA" sz="4000" dirty="0" smtClean="0"/>
              <a:t> </a:t>
            </a:r>
            <a:endParaRPr lang="uk-UA" sz="4000" dirty="0" smtClean="0"/>
          </a:p>
          <a:p>
            <a:r>
              <a:rPr lang="uk-UA" sz="4000" dirty="0" smtClean="0"/>
              <a:t>на </a:t>
            </a:r>
            <a:r>
              <a:rPr lang="uk-UA" sz="4000" dirty="0" smtClean="0"/>
              <a:t>клумбі?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857232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В одній коробці </a:t>
            </a:r>
            <a:r>
              <a:rPr lang="uk-UA" sz="4000" dirty="0" smtClean="0">
                <a:solidFill>
                  <a:srgbClr val="FF0000"/>
                </a:solidFill>
              </a:rPr>
              <a:t>8</a:t>
            </a:r>
            <a:r>
              <a:rPr lang="uk-UA" sz="4000" dirty="0" smtClean="0"/>
              <a:t> олівців</a:t>
            </a:r>
            <a:r>
              <a:rPr lang="uk-UA" sz="4000" dirty="0" smtClean="0"/>
              <a:t>,</a:t>
            </a:r>
          </a:p>
          <a:p>
            <a:r>
              <a:rPr lang="uk-UA" sz="4000" dirty="0" smtClean="0"/>
              <a:t>а </a:t>
            </a:r>
            <a:r>
              <a:rPr lang="uk-UA" sz="4000" dirty="0" smtClean="0"/>
              <a:t>в другій – </a:t>
            </a:r>
            <a:r>
              <a:rPr lang="uk-UA" sz="4000" dirty="0" smtClean="0">
                <a:solidFill>
                  <a:srgbClr val="FF0000"/>
                </a:solidFill>
              </a:rPr>
              <a:t>на 5 більше. </a:t>
            </a:r>
            <a:endParaRPr lang="uk-UA" sz="4000" dirty="0" smtClean="0">
              <a:solidFill>
                <a:srgbClr val="FF0000"/>
              </a:solidFill>
            </a:endParaRPr>
          </a:p>
          <a:p>
            <a:r>
              <a:rPr lang="uk-UA" sz="4000" dirty="0" smtClean="0"/>
              <a:t>Скільки  </a:t>
            </a:r>
            <a:r>
              <a:rPr lang="uk-UA" sz="4000" dirty="0" smtClean="0">
                <a:solidFill>
                  <a:srgbClr val="FF0000"/>
                </a:solidFill>
              </a:rPr>
              <a:t>всього</a:t>
            </a:r>
            <a:r>
              <a:rPr lang="uk-UA" sz="4000" dirty="0" smtClean="0"/>
              <a:t> олівців</a:t>
            </a:r>
            <a:r>
              <a:rPr lang="uk-UA" sz="4000" dirty="0" smtClean="0">
                <a:solidFill>
                  <a:srgbClr val="FF0000"/>
                </a:solidFill>
              </a:rPr>
              <a:t> у двох </a:t>
            </a:r>
            <a:r>
              <a:rPr lang="uk-UA" sz="4000" dirty="0" smtClean="0"/>
              <a:t>коробках?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428604"/>
            <a:ext cx="82495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У ящику </a:t>
            </a:r>
            <a:r>
              <a:rPr lang="uk-UA" sz="4000" dirty="0" smtClean="0"/>
              <a:t>9 кілограмів слив. </a:t>
            </a:r>
            <a:r>
              <a:rPr lang="uk-UA" sz="4000" dirty="0" smtClean="0">
                <a:solidFill>
                  <a:srgbClr val="FF0000"/>
                </a:solidFill>
              </a:rPr>
              <a:t>Продали</a:t>
            </a:r>
            <a:r>
              <a:rPr lang="uk-UA" sz="4000" dirty="0" smtClean="0"/>
              <a:t> 5 кілограмів, а потім </a:t>
            </a:r>
            <a:r>
              <a:rPr lang="uk-UA" sz="4000" dirty="0" smtClean="0">
                <a:solidFill>
                  <a:srgbClr val="FF0000"/>
                </a:solidFill>
              </a:rPr>
              <a:t>досипали</a:t>
            </a:r>
            <a:r>
              <a:rPr lang="uk-UA" sz="4000" dirty="0" smtClean="0"/>
              <a:t> </a:t>
            </a:r>
            <a:r>
              <a:rPr lang="uk-UA" sz="4000" dirty="0" smtClean="0"/>
              <a:t>в </a:t>
            </a:r>
            <a:r>
              <a:rPr lang="uk-UA" sz="4000" dirty="0" smtClean="0"/>
              <a:t>ящик ще 8 кілограмів. Скільки кілограмів слив </a:t>
            </a:r>
            <a:r>
              <a:rPr lang="uk-UA" sz="4000" dirty="0" smtClean="0">
                <a:solidFill>
                  <a:srgbClr val="FF0000"/>
                </a:solidFill>
              </a:rPr>
              <a:t>стало</a:t>
            </a:r>
            <a:r>
              <a:rPr lang="uk-UA" sz="4000" dirty="0" smtClean="0"/>
              <a:t> </a:t>
            </a:r>
            <a:endParaRPr lang="uk-UA" sz="4000" dirty="0" smtClean="0"/>
          </a:p>
          <a:p>
            <a:r>
              <a:rPr lang="uk-UA" sz="4000" dirty="0" smtClean="0"/>
              <a:t>в </a:t>
            </a:r>
            <a:r>
              <a:rPr lang="uk-UA" sz="4000" dirty="0" smtClean="0"/>
              <a:t>ящику?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245</TotalTime>
  <Words>580</Words>
  <Application>Microsoft Office PowerPoint</Application>
  <PresentationFormat>Экран (4:3)</PresentationFormat>
  <Paragraphs>81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Alla Kravchenko</cp:lastModifiedBy>
  <cp:revision>37</cp:revision>
  <dcterms:created xsi:type="dcterms:W3CDTF">2020-02-29T13:34:52Z</dcterms:created>
  <dcterms:modified xsi:type="dcterms:W3CDTF">2020-09-02T14:01:38Z</dcterms:modified>
</cp:coreProperties>
</file>