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759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981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2420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1006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383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8929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4514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846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213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230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69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039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491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280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283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642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4BFCF-C13B-451A-8A9D-28882BF69E65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BFDDB0-1785-486D-876F-34342869C3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406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1142984"/>
            <a:ext cx="6241896" cy="2790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Тема:</a:t>
            </a:r>
          </a:p>
          <a:p>
            <a:pPr algn="ctr"/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НАЗВИ </a:t>
            </a:r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ЧИСЕЛ </a:t>
            </a:r>
            <a:endParaRPr lang="uk-UA" sz="4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 </a:t>
            </a:r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ВІДНІМАННІ </a:t>
            </a:r>
            <a:endParaRPr lang="uk-UA" sz="4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 </a:t>
            </a:r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ДОДАВАННІ</a:t>
            </a:r>
            <a:endParaRPr lang="uk-UA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5229493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728" y="571480"/>
            <a:ext cx="67151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Назви зменшуване:</a:t>
            </a:r>
          </a:p>
          <a:p>
            <a:pPr>
              <a:defRPr/>
            </a:pPr>
            <a:endParaRPr lang="uk-UA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5-2        5+1        9-1        8-3</a:t>
            </a:r>
          </a:p>
          <a:p>
            <a:pPr>
              <a:defRPr/>
            </a:pPr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9-4        9-3        10-4       4+4</a:t>
            </a:r>
            <a:endParaRPr lang="uk-U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3214687"/>
            <a:ext cx="6786610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Назви від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’</a:t>
            </a:r>
            <a:r>
              <a:rPr lang="uk-UA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ємник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:</a:t>
            </a: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6-2        5+1        5-3        9-3</a:t>
            </a:r>
            <a:b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7-6        9-1         5-4        9+1</a:t>
            </a:r>
            <a:b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uk-U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404664"/>
            <a:ext cx="7574138" cy="206210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- Про </a:t>
            </a:r>
            <a:r>
              <a:rPr lang="ru-RU" alt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що</a:t>
            </a:r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 </a:t>
            </a:r>
            <a:r>
              <a:rPr lang="ru-RU" alt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ви</a:t>
            </a:r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 </a:t>
            </a:r>
            <a:r>
              <a:rPr lang="ru-RU" alt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дізналися</a:t>
            </a:r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 на </a:t>
            </a:r>
            <a:r>
              <a:rPr lang="ru-RU" alt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уроці</a:t>
            </a:r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Як </a:t>
            </a:r>
            <a:r>
              <a:rPr lang="ru-RU" alt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називаються</a:t>
            </a:r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 </a:t>
            </a:r>
            <a:r>
              <a:rPr lang="ru-RU" alt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компоненти</a:t>
            </a:r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 </a:t>
            </a:r>
            <a:endParaRPr lang="ru-RU" altLang="uk-UA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choolBookC"/>
              <a:cs typeface="Arial" pitchFamily="34" charset="0"/>
            </a:endParaRPr>
          </a:p>
          <a:p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та    </a:t>
            </a:r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результат </a:t>
            </a:r>
            <a:r>
              <a:rPr lang="ru-RU" alt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дії</a:t>
            </a:r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 </a:t>
            </a:r>
            <a:r>
              <a:rPr lang="ru-RU" alt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віднімання</a:t>
            </a:r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 </a:t>
            </a:r>
            <a:endParaRPr lang="ru-RU" altLang="uk-UA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choolBookC"/>
              <a:cs typeface="Arial" pitchFamily="34" charset="0"/>
            </a:endParaRPr>
          </a:p>
          <a:p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і </a:t>
            </a:r>
            <a:r>
              <a:rPr lang="ru-RU" alt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додавання</a:t>
            </a:r>
            <a:r>
              <a:rPr lang="ru-RU" alt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choolBookC"/>
                <a:cs typeface="Arial" pitchFamily="34" charset="0"/>
              </a:rPr>
              <a:t>?</a:t>
            </a:r>
            <a:endParaRPr lang="ru-RU" altLang="uk-UA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choolBookC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19703231">
            <a:off x="359025" y="647075"/>
            <a:ext cx="4631396" cy="144655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ДЯКУЮ!</a:t>
            </a:r>
            <a:endParaRPr lang="ru-RU" sz="8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8" name="Picture 4" descr="Картинки по запросу смайлики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2276872"/>
            <a:ext cx="2719905" cy="22860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71538" y="785794"/>
            <a:ext cx="7715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6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Вставте пропущені </a:t>
            </a:r>
            <a:r>
              <a:rPr lang="uk-UA" sz="6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числа.</a:t>
            </a:r>
            <a:endParaRPr lang="ru-RU" sz="6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05466" y="3068960"/>
            <a:ext cx="75724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1…3…5…7…9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764704"/>
            <a:ext cx="7143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6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Назвіть сусідів</a:t>
            </a:r>
            <a:r>
              <a:rPr lang="uk-UA" sz="6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числа:</a:t>
            </a:r>
            <a:endParaRPr lang="uk-UA" sz="6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573016"/>
            <a:ext cx="80010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88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uk-UA" sz="8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4, 7, 9,10</a:t>
            </a:r>
            <a:endParaRPr lang="ru-RU" sz="8800" b="1" cap="none" spc="0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43608" y="980728"/>
            <a:ext cx="75724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Зменшіть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5400" b="1" dirty="0" smtClean="0">
                <a:solidFill>
                  <a:srgbClr val="FF0000"/>
                </a:solidFill>
              </a:rPr>
              <a:t>2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b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10,9,8,7,6,5,4,3,2</a:t>
            </a:r>
            <a:b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Зменшіть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5400" b="1" dirty="0" smtClean="0">
                <a:solidFill>
                  <a:srgbClr val="FF0000"/>
                </a:solidFill>
              </a:rPr>
              <a:t>1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b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1,2,3,4,5,6,7,8,9</a:t>
            </a:r>
            <a:endParaRPr lang="uk-UA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651448"/>
            <a:ext cx="768022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6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Складіть рівність.</a:t>
            </a:r>
            <a:endParaRPr lang="ru-RU" sz="66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71670" y="5214950"/>
            <a:ext cx="4071966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600" b="1" dirty="0" smtClean="0">
                <a:solidFill>
                  <a:srgbClr val="FF0000"/>
                </a:solidFill>
              </a:rPr>
              <a:t>3 + 4 = 7</a:t>
            </a:r>
            <a:endParaRPr lang="uk-UA" sz="6600" b="1" dirty="0">
              <a:solidFill>
                <a:srgbClr val="FF0000"/>
              </a:solidFill>
            </a:endParaRPr>
          </a:p>
        </p:txBody>
      </p:sp>
      <p:sp>
        <p:nvSpPr>
          <p:cNvPr id="2" name="Правильный пятиугольник 1"/>
          <p:cNvSpPr/>
          <p:nvPr/>
        </p:nvSpPr>
        <p:spPr>
          <a:xfrm>
            <a:off x="1115616" y="2135803"/>
            <a:ext cx="1152128" cy="1161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авильный пятиугольник 13"/>
          <p:cNvSpPr/>
          <p:nvPr/>
        </p:nvSpPr>
        <p:spPr>
          <a:xfrm>
            <a:off x="907787" y="3654753"/>
            <a:ext cx="1152128" cy="1161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авильный пятиугольник 14"/>
          <p:cNvSpPr/>
          <p:nvPr/>
        </p:nvSpPr>
        <p:spPr>
          <a:xfrm>
            <a:off x="4051640" y="2156608"/>
            <a:ext cx="1152128" cy="1161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авильный пятиугольник 15"/>
          <p:cNvSpPr/>
          <p:nvPr/>
        </p:nvSpPr>
        <p:spPr>
          <a:xfrm>
            <a:off x="2558872" y="2145565"/>
            <a:ext cx="1152128" cy="1161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ильный пятиугольник 16"/>
          <p:cNvSpPr/>
          <p:nvPr/>
        </p:nvSpPr>
        <p:spPr>
          <a:xfrm>
            <a:off x="4051640" y="3573015"/>
            <a:ext cx="1152128" cy="1161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авильный пятиугольник 17"/>
          <p:cNvSpPr/>
          <p:nvPr/>
        </p:nvSpPr>
        <p:spPr>
          <a:xfrm>
            <a:off x="2507720" y="3573016"/>
            <a:ext cx="1152128" cy="1161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авильный пятиугольник 18"/>
          <p:cNvSpPr/>
          <p:nvPr/>
        </p:nvSpPr>
        <p:spPr>
          <a:xfrm>
            <a:off x="5567572" y="3573014"/>
            <a:ext cx="1152128" cy="1161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571480"/>
            <a:ext cx="67151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 + 4 = 7</a:t>
            </a:r>
            <a:endParaRPr lang="ru-RU" sz="9600" b="1" cap="none" spc="0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2357430"/>
            <a:ext cx="578647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ru-RU" sz="6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доданок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3643314"/>
            <a:ext cx="5857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4 - </a:t>
            </a:r>
            <a:r>
              <a:rPr lang="ru-RU" sz="6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доданок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4857760"/>
            <a:ext cx="492922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7 - сума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Картинки по запросу картинка цветок для дете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857628"/>
            <a:ext cx="2928958" cy="2071702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картинка цветок для дете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857628"/>
            <a:ext cx="2928958" cy="2071702"/>
          </a:xfrm>
          <a:prstGeom prst="rect">
            <a:avLst/>
          </a:prstGeom>
          <a:noFill/>
        </p:spPr>
      </p:pic>
      <p:pic>
        <p:nvPicPr>
          <p:cNvPr id="6148" name="Picture 4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3286124"/>
            <a:ext cx="1428760" cy="1428760"/>
          </a:xfrm>
          <a:prstGeom prst="rect">
            <a:avLst/>
          </a:prstGeom>
          <a:noFill/>
        </p:spPr>
      </p:pic>
      <p:pic>
        <p:nvPicPr>
          <p:cNvPr id="8" name="Picture 4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000372"/>
            <a:ext cx="1428760" cy="1428760"/>
          </a:xfrm>
          <a:prstGeom prst="rect">
            <a:avLst/>
          </a:prstGeom>
          <a:noFill/>
        </p:spPr>
      </p:pic>
      <p:pic>
        <p:nvPicPr>
          <p:cNvPr id="9" name="Picture 4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3143248"/>
            <a:ext cx="1428760" cy="1428760"/>
          </a:xfrm>
          <a:prstGeom prst="rect">
            <a:avLst/>
          </a:prstGeom>
          <a:noFill/>
        </p:spPr>
      </p:pic>
      <p:pic>
        <p:nvPicPr>
          <p:cNvPr id="10" name="Picture 4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000372"/>
            <a:ext cx="1428760" cy="1428760"/>
          </a:xfrm>
          <a:prstGeom prst="rect">
            <a:avLst/>
          </a:prstGeom>
          <a:noFill/>
        </p:spPr>
      </p:pic>
      <p:pic>
        <p:nvPicPr>
          <p:cNvPr id="6150" name="Picture 6" descr="Похожее изображени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1500174"/>
            <a:ext cx="1214446" cy="1268342"/>
          </a:xfrm>
          <a:prstGeom prst="rect">
            <a:avLst/>
          </a:prstGeom>
          <a:noFill/>
        </p:spPr>
      </p:pic>
      <p:sp>
        <p:nvSpPr>
          <p:cNvPr id="12" name="Овал 11"/>
          <p:cNvSpPr/>
          <p:nvPr/>
        </p:nvSpPr>
        <p:spPr>
          <a:xfrm>
            <a:off x="3143240" y="785794"/>
            <a:ext cx="5357850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200" dirty="0" smtClean="0">
                <a:solidFill>
                  <a:schemeClr val="accent2">
                    <a:lumMod val="50000"/>
                  </a:schemeClr>
                </a:solidFill>
              </a:rPr>
              <a:t>4 + 1 = 5</a:t>
            </a:r>
            <a:endParaRPr lang="uk-UA" sz="7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>
          <a:xfrm>
            <a:off x="2857488" y="1500174"/>
            <a:ext cx="502688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600" dirty="0" smtClean="0">
                <a:solidFill>
                  <a:schemeClr val="accent2">
                    <a:lumMod val="50000"/>
                  </a:schemeClr>
                </a:solidFill>
              </a:rPr>
              <a:t>5 </a:t>
            </a:r>
            <a:r>
              <a:rPr lang="uk-UA" altLang="ru-RU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6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6600" dirty="0" smtClean="0">
                <a:solidFill>
                  <a:schemeClr val="accent2">
                    <a:lumMod val="50000"/>
                  </a:schemeClr>
                </a:solidFill>
              </a:rPr>
              <a:t>1 = 4</a:t>
            </a:r>
            <a:endParaRPr lang="uk-UA" sz="6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89593" y="3787120"/>
            <a:ext cx="14538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4778" y="3787120"/>
            <a:ext cx="14538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584408" y="3787120"/>
            <a:ext cx="14538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179223" y="3787120"/>
            <a:ext cx="14538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774038" y="3787120"/>
            <a:ext cx="14538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683568" y="5013176"/>
            <a:ext cx="1306025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4" y="500042"/>
            <a:ext cx="721523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4400" b="1" dirty="0" smtClean="0">
                <a:solidFill>
                  <a:schemeClr val="accent2">
                    <a:lumMod val="50000"/>
                  </a:schemeClr>
                </a:solidFill>
              </a:rPr>
              <a:t>Числа при відніманні мають свої </a:t>
            </a:r>
            <a:r>
              <a:rPr lang="uk-UA" sz="4400" b="1" dirty="0" smtClean="0">
                <a:solidFill>
                  <a:schemeClr val="accent2">
                    <a:lumMod val="50000"/>
                  </a:schemeClr>
                </a:solidFill>
              </a:rPr>
              <a:t>назви.</a:t>
            </a:r>
            <a:endParaRPr lang="uk-UA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2000240"/>
            <a:ext cx="564360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7200" b="1" dirty="0" smtClean="0">
                <a:solidFill>
                  <a:srgbClr val="00B0F0"/>
                </a:solidFill>
              </a:rPr>
              <a:t>5 </a:t>
            </a:r>
            <a:r>
              <a:rPr lang="uk-UA" sz="7200" b="1" dirty="0" smtClean="0">
                <a:solidFill>
                  <a:srgbClr val="00B050"/>
                </a:solidFill>
              </a:rPr>
              <a:t>–</a:t>
            </a:r>
            <a:r>
              <a:rPr lang="uk-UA" sz="7200" b="1" dirty="0" smtClean="0">
                <a:solidFill>
                  <a:srgbClr val="00B0F0"/>
                </a:solidFill>
              </a:rPr>
              <a:t> </a:t>
            </a:r>
            <a:r>
              <a:rPr lang="uk-UA" sz="7200" b="1" dirty="0" smtClean="0">
                <a:solidFill>
                  <a:srgbClr val="FF0000"/>
                </a:solidFill>
              </a:rPr>
              <a:t>1</a:t>
            </a:r>
            <a:r>
              <a:rPr lang="uk-UA" sz="7200" b="1" dirty="0" smtClean="0">
                <a:solidFill>
                  <a:srgbClr val="00B0F0"/>
                </a:solidFill>
              </a:rPr>
              <a:t> </a:t>
            </a:r>
            <a:r>
              <a:rPr lang="uk-UA" sz="7200" b="1" dirty="0" smtClean="0">
                <a:solidFill>
                  <a:srgbClr val="FFC000"/>
                </a:solidFill>
              </a:rPr>
              <a:t>=</a:t>
            </a:r>
            <a:r>
              <a:rPr lang="uk-UA" sz="7200" b="1" dirty="0" smtClean="0">
                <a:solidFill>
                  <a:srgbClr val="00B0F0"/>
                </a:solidFill>
              </a:rPr>
              <a:t> </a:t>
            </a:r>
            <a:r>
              <a:rPr lang="uk-UA" sz="7200" b="1" dirty="0" smtClean="0">
                <a:solidFill>
                  <a:srgbClr val="7030A0"/>
                </a:solidFill>
              </a:rPr>
              <a:t>4</a:t>
            </a:r>
            <a:endParaRPr lang="uk-UA" sz="7200" b="1" dirty="0">
              <a:solidFill>
                <a:srgbClr val="7030A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57356" y="3214687"/>
            <a:ext cx="56436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uk-UA" sz="4800" b="1" dirty="0" smtClean="0">
                <a:ln w="11430"/>
                <a:solidFill>
                  <a:srgbClr val="66FF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 </a:t>
            </a:r>
            <a:r>
              <a:rPr lang="uk-UA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зменшуване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85918" y="4071942"/>
            <a:ext cx="57864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uk-UA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</a:t>
            </a:r>
            <a:r>
              <a:rPr lang="uk-UA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’</a:t>
            </a:r>
            <a:r>
              <a:rPr lang="uk-UA" sz="4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ємник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57356" y="4929198"/>
            <a:ext cx="56436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uk-UA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 </a:t>
            </a:r>
            <a:r>
              <a:rPr lang="uk-UA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різниця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1279</TotalTime>
  <Words>120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SchoolBookC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INNA</dc:creator>
  <cp:lastModifiedBy>Alla Kravchenko</cp:lastModifiedBy>
  <cp:revision>79</cp:revision>
  <dcterms:created xsi:type="dcterms:W3CDTF">2019-07-21T12:56:58Z</dcterms:created>
  <dcterms:modified xsi:type="dcterms:W3CDTF">2020-09-02T08:42:52Z</dcterms:modified>
</cp:coreProperties>
</file>