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dia/audio10.wav" ContentType="audio/wav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  <p:sldId id="286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32" autoAdjust="0"/>
    <p:restoredTop sz="94660"/>
  </p:normalViewPr>
  <p:slideViewPr>
    <p:cSldViewPr>
      <p:cViewPr varScale="1">
        <p:scale>
          <a:sx n="83" d="100"/>
          <a:sy n="83" d="100"/>
        </p:scale>
        <p:origin x="1517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C0E1-B32B-48BF-8821-7F7CC9B09E88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45D2-B782-448A-A6EE-4E9A7EC769C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4595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C0E1-B32B-48BF-8821-7F7CC9B09E88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45D2-B782-448A-A6EE-4E9A7EC769C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1983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C0E1-B32B-48BF-8821-7F7CC9B09E88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45D2-B782-448A-A6EE-4E9A7EC769C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670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C0E1-B32B-48BF-8821-7F7CC9B09E88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45D2-B782-448A-A6EE-4E9A7EC769C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4051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C0E1-B32B-48BF-8821-7F7CC9B09E88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45D2-B782-448A-A6EE-4E9A7EC769C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78024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C0E1-B32B-48BF-8821-7F7CC9B09E88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45D2-B782-448A-A6EE-4E9A7EC769C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1165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C0E1-B32B-48BF-8821-7F7CC9B09E88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45D2-B782-448A-A6EE-4E9A7EC769C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2617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C0E1-B32B-48BF-8821-7F7CC9B09E88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45D2-B782-448A-A6EE-4E9A7EC769C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1298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C0E1-B32B-48BF-8821-7F7CC9B09E88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45D2-B782-448A-A6EE-4E9A7EC769C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9053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C0E1-B32B-48BF-8821-7F7CC9B09E88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45D2-B782-448A-A6EE-4E9A7EC769C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4796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C0E1-B32B-48BF-8821-7F7CC9B09E88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45D2-B782-448A-A6EE-4E9A7EC769C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87221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C0E1-B32B-48BF-8821-7F7CC9B09E88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45D2-B782-448A-A6EE-4E9A7EC769C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35554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C0E1-B32B-48BF-8821-7F7CC9B09E88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45D2-B782-448A-A6EE-4E9A7EC769C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7848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C0E1-B32B-48BF-8821-7F7CC9B09E88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45D2-B782-448A-A6EE-4E9A7EC769C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191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C0E1-B32B-48BF-8821-7F7CC9B09E88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45D2-B782-448A-A6EE-4E9A7EC769C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42855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C0E1-B32B-48BF-8821-7F7CC9B09E88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45D2-B782-448A-A6EE-4E9A7EC769C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98722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DC0E1-B32B-48BF-8821-7F7CC9B09E88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F6245D2-B782-448A-A6EE-4E9A7EC769C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689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1" y="2060848"/>
            <a:ext cx="7922299" cy="2880320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3600" b="1" dirty="0" smtClean="0">
                <a:solidFill>
                  <a:srgbClr val="002060"/>
                </a:solidFill>
              </a:rPr>
              <a:t>Тема</a:t>
            </a:r>
            <a:r>
              <a:rPr lang="ru-RU" sz="3600" b="1" dirty="0" smtClean="0">
                <a:solidFill>
                  <a:schemeClr val="tx2"/>
                </a:solidFill>
              </a:rPr>
              <a:t>:</a:t>
            </a:r>
            <a:r>
              <a:rPr lang="ru-RU" sz="3900" b="1" dirty="0" smtClean="0">
                <a:solidFill>
                  <a:srgbClr val="FF0000"/>
                </a:solidFill>
              </a:rPr>
              <a:t>  </a:t>
            </a:r>
            <a:r>
              <a:rPr lang="ru-RU" sz="4200" b="1" dirty="0" err="1" smtClean="0">
                <a:solidFill>
                  <a:srgbClr val="FF0000"/>
                </a:solidFill>
              </a:rPr>
              <a:t>Віднімання</a:t>
            </a:r>
            <a:r>
              <a:rPr lang="ru-RU" sz="4200" b="1" dirty="0" smtClean="0">
                <a:solidFill>
                  <a:srgbClr val="FF0000"/>
                </a:solidFill>
              </a:rPr>
              <a:t> </a:t>
            </a:r>
            <a:r>
              <a:rPr lang="ru-RU" sz="4200" b="1" dirty="0" smtClean="0">
                <a:solidFill>
                  <a:srgbClr val="FF0000"/>
                </a:solidFill>
              </a:rPr>
              <a:t>виду</a:t>
            </a:r>
          </a:p>
          <a:p>
            <a:pPr algn="l"/>
            <a:r>
              <a:rPr lang="ru-RU" sz="4200" b="1" dirty="0" smtClean="0">
                <a:solidFill>
                  <a:srgbClr val="FF0000"/>
                </a:solidFill>
              </a:rPr>
              <a:t> </a:t>
            </a:r>
            <a:r>
              <a:rPr lang="ru-RU" sz="4200" b="1" dirty="0" smtClean="0">
                <a:solidFill>
                  <a:srgbClr val="FF0000"/>
                </a:solidFill>
              </a:rPr>
              <a:t>40 – 8. Порядок </a:t>
            </a:r>
            <a:r>
              <a:rPr lang="ru-RU" sz="4200" b="1" dirty="0" err="1" smtClean="0">
                <a:solidFill>
                  <a:srgbClr val="FF0000"/>
                </a:solidFill>
              </a:rPr>
              <a:t>виконання</a:t>
            </a:r>
            <a:r>
              <a:rPr lang="ru-RU" sz="4200" b="1" dirty="0" smtClean="0">
                <a:solidFill>
                  <a:srgbClr val="FF0000"/>
                </a:solidFill>
              </a:rPr>
              <a:t> </a:t>
            </a:r>
            <a:r>
              <a:rPr lang="ru-RU" sz="4200" b="1" dirty="0" err="1" smtClean="0">
                <a:solidFill>
                  <a:srgbClr val="FF0000"/>
                </a:solidFill>
              </a:rPr>
              <a:t>дій</a:t>
            </a:r>
            <a:r>
              <a:rPr lang="ru-RU" sz="4200" b="1" dirty="0" smtClean="0">
                <a:solidFill>
                  <a:srgbClr val="FF0000"/>
                </a:solidFill>
              </a:rPr>
              <a:t> у </a:t>
            </a:r>
            <a:r>
              <a:rPr lang="ru-RU" sz="4200" b="1" dirty="0" err="1" smtClean="0">
                <a:solidFill>
                  <a:srgbClr val="FF0000"/>
                </a:solidFill>
              </a:rPr>
              <a:t>виразах</a:t>
            </a:r>
            <a:r>
              <a:rPr lang="ru-RU" sz="4200" b="1" dirty="0" smtClean="0">
                <a:solidFill>
                  <a:srgbClr val="FF0000"/>
                </a:solidFill>
              </a:rPr>
              <a:t> з дужками </a:t>
            </a:r>
            <a:endParaRPr lang="ru-RU" sz="4200" b="1" dirty="0" smtClean="0">
              <a:solidFill>
                <a:srgbClr val="FF0000"/>
              </a:solidFill>
            </a:endParaRPr>
          </a:p>
          <a:p>
            <a:pPr algn="l"/>
            <a:r>
              <a:rPr lang="ru-RU" sz="4200" b="1" dirty="0" smtClean="0">
                <a:solidFill>
                  <a:srgbClr val="FF0000"/>
                </a:solidFill>
              </a:rPr>
              <a:t>і </a:t>
            </a:r>
            <a:r>
              <a:rPr lang="ru-RU" sz="4200" b="1" dirty="0" smtClean="0">
                <a:solidFill>
                  <a:srgbClr val="FF0000"/>
                </a:solidFill>
              </a:rPr>
              <a:t>без </a:t>
            </a:r>
            <a:r>
              <a:rPr lang="ru-RU" sz="4200" b="1" dirty="0" err="1" smtClean="0">
                <a:solidFill>
                  <a:srgbClr val="FF0000"/>
                </a:solidFill>
              </a:rPr>
              <a:t>дужок</a:t>
            </a:r>
            <a:endParaRPr lang="ru-RU" sz="33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77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0"/>
            <a:ext cx="59804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4"/>
                </a:solidFill>
              </a:rPr>
              <a:t>«</a:t>
            </a:r>
            <a:r>
              <a:rPr lang="ru-RU" sz="5400" b="1" dirty="0" err="1" smtClean="0">
                <a:ln/>
                <a:solidFill>
                  <a:schemeClr val="accent4"/>
                </a:solidFill>
              </a:rPr>
              <a:t>Шифрувальники</a:t>
            </a:r>
            <a:r>
              <a:rPr lang="ru-RU" sz="5400" b="1" dirty="0" smtClean="0">
                <a:ln/>
                <a:solidFill>
                  <a:schemeClr val="accent4"/>
                </a:solidFill>
              </a:rPr>
              <a:t>»</a:t>
            </a:r>
            <a:endParaRPr lang="ru-RU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923330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lain" startAt="12"/>
            </a:pPr>
            <a:r>
              <a:rPr lang="en-US" sz="4800" b="1" dirty="0">
                <a:solidFill>
                  <a:srgbClr val="0070C0"/>
                </a:solidFill>
              </a:rPr>
              <a:t>&lt;</a:t>
            </a:r>
            <a:r>
              <a:rPr lang="uk-UA" sz="4800" b="1" dirty="0" smtClean="0">
                <a:solidFill>
                  <a:srgbClr val="0070C0"/>
                </a:solidFill>
              </a:rPr>
              <a:t> * 2              </a:t>
            </a:r>
            <a:r>
              <a:rPr lang="en-US" sz="4800" b="1" dirty="0" smtClean="0">
                <a:solidFill>
                  <a:srgbClr val="0070C0"/>
                </a:solidFill>
              </a:rPr>
              <a:t>       </a:t>
            </a:r>
            <a:r>
              <a:rPr lang="uk-UA" sz="4800" b="1" dirty="0" smtClean="0">
                <a:solidFill>
                  <a:srgbClr val="0070C0"/>
                </a:solidFill>
              </a:rPr>
              <a:t>4 </a:t>
            </a:r>
            <a:r>
              <a:rPr lang="en-US" sz="4800" b="1" dirty="0" smtClean="0">
                <a:solidFill>
                  <a:srgbClr val="0070C0"/>
                </a:solidFill>
              </a:rPr>
              <a:t>*</a:t>
            </a:r>
            <a:r>
              <a:rPr lang="uk-UA" sz="4800" b="1" dirty="0" smtClean="0">
                <a:solidFill>
                  <a:srgbClr val="0070C0"/>
                </a:solidFill>
              </a:rPr>
              <a:t> </a:t>
            </a:r>
            <a:r>
              <a:rPr lang="en-US" sz="4800" b="1" dirty="0">
                <a:solidFill>
                  <a:srgbClr val="0070C0"/>
                </a:solidFill>
              </a:rPr>
              <a:t>=</a:t>
            </a:r>
            <a:r>
              <a:rPr lang="uk-UA" sz="4800" b="1" dirty="0" smtClean="0">
                <a:solidFill>
                  <a:srgbClr val="0070C0"/>
                </a:solidFill>
              </a:rPr>
              <a:t> 4 *</a:t>
            </a:r>
          </a:p>
          <a:p>
            <a:endParaRPr lang="uk-UA" sz="4800" b="1" dirty="0">
              <a:solidFill>
                <a:srgbClr val="0070C0"/>
              </a:solidFill>
            </a:endParaRPr>
          </a:p>
          <a:p>
            <a:r>
              <a:rPr lang="uk-UA" sz="4800" b="1" dirty="0" smtClean="0">
                <a:solidFill>
                  <a:srgbClr val="0070C0"/>
                </a:solidFill>
              </a:rPr>
              <a:t>15  ˃ 1 *             </a:t>
            </a:r>
            <a:r>
              <a:rPr lang="en-US" sz="4800" b="1" dirty="0" smtClean="0">
                <a:solidFill>
                  <a:srgbClr val="0070C0"/>
                </a:solidFill>
              </a:rPr>
              <a:t>       </a:t>
            </a:r>
            <a:r>
              <a:rPr lang="uk-UA" sz="4800" b="1" dirty="0" smtClean="0">
                <a:solidFill>
                  <a:srgbClr val="0070C0"/>
                </a:solidFill>
              </a:rPr>
              <a:t>2 </a:t>
            </a:r>
            <a:r>
              <a:rPr lang="en-US" sz="4800" b="1" dirty="0">
                <a:solidFill>
                  <a:srgbClr val="0070C0"/>
                </a:solidFill>
              </a:rPr>
              <a:t>*</a:t>
            </a:r>
            <a:r>
              <a:rPr lang="uk-UA" sz="4800" b="1" dirty="0" smtClean="0">
                <a:solidFill>
                  <a:srgbClr val="0070C0"/>
                </a:solidFill>
              </a:rPr>
              <a:t> ˂ 2 *</a:t>
            </a:r>
          </a:p>
          <a:p>
            <a:endParaRPr lang="uk-UA" sz="4800" b="1" dirty="0">
              <a:solidFill>
                <a:srgbClr val="0070C0"/>
              </a:solidFill>
            </a:endParaRPr>
          </a:p>
          <a:p>
            <a:r>
              <a:rPr lang="uk-UA" sz="4800" b="1" dirty="0" smtClean="0">
                <a:solidFill>
                  <a:srgbClr val="0070C0"/>
                </a:solidFill>
              </a:rPr>
              <a:t>6 *</a:t>
            </a:r>
            <a:r>
              <a:rPr lang="en-US" sz="4800" b="1" dirty="0" smtClean="0">
                <a:solidFill>
                  <a:srgbClr val="0070C0"/>
                </a:solidFill>
              </a:rPr>
              <a:t> ˂</a:t>
            </a:r>
            <a:r>
              <a:rPr lang="uk-UA" sz="4800" b="1" dirty="0" smtClean="0">
                <a:solidFill>
                  <a:srgbClr val="0070C0"/>
                </a:solidFill>
              </a:rPr>
              <a:t> * 6            </a:t>
            </a:r>
            <a:r>
              <a:rPr lang="en-US" sz="4800" b="1" dirty="0" smtClean="0">
                <a:solidFill>
                  <a:srgbClr val="0070C0"/>
                </a:solidFill>
              </a:rPr>
              <a:t>       </a:t>
            </a:r>
            <a:r>
              <a:rPr lang="uk-UA" sz="4800" b="1" dirty="0" smtClean="0">
                <a:solidFill>
                  <a:srgbClr val="0070C0"/>
                </a:solidFill>
              </a:rPr>
              <a:t> * 4  </a:t>
            </a:r>
            <a:r>
              <a:rPr lang="en-US" sz="4800" b="1" dirty="0" smtClean="0">
                <a:solidFill>
                  <a:srgbClr val="0070C0"/>
                </a:solidFill>
              </a:rPr>
              <a:t>=</a:t>
            </a:r>
            <a:r>
              <a:rPr lang="uk-UA" sz="4800" b="1" dirty="0" smtClean="0">
                <a:solidFill>
                  <a:srgbClr val="0070C0"/>
                </a:solidFill>
              </a:rPr>
              <a:t>* 4</a:t>
            </a:r>
            <a:endParaRPr lang="uk-UA" sz="4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67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735259"/>
            <a:ext cx="2725161" cy="213273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936" y="212990"/>
            <a:ext cx="4774588" cy="31772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3068960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/>
              <a:t>1 м 2 </a:t>
            </a:r>
            <a:r>
              <a:rPr lang="uk-UA" sz="4000" dirty="0" err="1" smtClean="0"/>
              <a:t>дм</a:t>
            </a:r>
            <a:endParaRPr lang="uk-UA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283968" y="3284984"/>
            <a:ext cx="47525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8000" dirty="0" smtClean="0">
                <a:solidFill>
                  <a:srgbClr val="FF0000"/>
                </a:solidFill>
              </a:rPr>
              <a:t>?</a:t>
            </a:r>
            <a:r>
              <a:rPr lang="uk-UA" sz="4000" dirty="0" smtClean="0"/>
              <a:t>, на 6 </a:t>
            </a:r>
            <a:r>
              <a:rPr lang="uk-UA" sz="4000" dirty="0" err="1" smtClean="0"/>
              <a:t>дм</a:t>
            </a:r>
            <a:r>
              <a:rPr lang="uk-UA" sz="4000" dirty="0" smtClean="0"/>
              <a:t> вищий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113559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0017" y="0"/>
            <a:ext cx="3240182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cap="none" spc="0" dirty="0" err="1" smtClean="0">
                <a:ln/>
                <a:solidFill>
                  <a:schemeClr val="accent4"/>
                </a:solidFill>
                <a:effectLst/>
              </a:rPr>
              <a:t>Відгадай</a:t>
            </a:r>
            <a:r>
              <a:rPr lang="ru-RU" sz="5400" b="1" dirty="0">
                <a:ln/>
                <a:solidFill>
                  <a:schemeClr val="accent4"/>
                </a:solidFill>
              </a:rPr>
              <a:t> </a:t>
            </a:r>
            <a:r>
              <a:rPr lang="ru-RU" sz="5400" b="1" cap="none" spc="0" dirty="0" smtClean="0">
                <a:ln/>
                <a:solidFill>
                  <a:schemeClr val="accent4"/>
                </a:solidFill>
                <a:effectLst/>
              </a:rPr>
              <a:t>!</a:t>
            </a:r>
            <a:endParaRPr lang="ru-RU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340768"/>
            <a:ext cx="77048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/>
              <a:t>40 = 20 +</a:t>
            </a:r>
          </a:p>
          <a:p>
            <a:endParaRPr lang="uk-UA" sz="4000" dirty="0" smtClean="0"/>
          </a:p>
          <a:p>
            <a:r>
              <a:rPr lang="uk-UA" sz="4000" dirty="0" smtClean="0"/>
              <a:t>50 = 25 +</a:t>
            </a:r>
          </a:p>
          <a:p>
            <a:endParaRPr lang="uk-UA" sz="4000" dirty="0" smtClean="0"/>
          </a:p>
          <a:p>
            <a:r>
              <a:rPr lang="uk-UA" sz="4000" dirty="0" smtClean="0"/>
              <a:t>70 = 40 +  </a:t>
            </a:r>
            <a:endParaRPr lang="uk-UA" sz="4000" dirty="0"/>
          </a:p>
        </p:txBody>
      </p:sp>
      <p:sp>
        <p:nvSpPr>
          <p:cNvPr id="4" name="Пятно 1 3"/>
          <p:cNvSpPr/>
          <p:nvPr/>
        </p:nvSpPr>
        <p:spPr>
          <a:xfrm>
            <a:off x="3174064" y="1259578"/>
            <a:ext cx="792088" cy="873739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Пятно 1 4"/>
          <p:cNvSpPr/>
          <p:nvPr/>
        </p:nvSpPr>
        <p:spPr>
          <a:xfrm>
            <a:off x="3185718" y="2469565"/>
            <a:ext cx="792088" cy="873739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Пятно 1 5"/>
          <p:cNvSpPr/>
          <p:nvPr/>
        </p:nvSpPr>
        <p:spPr>
          <a:xfrm>
            <a:off x="3311179" y="3788389"/>
            <a:ext cx="792088" cy="873739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TextBox 6"/>
          <p:cNvSpPr txBox="1"/>
          <p:nvPr/>
        </p:nvSpPr>
        <p:spPr>
          <a:xfrm>
            <a:off x="5187588" y="1404838"/>
            <a:ext cx="355826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/>
              <a:t>90 =       + 60</a:t>
            </a:r>
          </a:p>
          <a:p>
            <a:endParaRPr lang="uk-UA" sz="4000" dirty="0"/>
          </a:p>
          <a:p>
            <a:r>
              <a:rPr lang="uk-UA" sz="4000" dirty="0" smtClean="0"/>
              <a:t>30 =       + 15</a:t>
            </a:r>
          </a:p>
          <a:p>
            <a:endParaRPr lang="uk-UA" sz="4000" dirty="0" smtClean="0"/>
          </a:p>
          <a:p>
            <a:r>
              <a:rPr lang="uk-UA" sz="4000" dirty="0" smtClean="0"/>
              <a:t>100 =      + 50</a:t>
            </a:r>
            <a:endParaRPr lang="uk-UA" sz="4000" dirty="0"/>
          </a:p>
        </p:txBody>
      </p:sp>
      <p:sp>
        <p:nvSpPr>
          <p:cNvPr id="8" name="Пятно 1 7"/>
          <p:cNvSpPr/>
          <p:nvPr/>
        </p:nvSpPr>
        <p:spPr>
          <a:xfrm>
            <a:off x="6473400" y="1319847"/>
            <a:ext cx="792088" cy="873739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Пятно 1 8"/>
          <p:cNvSpPr/>
          <p:nvPr/>
        </p:nvSpPr>
        <p:spPr>
          <a:xfrm>
            <a:off x="6372200" y="2556414"/>
            <a:ext cx="792088" cy="873739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Пятно 1 9"/>
          <p:cNvSpPr/>
          <p:nvPr/>
        </p:nvSpPr>
        <p:spPr>
          <a:xfrm>
            <a:off x="6570676" y="3740615"/>
            <a:ext cx="792088" cy="873739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64475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6646"/>
            <a:ext cx="34793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cap="none" spc="0" dirty="0" err="1" smtClean="0">
                <a:ln/>
                <a:solidFill>
                  <a:schemeClr val="accent4"/>
                </a:solidFill>
                <a:effectLst/>
              </a:rPr>
              <a:t>Ланцюжки</a:t>
            </a:r>
            <a:endParaRPr lang="ru-RU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196752"/>
            <a:ext cx="889248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>
                <a:solidFill>
                  <a:srgbClr val="0070C0"/>
                </a:solidFill>
              </a:rPr>
              <a:t>70 – це 10 і 60   </a:t>
            </a:r>
            <a:r>
              <a:rPr lang="uk-UA" sz="4400" b="1" dirty="0" smtClean="0">
                <a:solidFill>
                  <a:srgbClr val="0070C0"/>
                </a:solidFill>
              </a:rPr>
              <a:t>  </a:t>
            </a:r>
            <a:r>
              <a:rPr lang="uk-UA" sz="4400" b="1" dirty="0" smtClean="0">
                <a:solidFill>
                  <a:srgbClr val="0070C0"/>
                </a:solidFill>
              </a:rPr>
              <a:t>40 –це 10 і …</a:t>
            </a:r>
          </a:p>
          <a:p>
            <a:r>
              <a:rPr lang="uk-UA" sz="4400" b="1" dirty="0" smtClean="0">
                <a:solidFill>
                  <a:srgbClr val="0070C0"/>
                </a:solidFill>
              </a:rPr>
              <a:t>100 - це 10 і …   </a:t>
            </a:r>
            <a:r>
              <a:rPr lang="uk-UA" sz="4400" b="1" dirty="0" smtClean="0">
                <a:solidFill>
                  <a:srgbClr val="0070C0"/>
                </a:solidFill>
              </a:rPr>
              <a:t> 50 </a:t>
            </a:r>
            <a:r>
              <a:rPr lang="uk-UA" sz="4400" b="1" dirty="0" smtClean="0">
                <a:solidFill>
                  <a:srgbClr val="0070C0"/>
                </a:solidFill>
              </a:rPr>
              <a:t>–це 10 і …</a:t>
            </a:r>
          </a:p>
          <a:p>
            <a:r>
              <a:rPr lang="uk-UA" sz="4400" b="1" dirty="0" smtClean="0">
                <a:solidFill>
                  <a:srgbClr val="0070C0"/>
                </a:solidFill>
              </a:rPr>
              <a:t>60 –це 10 і …     </a:t>
            </a:r>
            <a:r>
              <a:rPr lang="uk-UA" sz="4400" b="1" dirty="0" smtClean="0">
                <a:solidFill>
                  <a:srgbClr val="0070C0"/>
                </a:solidFill>
              </a:rPr>
              <a:t>  20 </a:t>
            </a:r>
            <a:r>
              <a:rPr lang="uk-UA" sz="4400" b="1" dirty="0" smtClean="0">
                <a:solidFill>
                  <a:srgbClr val="0070C0"/>
                </a:solidFill>
              </a:rPr>
              <a:t>– це 10 і …</a:t>
            </a:r>
          </a:p>
          <a:p>
            <a:r>
              <a:rPr lang="uk-UA" sz="4400" b="1" dirty="0" smtClean="0">
                <a:solidFill>
                  <a:srgbClr val="0070C0"/>
                </a:solidFill>
              </a:rPr>
              <a:t>80 – це 10 і …    </a:t>
            </a:r>
            <a:r>
              <a:rPr lang="uk-UA" sz="4400" b="1" dirty="0" smtClean="0">
                <a:solidFill>
                  <a:srgbClr val="0070C0"/>
                </a:solidFill>
              </a:rPr>
              <a:t>  30 </a:t>
            </a:r>
            <a:r>
              <a:rPr lang="uk-UA" sz="4400" b="1" dirty="0" smtClean="0">
                <a:solidFill>
                  <a:srgbClr val="0070C0"/>
                </a:solidFill>
              </a:rPr>
              <a:t>– це 10 і …</a:t>
            </a:r>
          </a:p>
          <a:p>
            <a:r>
              <a:rPr lang="uk-UA" sz="4400" b="1" dirty="0" smtClean="0">
                <a:solidFill>
                  <a:srgbClr val="0070C0"/>
                </a:solidFill>
              </a:rPr>
              <a:t>90 </a:t>
            </a:r>
            <a:r>
              <a:rPr lang="uk-UA" sz="4400" b="1" dirty="0" smtClean="0">
                <a:solidFill>
                  <a:srgbClr val="0070C0"/>
                </a:solidFill>
              </a:rPr>
              <a:t>– це 10 і …</a:t>
            </a:r>
          </a:p>
          <a:p>
            <a:endParaRPr lang="uk-UA" sz="4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033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0693" y="0"/>
            <a:ext cx="39661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Запам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’</a:t>
            </a:r>
            <a:r>
              <a:rPr lang="ru-RU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ятай</a:t>
            </a:r>
            <a:r>
              <a:rPr lang="en-US" sz="5400" b="1" cap="none" spc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!</a:t>
            </a:r>
            <a:r>
              <a:rPr lang="ru-RU" sz="5400" b="1" cap="none" spc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124744"/>
            <a:ext cx="892899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uk-UA" sz="4400" b="1" i="1" dirty="0" smtClean="0"/>
              <a:t>Кругле число розклади на доданки, один з яких дорівнює 10.</a:t>
            </a:r>
          </a:p>
          <a:p>
            <a:pPr marL="742950" indent="-742950">
              <a:buFont typeface="+mj-lt"/>
              <a:buAutoNum type="arabicPeriod"/>
            </a:pPr>
            <a:r>
              <a:rPr lang="uk-UA" sz="4400" b="1" i="1" dirty="0" smtClean="0"/>
              <a:t>Від 10 відніми одиниці.</a:t>
            </a:r>
          </a:p>
          <a:p>
            <a:pPr marL="742950" indent="-742950">
              <a:buFont typeface="+mj-lt"/>
              <a:buAutoNum type="arabicPeriod"/>
            </a:pPr>
            <a:r>
              <a:rPr lang="uk-UA" sz="4400" b="1" i="1" dirty="0" smtClean="0"/>
              <a:t>Отриманий результат додай до десятків, що залишилися.</a:t>
            </a:r>
            <a:endParaRPr lang="uk-UA" sz="4400" b="1" i="1" dirty="0"/>
          </a:p>
        </p:txBody>
      </p:sp>
    </p:spTree>
    <p:extLst>
      <p:ext uri="{BB962C8B-B14F-4D97-AF65-F5344CB8AC3E}">
        <p14:creationId xmlns:p14="http://schemas.microsoft.com/office/powerpoint/2010/main" val="274437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2132856"/>
            <a:ext cx="604229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cap="none" spc="0" dirty="0" err="1" smtClean="0">
                <a:ln/>
                <a:solidFill>
                  <a:schemeClr val="accent4"/>
                </a:solidFill>
                <a:effectLst/>
              </a:rPr>
              <a:t>Домашнє</a:t>
            </a:r>
            <a:r>
              <a:rPr lang="ru-RU" sz="5400" b="1" cap="none" spc="0" dirty="0" smtClean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ru-RU" sz="5400" b="1" cap="none" spc="0" dirty="0" err="1" smtClean="0">
                <a:ln/>
                <a:solidFill>
                  <a:schemeClr val="accent4"/>
                </a:solidFill>
                <a:effectLst/>
              </a:rPr>
              <a:t>завдання</a:t>
            </a:r>
            <a:endParaRPr lang="ru-RU" sz="5400" b="1" cap="none" spc="0" dirty="0" smtClean="0">
              <a:ln/>
              <a:solidFill>
                <a:schemeClr val="accent4"/>
              </a:solidFill>
              <a:effectLst/>
            </a:endParaRPr>
          </a:p>
          <a:p>
            <a:pPr algn="ctr"/>
            <a:endParaRPr lang="ru-RU" sz="5400" b="1" dirty="0">
              <a:ln/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5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1196752"/>
            <a:ext cx="5354918" cy="254989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uk-UA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Молодці</a:t>
            </a:r>
            <a:r>
              <a:rPr lang="ru-RU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!!!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3581113"/>
            <a:ext cx="3749989" cy="304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73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356</TotalTime>
  <Words>173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Alla Kravchenko</cp:lastModifiedBy>
  <cp:revision>38</cp:revision>
  <dcterms:created xsi:type="dcterms:W3CDTF">2013-02-14T11:38:51Z</dcterms:created>
  <dcterms:modified xsi:type="dcterms:W3CDTF">2020-09-03T09:12:05Z</dcterms:modified>
</cp:coreProperties>
</file>