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81" r:id="rId2"/>
    <p:sldId id="282" r:id="rId3"/>
    <p:sldId id="270" r:id="rId4"/>
    <p:sldId id="266" r:id="rId5"/>
    <p:sldId id="267" r:id="rId6"/>
    <p:sldId id="268" r:id="rId7"/>
    <p:sldId id="283" r:id="rId8"/>
    <p:sldId id="274" r:id="rId9"/>
    <p:sldId id="275" r:id="rId10"/>
    <p:sldId id="276" r:id="rId11"/>
    <p:sldId id="277" r:id="rId12"/>
    <p:sldId id="278" r:id="rId13"/>
    <p:sldId id="284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7043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451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161174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99951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788117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43542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48890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747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1940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0812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9974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0257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7614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9994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2015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8585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3600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7504" y="1837297"/>
            <a:ext cx="8424862" cy="216058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4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Множення, знак множення</a:t>
            </a:r>
            <a:endParaRPr lang="uk-UA" sz="4800" b="1" dirty="0">
              <a:solidFill>
                <a:schemeClr val="tx1">
                  <a:lumMod val="95000"/>
                  <a:lumOff val="5000"/>
                </a:schemeClr>
              </a:solidFill>
              <a:latin typeface="Georgia" pitchFamily="18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302000" y="0"/>
            <a:ext cx="23764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dirty="0" smtClean="0"/>
              <a:t>Тема:</a:t>
            </a:r>
            <a:endParaRPr lang="ru-RU" sz="6000" dirty="0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1187624" y="1837297"/>
            <a:ext cx="705678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3" descr="C:\Users\Zhendosik\Desktop\ИЛ\23\Рис 23-04 зарядка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213" y="3768725"/>
            <a:ext cx="3481387" cy="278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4" descr="C:\Users\Zhendosik\Desktop\ИЛ\23\Рис 23-05 зарядка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1863" y="3681413"/>
            <a:ext cx="2892425" cy="287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5" descr="C:\Users\Zhendosik\Desktop\ИЛ\23\Рис 23-06 зарядка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68663" y="115888"/>
            <a:ext cx="2743200" cy="289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Заголовок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754063" y="2852936"/>
            <a:ext cx="7772400" cy="1152128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err="1" smtClean="0">
                <a:solidFill>
                  <a:srgbClr val="008A3E"/>
                </a:solidFill>
                <a:latin typeface="Georgia" pitchFamily="18" charset="0"/>
              </a:rPr>
              <a:t>Фізкультхвилинка</a:t>
            </a:r>
            <a:r>
              <a:rPr lang="ru-RU" sz="2400" dirty="0" smtClean="0">
                <a:solidFill>
                  <a:srgbClr val="008A3E"/>
                </a:solidFill>
              </a:rPr>
              <a:t/>
            </a:r>
            <a:br>
              <a:rPr lang="ru-RU" sz="2400" dirty="0" smtClean="0">
                <a:solidFill>
                  <a:srgbClr val="008A3E"/>
                </a:solidFill>
              </a:rPr>
            </a:br>
            <a:endParaRPr lang="ru-RU" sz="2400" dirty="0" smtClean="0">
              <a:solidFill>
                <a:srgbClr val="008A3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174625" y="332656"/>
            <a:ext cx="6958365" cy="965919"/>
          </a:xfrm>
        </p:spPr>
        <p:txBody>
          <a:bodyPr>
            <a:normAutofit/>
          </a:bodyPr>
          <a:lstStyle/>
          <a:p>
            <a:r>
              <a:rPr lang="ru-RU" sz="3200" b="1" i="1" u="sng" dirty="0" err="1">
                <a:solidFill>
                  <a:srgbClr val="C00000"/>
                </a:solidFill>
                <a:latin typeface="Georgia" pitchFamily="18" charset="0"/>
                <a:ea typeface="+mn-ea"/>
                <a:cs typeface="Calibri" pitchFamily="34" charset="0"/>
              </a:rPr>
              <a:t>Обчисліть</a:t>
            </a:r>
            <a:r>
              <a:rPr lang="ru-RU" sz="3200" b="1" i="1" u="sng" dirty="0">
                <a:solidFill>
                  <a:srgbClr val="C00000"/>
                </a:solidFill>
                <a:latin typeface="Georgia" pitchFamily="18" charset="0"/>
                <a:ea typeface="+mn-ea"/>
                <a:cs typeface="Calibri" pitchFamily="34" charset="0"/>
              </a:rPr>
              <a:t> </a:t>
            </a:r>
            <a:r>
              <a:rPr lang="ru-RU" sz="3200" b="1" i="1" u="sng" dirty="0" err="1">
                <a:solidFill>
                  <a:srgbClr val="C00000"/>
                </a:solidFill>
                <a:latin typeface="Georgia" pitchFamily="18" charset="0"/>
                <a:ea typeface="+mn-ea"/>
                <a:cs typeface="Calibri" pitchFamily="34" charset="0"/>
              </a:rPr>
              <a:t>значення</a:t>
            </a:r>
            <a:r>
              <a:rPr lang="ru-RU" sz="3200" b="1" i="1" u="sng" dirty="0">
                <a:solidFill>
                  <a:srgbClr val="C00000"/>
                </a:solidFill>
                <a:latin typeface="Georgia" pitchFamily="18" charset="0"/>
                <a:ea typeface="+mn-ea"/>
                <a:cs typeface="Calibri" pitchFamily="34" charset="0"/>
              </a:rPr>
              <a:t> </a:t>
            </a:r>
            <a:r>
              <a:rPr lang="ru-RU" sz="3200" b="1" i="1" u="sng" dirty="0" err="1">
                <a:solidFill>
                  <a:srgbClr val="C00000"/>
                </a:solidFill>
                <a:latin typeface="Georgia" pitchFamily="18" charset="0"/>
                <a:ea typeface="+mn-ea"/>
                <a:cs typeface="Calibri" pitchFamily="34" charset="0"/>
              </a:rPr>
              <a:t>виразів</a:t>
            </a:r>
            <a:endParaRPr lang="ru-RU" sz="3200" b="1" i="1" u="sng" dirty="0">
              <a:solidFill>
                <a:srgbClr val="C00000"/>
              </a:solidFill>
              <a:latin typeface="Georgia" pitchFamily="18" charset="0"/>
              <a:ea typeface="+mn-ea"/>
              <a:cs typeface="Calibri" pitchFamily="34" charset="0"/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2051720" y="906463"/>
            <a:ext cx="5544616" cy="1338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9388" algn="just">
              <a:lnSpc>
                <a:spcPct val="150000"/>
              </a:lnSpc>
            </a:pPr>
            <a:r>
              <a:rPr lang="uk-UA" sz="54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uk-UA" sz="54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uk-UA" sz="54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+ 8 + 8 + 8 = </a:t>
            </a:r>
            <a:endParaRPr lang="ru-RU" sz="4800" b="1" dirty="0">
              <a:solidFill>
                <a:srgbClr val="008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-828600" y="1989138"/>
            <a:ext cx="7991345" cy="1338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9388" algn="just">
              <a:lnSpc>
                <a:spcPct val="150000"/>
              </a:lnSpc>
            </a:pPr>
            <a:r>
              <a:rPr lang="uk-UA" sz="5400" b="1" dirty="0" smtClean="0">
                <a:solidFill>
                  <a:srgbClr val="953735"/>
                </a:solidFill>
                <a:latin typeface="Times New Roman" pitchFamily="18" charset="0"/>
                <a:cs typeface="Times New Roman" pitchFamily="18" charset="0"/>
              </a:rPr>
              <a:t>       9 </a:t>
            </a:r>
            <a:r>
              <a:rPr lang="uk-UA" sz="5400" b="1" dirty="0">
                <a:solidFill>
                  <a:srgbClr val="953735"/>
                </a:solidFill>
                <a:latin typeface="Times New Roman" pitchFamily="18" charset="0"/>
                <a:cs typeface="Times New Roman" pitchFamily="18" charset="0"/>
              </a:rPr>
              <a:t>+ 9 + 9 </a:t>
            </a:r>
            <a:r>
              <a:rPr lang="uk-UA" sz="5400" b="1" dirty="0" smtClean="0">
                <a:solidFill>
                  <a:srgbClr val="95373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5400" b="1" dirty="0">
                <a:solidFill>
                  <a:srgbClr val="953735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endParaRPr lang="ru-RU" sz="5400" b="1" dirty="0">
              <a:solidFill>
                <a:srgbClr val="953735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2843808" y="5373688"/>
            <a:ext cx="4577354" cy="1338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9388" algn="just">
              <a:lnSpc>
                <a:spcPct val="150000"/>
              </a:lnSpc>
            </a:pPr>
            <a:r>
              <a:rPr lang="uk-UA" sz="5400" b="1" dirty="0" smtClean="0">
                <a:solidFill>
                  <a:srgbClr val="215968"/>
                </a:solidFill>
                <a:latin typeface="Times New Roman" pitchFamily="18" charset="0"/>
                <a:cs typeface="Times New Roman" pitchFamily="18" charset="0"/>
              </a:rPr>
              <a:t>7 </a:t>
            </a:r>
            <a:r>
              <a:rPr lang="uk-UA" sz="5400" b="1" dirty="0">
                <a:solidFill>
                  <a:srgbClr val="215968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uk-UA" sz="5400" b="1" dirty="0" smtClean="0">
                <a:solidFill>
                  <a:srgbClr val="215968"/>
                </a:solidFill>
                <a:latin typeface="Times New Roman" pitchFamily="18" charset="0"/>
                <a:cs typeface="Times New Roman" pitchFamily="18" charset="0"/>
              </a:rPr>
              <a:t>7 + 7 = </a:t>
            </a:r>
            <a:endParaRPr lang="ru-RU" sz="5400" b="1" dirty="0">
              <a:solidFill>
                <a:srgbClr val="215968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323528" y="4295775"/>
            <a:ext cx="6987045" cy="1338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9388" algn="just">
              <a:lnSpc>
                <a:spcPct val="150000"/>
              </a:lnSpc>
            </a:pPr>
            <a:r>
              <a:rPr lang="uk-UA" sz="5400" b="1" dirty="0" smtClean="0">
                <a:solidFill>
                  <a:srgbClr val="984807"/>
                </a:solidFill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uk-UA" sz="5400" b="1" dirty="0">
                <a:solidFill>
                  <a:srgbClr val="984807"/>
                </a:solidFill>
                <a:latin typeface="Times New Roman" pitchFamily="18" charset="0"/>
                <a:cs typeface="Times New Roman" pitchFamily="18" charset="0"/>
              </a:rPr>
              <a:t>+ 5 + 5 + 5 = </a:t>
            </a:r>
            <a:endParaRPr lang="ru-RU" sz="5400" b="1" dirty="0">
              <a:solidFill>
                <a:srgbClr val="984807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2483768" y="3178175"/>
            <a:ext cx="5400600" cy="1338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9388" algn="just">
              <a:lnSpc>
                <a:spcPct val="150000"/>
              </a:lnSpc>
            </a:pPr>
            <a:r>
              <a:rPr lang="uk-UA" sz="5400" b="1" dirty="0" smtClean="0">
                <a:solidFill>
                  <a:srgbClr val="004376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5400" b="1" dirty="0" smtClean="0">
                <a:solidFill>
                  <a:srgbClr val="004376"/>
                </a:solidFill>
                <a:latin typeface="Times New Roman" pitchFamily="18" charset="0"/>
                <a:cs typeface="Times New Roman" pitchFamily="18" charset="0"/>
              </a:rPr>
              <a:t>13 </a:t>
            </a:r>
            <a:r>
              <a:rPr lang="uk-UA" sz="5400" b="1" dirty="0">
                <a:solidFill>
                  <a:srgbClr val="004376"/>
                </a:solidFill>
                <a:latin typeface="Times New Roman" pitchFamily="18" charset="0"/>
                <a:cs typeface="Times New Roman" pitchFamily="18" charset="0"/>
              </a:rPr>
              <a:t>+ 13 </a:t>
            </a:r>
            <a:r>
              <a:rPr lang="uk-UA" sz="5400" b="1" dirty="0" smtClean="0">
                <a:solidFill>
                  <a:srgbClr val="00437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5400" b="1" dirty="0">
                <a:solidFill>
                  <a:srgbClr val="004376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endParaRPr lang="ru-RU" sz="5400" b="1" dirty="0">
              <a:solidFill>
                <a:srgbClr val="004376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900113" y="333375"/>
            <a:ext cx="7343775" cy="180022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4800" b="1" dirty="0">
                <a:solidFill>
                  <a:srgbClr val="FFFF00"/>
                </a:solidFill>
                <a:latin typeface="Georgia" pitchFamily="18" charset="0"/>
              </a:rPr>
              <a:t>Домашнє завдання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Презентація до уроку з навчання грамоти (письмо) для 1 класу. Тема:  &quot;Складання речень за малюнками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628800"/>
            <a:ext cx="6667500" cy="3752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4903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УСНА ЛІЧБА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898610" y="2326744"/>
            <a:ext cx="2305238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85000" lnSpcReduction="20000"/>
          </a:bodyPr>
          <a:lstStyle/>
          <a:p>
            <a:pPr algn="ctr"/>
            <a:r>
              <a:rPr lang="uk-UA" sz="4000" dirty="0" smtClean="0"/>
              <a:t>30 + 18</a:t>
            </a:r>
            <a:endParaRPr lang="ru-RU" sz="40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067944" y="2326744"/>
            <a:ext cx="2016224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dirty="0" smtClean="0"/>
              <a:t>58 - 30</a:t>
            </a:r>
            <a:endParaRPr lang="ru-RU" sz="40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898610" y="3299152"/>
            <a:ext cx="2305237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dirty="0" smtClean="0"/>
              <a:t>20 + 60</a:t>
            </a:r>
            <a:endParaRPr lang="ru-RU" sz="40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067944" y="4209816"/>
            <a:ext cx="2016224" cy="5969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dirty="0" smtClean="0"/>
              <a:t>48 + 10</a:t>
            </a:r>
            <a:endParaRPr lang="ru-RU" sz="40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067944" y="3268280"/>
            <a:ext cx="2016224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dirty="0" smtClean="0"/>
              <a:t>80 + 15</a:t>
            </a:r>
            <a:endParaRPr lang="ru-RU" sz="4000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898610" y="4365104"/>
            <a:ext cx="2305237" cy="5969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dirty="0" smtClean="0"/>
              <a:t>48 + 10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922309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9" y="2708920"/>
            <a:ext cx="8821216" cy="1320800"/>
          </a:xfrm>
        </p:spPr>
        <p:txBody>
          <a:bodyPr>
            <a:noAutofit/>
          </a:bodyPr>
          <a:lstStyle/>
          <a:p>
            <a:r>
              <a:rPr lang="uk-UA" sz="5400" dirty="0" smtClean="0"/>
              <a:t>Каліграфічна хвилинка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852936"/>
            <a:ext cx="8877672" cy="792088"/>
          </a:xfrm>
        </p:spPr>
        <p:txBody>
          <a:bodyPr>
            <a:noAutofit/>
          </a:bodyPr>
          <a:lstStyle/>
          <a:p>
            <a:r>
              <a:rPr lang="uk-UA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Скільки хвостів у 5 білочок? Який доданок повторюється? Скільки разів?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708920"/>
            <a:ext cx="6347713" cy="1320800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Скільки вушок у 4 зайчиків?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852936"/>
            <a:ext cx="6347713" cy="1320800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Скільки лапок у 3 бджілок?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5" y="609600"/>
            <a:ext cx="7920880" cy="1320800"/>
          </a:xfrm>
        </p:spPr>
        <p:txBody>
          <a:bodyPr>
            <a:normAutofit/>
          </a:bodyPr>
          <a:lstStyle/>
          <a:p>
            <a:r>
              <a:rPr lang="uk-UA" sz="3200" b="1" i="1" u="sng" dirty="0">
                <a:solidFill>
                  <a:srgbClr val="C00000"/>
                </a:solidFill>
                <a:latin typeface="Georgia" pitchFamily="18" charset="0"/>
                <a:ea typeface="+mn-ea"/>
                <a:cs typeface="Calibri" pitchFamily="34" charset="0"/>
              </a:rPr>
              <a:t>Замініть множення додаванням.</a:t>
            </a:r>
            <a:endParaRPr lang="ru-RU" sz="3200" b="1" i="1" u="sng" dirty="0">
              <a:solidFill>
                <a:srgbClr val="C00000"/>
              </a:solidFill>
              <a:latin typeface="Georgia" pitchFamily="18" charset="0"/>
              <a:ea typeface="+mn-ea"/>
              <a:cs typeface="Calibri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609599" y="2160590"/>
            <a:ext cx="2666257" cy="28418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4 * 4 </a:t>
            </a:r>
          </a:p>
          <a:p>
            <a:pPr algn="ctr"/>
            <a:endParaRPr lang="uk-UA" sz="54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r>
              <a:rPr lang="uk-UA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6 * 2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860032" y="2288830"/>
            <a:ext cx="1833648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7 * 3</a:t>
            </a:r>
          </a:p>
          <a:p>
            <a:pPr algn="ctr"/>
            <a:endParaRPr lang="uk-UA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  <a:p>
            <a:pPr algn="ctr"/>
            <a:r>
              <a:rPr lang="uk-UA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8 * 4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046943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8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92100" y="327025"/>
            <a:ext cx="8686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uk-UA" sz="3200" b="1" i="1" u="sng" dirty="0" smtClean="0">
                <a:solidFill>
                  <a:srgbClr val="C00000"/>
                </a:solidFill>
                <a:latin typeface="Georgia" pitchFamily="18" charset="0"/>
                <a:cs typeface="Calibri" pitchFamily="34" charset="0"/>
              </a:rPr>
              <a:t>Вставте </a:t>
            </a:r>
            <a:r>
              <a:rPr lang="uk-UA" sz="3200" b="1" i="1" u="sng" dirty="0">
                <a:solidFill>
                  <a:srgbClr val="C00000"/>
                </a:solidFill>
                <a:latin typeface="Georgia" pitchFamily="18" charset="0"/>
                <a:cs typeface="Calibri" pitchFamily="34" charset="0"/>
              </a:rPr>
              <a:t>замість</a:t>
            </a:r>
            <a:r>
              <a:rPr lang="en-US" sz="3200" b="1" i="1" u="sng" dirty="0">
                <a:solidFill>
                  <a:srgbClr val="C00000"/>
                </a:solidFill>
                <a:latin typeface="Georgia" pitchFamily="18" charset="0"/>
                <a:cs typeface="Calibri" pitchFamily="34" charset="0"/>
              </a:rPr>
              <a:t>      </a:t>
            </a:r>
            <a:r>
              <a:rPr lang="uk-UA" sz="3200" b="1" i="1" u="sng" dirty="0">
                <a:solidFill>
                  <a:srgbClr val="C00000"/>
                </a:solidFill>
                <a:latin typeface="Georgia" pitchFamily="18" charset="0"/>
                <a:cs typeface="Calibri" pitchFamily="34" charset="0"/>
              </a:rPr>
              <a:t> потрібне число:</a:t>
            </a:r>
            <a:endParaRPr lang="uk-UA" sz="4400" b="1" i="1" u="sng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635500" y="356698"/>
            <a:ext cx="431800" cy="43021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907704" y="764704"/>
            <a:ext cx="5575300" cy="1312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69875" algn="just">
              <a:lnSpc>
                <a:spcPct val="150000"/>
              </a:lnSpc>
            </a:pPr>
            <a:r>
              <a:rPr lang="uk-UA" sz="6000" b="1" dirty="0">
                <a:solidFill>
                  <a:srgbClr val="004376"/>
                </a:solidFill>
                <a:latin typeface="Times New Roman" pitchFamily="18" charset="0"/>
                <a:cs typeface="Times New Roman" pitchFamily="18" charset="0"/>
              </a:rPr>
              <a:t>4 + 4 + 4 + 4 =  </a:t>
            </a:r>
            <a:endParaRPr lang="ru-RU" sz="5400" b="1" dirty="0">
              <a:solidFill>
                <a:srgbClr val="004376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3602038" y="2435225"/>
            <a:ext cx="280352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6000" b="1" dirty="0">
                <a:latin typeface="Times New Roman" pitchFamily="18" charset="0"/>
                <a:cs typeface="Times New Roman" pitchFamily="18" charset="0"/>
              </a:rPr>
              <a:t>· 4 = 16 </a:t>
            </a:r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auto">
          <a:xfrm>
            <a:off x="1466850" y="3294063"/>
            <a:ext cx="65913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69875" algn="just">
              <a:lnSpc>
                <a:spcPct val="150000"/>
              </a:lnSpc>
            </a:pPr>
            <a:r>
              <a:rPr lang="uk-UA" sz="6000" b="1">
                <a:solidFill>
                  <a:srgbClr val="953735"/>
                </a:solidFill>
                <a:latin typeface="Times New Roman" pitchFamily="18" charset="0"/>
                <a:cs typeface="Times New Roman" pitchFamily="18" charset="0"/>
              </a:rPr>
              <a:t>3 + 3 + 3 + 3 + 3 = </a:t>
            </a:r>
            <a:endParaRPr lang="ru-RU" sz="6000" b="1">
              <a:solidFill>
                <a:srgbClr val="953735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auto">
          <a:xfrm>
            <a:off x="2339975" y="4494213"/>
            <a:ext cx="3216275" cy="143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69875" algn="just">
              <a:lnSpc>
                <a:spcPct val="150000"/>
              </a:lnSpc>
            </a:pPr>
            <a:r>
              <a:rPr lang="uk-UA" sz="6600" b="1">
                <a:latin typeface="Times New Roman" pitchFamily="18" charset="0"/>
                <a:cs typeface="Times New Roman" pitchFamily="18" charset="0"/>
              </a:rPr>
              <a:t>3 ·     = </a:t>
            </a:r>
            <a:endParaRPr lang="ru-RU" sz="6600" b="1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879725" y="2582863"/>
            <a:ext cx="719138" cy="7207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729038" y="5013325"/>
            <a:ext cx="719137" cy="71913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364163" y="5013325"/>
            <a:ext cx="720725" cy="71913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 animBg="1"/>
      <p:bldP spid="14" grpId="0"/>
      <p:bldP spid="15" grpId="0"/>
      <p:bldP spid="16" grpId="0"/>
      <p:bldP spid="17" grpId="0"/>
      <p:bldP spid="18" grpId="0" animBg="1"/>
      <p:bldP spid="19" grpId="0" animBg="1"/>
      <p:bldP spid="2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92100" y="327025"/>
            <a:ext cx="8686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uk-UA" sz="3200" b="1" i="1" u="sng" dirty="0" smtClean="0">
                <a:solidFill>
                  <a:srgbClr val="C00000"/>
                </a:solidFill>
                <a:latin typeface="Georgia" pitchFamily="18" charset="0"/>
                <a:cs typeface="Calibri" pitchFamily="34" charset="0"/>
              </a:rPr>
              <a:t>Вставте </a:t>
            </a:r>
            <a:r>
              <a:rPr lang="uk-UA" sz="3200" b="1" i="1" u="sng" dirty="0">
                <a:solidFill>
                  <a:srgbClr val="C00000"/>
                </a:solidFill>
                <a:latin typeface="Georgia" pitchFamily="18" charset="0"/>
                <a:cs typeface="Calibri" pitchFamily="34" charset="0"/>
              </a:rPr>
              <a:t>замість</a:t>
            </a:r>
            <a:r>
              <a:rPr lang="en-US" sz="3200" b="1" i="1" u="sng" dirty="0">
                <a:solidFill>
                  <a:srgbClr val="C00000"/>
                </a:solidFill>
                <a:latin typeface="Georgia" pitchFamily="18" charset="0"/>
                <a:cs typeface="Calibri" pitchFamily="34" charset="0"/>
              </a:rPr>
              <a:t>      </a:t>
            </a:r>
            <a:r>
              <a:rPr lang="uk-UA" sz="3200" b="1" i="1" u="sng" dirty="0">
                <a:solidFill>
                  <a:srgbClr val="C00000"/>
                </a:solidFill>
                <a:latin typeface="Georgia" pitchFamily="18" charset="0"/>
                <a:cs typeface="Calibri" pitchFamily="34" charset="0"/>
              </a:rPr>
              <a:t> потрібне число:</a:t>
            </a:r>
            <a:endParaRPr lang="uk-UA" sz="4400" b="1" i="1" u="sng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34706" y="381794"/>
            <a:ext cx="431800" cy="43021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1703388" y="739775"/>
            <a:ext cx="5862637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69875" algn="just">
              <a:lnSpc>
                <a:spcPct val="150000"/>
              </a:lnSpc>
            </a:pPr>
            <a:r>
              <a:rPr lang="uk-UA" sz="6600" b="1">
                <a:solidFill>
                  <a:srgbClr val="4F6228"/>
                </a:solidFill>
                <a:latin typeface="Times New Roman" pitchFamily="18" charset="0"/>
                <a:cs typeface="Times New Roman" pitchFamily="18" charset="0"/>
              </a:rPr>
              <a:t>2 + 2 + 2 + 2 = </a:t>
            </a:r>
            <a:endParaRPr lang="ru-RU" sz="6000" b="1">
              <a:solidFill>
                <a:srgbClr val="4F6228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3937000" y="2371725"/>
            <a:ext cx="249555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/>
              <a:t> </a:t>
            </a:r>
            <a:r>
              <a:rPr lang="uk-UA" sz="6600" b="1">
                <a:latin typeface="Times New Roman" pitchFamily="18" charset="0"/>
                <a:cs typeface="Times New Roman" pitchFamily="18" charset="0"/>
              </a:rPr>
              <a:t>· 4 = 8</a:t>
            </a:r>
            <a:endParaRPr lang="ru-RU" sz="66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2255838" y="3573463"/>
            <a:ext cx="4521200" cy="143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69875" algn="just">
              <a:lnSpc>
                <a:spcPct val="150000"/>
              </a:lnSpc>
            </a:pPr>
            <a:r>
              <a:rPr lang="uk-UA" sz="6600" b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6 + 6 + 6 = </a:t>
            </a:r>
            <a:endParaRPr lang="ru-RU" sz="6000" b="1">
              <a:solidFill>
                <a:srgbClr val="7030A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2655888" y="4724400"/>
            <a:ext cx="3459162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69875" algn="just">
              <a:lnSpc>
                <a:spcPct val="150000"/>
              </a:lnSpc>
            </a:pPr>
            <a:r>
              <a:rPr lang="uk-UA" sz="7200" b="1">
                <a:latin typeface="Times New Roman" pitchFamily="18" charset="0"/>
                <a:cs typeface="Times New Roman" pitchFamily="18" charset="0"/>
              </a:rPr>
              <a:t>6 ·     = </a:t>
            </a:r>
            <a:endParaRPr lang="ru-RU" sz="6600" b="1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213100" y="2565400"/>
            <a:ext cx="720725" cy="72231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4156075" y="5373688"/>
            <a:ext cx="720725" cy="72231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5867400" y="5373688"/>
            <a:ext cx="720725" cy="72231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/>
      <p:bldP spid="8" grpId="0"/>
      <p:bldP spid="9" grpId="0"/>
      <p:bldP spid="10" grpId="0"/>
      <p:bldP spid="11" grpId="0" animBg="1"/>
      <p:bldP spid="12" grpId="0" animBg="1"/>
      <p:bldP spid="1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487122257SlideId25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487122257SlideId25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471613429SlideId26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487122314SlideId259"/>
</p:tagLst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57</TotalTime>
  <Words>169</Words>
  <Application>Microsoft Office PowerPoint</Application>
  <PresentationFormat>Экран (4:3)</PresentationFormat>
  <Paragraphs>39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Arial</vt:lpstr>
      <vt:lpstr>Calibri</vt:lpstr>
      <vt:lpstr>Georgia</vt:lpstr>
      <vt:lpstr>Times New Roman</vt:lpstr>
      <vt:lpstr>Trebuchet MS</vt:lpstr>
      <vt:lpstr>Wingdings 3</vt:lpstr>
      <vt:lpstr>Аспект</vt:lpstr>
      <vt:lpstr>Презентация PowerPoint</vt:lpstr>
      <vt:lpstr>УСНА ЛІЧБА</vt:lpstr>
      <vt:lpstr>Каліграфічна хвилинка</vt:lpstr>
      <vt:lpstr>Скільки хвостів у 5 білочок? Який доданок повторюється? Скільки разів? </vt:lpstr>
      <vt:lpstr>Скільки вушок у 4 зайчиків? </vt:lpstr>
      <vt:lpstr>Скільки лапок у 3 бджілок? </vt:lpstr>
      <vt:lpstr>Замініть множення додаванням.</vt:lpstr>
      <vt:lpstr>Презентация PowerPoint</vt:lpstr>
      <vt:lpstr>Презентация PowerPoint</vt:lpstr>
      <vt:lpstr>Фізкультхвилинка </vt:lpstr>
      <vt:lpstr>Обчисліть значення виразів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Hi-Tech</dc:creator>
  <cp:lastModifiedBy>Alla Kravchenko</cp:lastModifiedBy>
  <cp:revision>10</cp:revision>
  <dcterms:created xsi:type="dcterms:W3CDTF">2019-11-20T20:18:41Z</dcterms:created>
  <dcterms:modified xsi:type="dcterms:W3CDTF">2020-09-03T09:47:42Z</dcterms:modified>
</cp:coreProperties>
</file>