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82" r:id="rId3"/>
    <p:sldId id="270" r:id="rId4"/>
    <p:sldId id="266" r:id="rId5"/>
    <p:sldId id="267" r:id="rId6"/>
    <p:sldId id="268" r:id="rId7"/>
    <p:sldId id="283" r:id="rId8"/>
    <p:sldId id="274" r:id="rId9"/>
    <p:sldId id="275" r:id="rId10"/>
    <p:sldId id="276" r:id="rId11"/>
    <p:sldId id="277" r:id="rId12"/>
    <p:sldId id="278" r:id="rId13"/>
    <p:sldId id="28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4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5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611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95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8811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5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89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94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81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97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61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9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1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58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0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37297"/>
            <a:ext cx="8424862" cy="21605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Множення, знак множення</a:t>
            </a:r>
            <a:endParaRPr lang="uk-UA" sz="4800" b="1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02000" y="0"/>
            <a:ext cx="23764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dirty="0" smtClean="0"/>
              <a:t>Тема:</a:t>
            </a:r>
            <a:endParaRPr lang="ru-RU" sz="6000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87624" y="1837297"/>
            <a:ext cx="70567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C:\Users\Zhendosik\Desktop\ИЛ\23\Рис 23-04 заряд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768725"/>
            <a:ext cx="3481387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C:\Users\Zhendosik\Desktop\ИЛ\23\Рис 23-05 заряд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3681413"/>
            <a:ext cx="2892425" cy="287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C:\Users\Zhendosik\Desktop\ИЛ\23\Рис 23-06 зарядк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68663" y="115888"/>
            <a:ext cx="274320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54063" y="2852936"/>
            <a:ext cx="7772400" cy="11521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rgbClr val="008A3E"/>
                </a:solidFill>
                <a:latin typeface="Georgia" pitchFamily="18" charset="0"/>
              </a:rPr>
              <a:t>Фізкультхвилинка</a:t>
            </a:r>
            <a:r>
              <a:rPr lang="ru-RU" sz="2400" dirty="0" smtClean="0">
                <a:solidFill>
                  <a:srgbClr val="008A3E"/>
                </a:solidFill>
              </a:rPr>
              <a:t/>
            </a:r>
            <a:br>
              <a:rPr lang="ru-RU" sz="2400" dirty="0" smtClean="0">
                <a:solidFill>
                  <a:srgbClr val="008A3E"/>
                </a:solidFill>
              </a:rPr>
            </a:br>
            <a:endParaRPr lang="ru-RU" sz="2400" dirty="0" smtClean="0">
              <a:solidFill>
                <a:srgbClr val="008A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4625" y="332656"/>
            <a:ext cx="6958365" cy="965919"/>
          </a:xfrm>
        </p:spPr>
        <p:txBody>
          <a:bodyPr>
            <a:normAutofit/>
          </a:bodyPr>
          <a:lstStyle/>
          <a:p>
            <a:r>
              <a:rPr lang="ru-RU" sz="3200" b="1" i="1" u="sng" dirty="0" err="1">
                <a:solidFill>
                  <a:srgbClr val="C00000"/>
                </a:solidFill>
                <a:latin typeface="Georgia" pitchFamily="18" charset="0"/>
                <a:ea typeface="+mn-ea"/>
                <a:cs typeface="Calibri" pitchFamily="34" charset="0"/>
              </a:rPr>
              <a:t>Обчисліть</a:t>
            </a:r>
            <a:r>
              <a:rPr lang="ru-RU" sz="3200" b="1" i="1" u="sng" dirty="0">
                <a:solidFill>
                  <a:srgbClr val="C00000"/>
                </a:solidFill>
                <a:latin typeface="Georgia" pitchFamily="18" charset="0"/>
                <a:ea typeface="+mn-ea"/>
                <a:cs typeface="Calibri" pitchFamily="34" charset="0"/>
              </a:rPr>
              <a:t> </a:t>
            </a:r>
            <a:r>
              <a:rPr lang="ru-RU" sz="3200" b="1" i="1" u="sng" dirty="0" err="1">
                <a:solidFill>
                  <a:srgbClr val="C00000"/>
                </a:solidFill>
                <a:latin typeface="Georgia" pitchFamily="18" charset="0"/>
                <a:ea typeface="+mn-ea"/>
                <a:cs typeface="Calibri" pitchFamily="34" charset="0"/>
              </a:rPr>
              <a:t>значення</a:t>
            </a:r>
            <a:r>
              <a:rPr lang="ru-RU" sz="3200" b="1" i="1" u="sng" dirty="0">
                <a:solidFill>
                  <a:srgbClr val="C00000"/>
                </a:solidFill>
                <a:latin typeface="Georgia" pitchFamily="18" charset="0"/>
                <a:ea typeface="+mn-ea"/>
                <a:cs typeface="Calibri" pitchFamily="34" charset="0"/>
              </a:rPr>
              <a:t> </a:t>
            </a:r>
            <a:r>
              <a:rPr lang="ru-RU" sz="3200" b="1" i="1" u="sng" dirty="0" err="1">
                <a:solidFill>
                  <a:srgbClr val="C00000"/>
                </a:solidFill>
                <a:latin typeface="Georgia" pitchFamily="18" charset="0"/>
                <a:ea typeface="+mn-ea"/>
                <a:cs typeface="Calibri" pitchFamily="34" charset="0"/>
              </a:rPr>
              <a:t>виразів</a:t>
            </a:r>
            <a:endParaRPr lang="ru-RU" sz="3200" b="1" i="1" u="sng" dirty="0">
              <a:solidFill>
                <a:srgbClr val="C00000"/>
              </a:solidFill>
              <a:latin typeface="Georgia" pitchFamily="18" charset="0"/>
              <a:ea typeface="+mn-ea"/>
              <a:cs typeface="Calibri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051720" y="906463"/>
            <a:ext cx="5544616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algn="just">
              <a:lnSpc>
                <a:spcPct val="150000"/>
              </a:lnSpc>
            </a:pPr>
            <a:r>
              <a:rPr lang="uk-UA" sz="5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5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uk-UA" sz="5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+ 8 + 8 + 8 = </a:t>
            </a:r>
            <a:endParaRPr lang="ru-RU" sz="4800" b="1" dirty="0">
              <a:solidFill>
                <a:srgbClr val="008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-828600" y="1989138"/>
            <a:ext cx="7991345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algn="just">
              <a:lnSpc>
                <a:spcPct val="150000"/>
              </a:lnSpc>
            </a:pPr>
            <a:r>
              <a:rPr lang="uk-UA" sz="5400" b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       9 </a:t>
            </a:r>
            <a:r>
              <a:rPr lang="uk-UA" sz="5400" b="1" dirty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+ 9 + 9 </a:t>
            </a:r>
            <a:r>
              <a:rPr lang="uk-UA" sz="5400" b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1" dirty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lang="ru-RU" sz="5400" b="1" dirty="0">
              <a:solidFill>
                <a:srgbClr val="953735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843808" y="5373688"/>
            <a:ext cx="4577354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algn="just">
              <a:lnSpc>
                <a:spcPct val="150000"/>
              </a:lnSpc>
            </a:pPr>
            <a:r>
              <a:rPr lang="uk-UA" sz="5400" b="1" dirty="0" smtClean="0">
                <a:solidFill>
                  <a:srgbClr val="215968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uk-UA" sz="5400" b="1" dirty="0">
                <a:solidFill>
                  <a:srgbClr val="215968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5400" b="1" dirty="0" smtClean="0">
                <a:solidFill>
                  <a:srgbClr val="215968"/>
                </a:solidFill>
                <a:latin typeface="Times New Roman" pitchFamily="18" charset="0"/>
                <a:cs typeface="Times New Roman" pitchFamily="18" charset="0"/>
              </a:rPr>
              <a:t>7 + 7 = </a:t>
            </a:r>
            <a:endParaRPr lang="ru-RU" sz="5400" b="1" dirty="0">
              <a:solidFill>
                <a:srgbClr val="215968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23528" y="4295775"/>
            <a:ext cx="6987045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algn="just">
              <a:lnSpc>
                <a:spcPct val="150000"/>
              </a:lnSpc>
            </a:pPr>
            <a:r>
              <a:rPr lang="uk-UA" sz="54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uk-UA" sz="5400" b="1" dirty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+ 5 + 5 + 5 = </a:t>
            </a:r>
            <a:endParaRPr lang="ru-RU" sz="5400" b="1" dirty="0">
              <a:solidFill>
                <a:srgbClr val="984807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483768" y="3178175"/>
            <a:ext cx="54006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algn="just">
              <a:lnSpc>
                <a:spcPct val="150000"/>
              </a:lnSpc>
            </a:pPr>
            <a:r>
              <a:rPr lang="uk-UA" sz="5400" b="1" dirty="0" smtClean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5400" b="1" dirty="0" smtClean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uk-UA" sz="5400" b="1" dirty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+ 13 </a:t>
            </a:r>
            <a:r>
              <a:rPr lang="uk-UA" sz="5400" b="1" dirty="0" smtClean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1" dirty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lang="ru-RU" sz="5400" b="1" dirty="0">
              <a:solidFill>
                <a:srgbClr val="00437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00113" y="333375"/>
            <a:ext cx="7343775" cy="18002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800" b="1" dirty="0">
                <a:solidFill>
                  <a:srgbClr val="FFFF00"/>
                </a:solidFill>
                <a:latin typeface="Georgia" pitchFamily="18" charset="0"/>
              </a:rPr>
              <a:t>Домашнє завдання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ія до уроку з навчання грамоти (письмо) для 1 класу. Тема:  &quot;Складання речень за малюнкам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66675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90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УСНА ЛІЧБА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610" y="2326744"/>
            <a:ext cx="230523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/>
            <a:r>
              <a:rPr lang="uk-UA" sz="4000" dirty="0" smtClean="0"/>
              <a:t>30 + 18</a:t>
            </a:r>
            <a:endParaRPr lang="ru-RU" sz="4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67944" y="2326744"/>
            <a:ext cx="201622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58 - 30</a:t>
            </a:r>
            <a:endParaRPr lang="ru-RU" sz="4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8610" y="3299152"/>
            <a:ext cx="2305237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20 + 60</a:t>
            </a:r>
            <a:endParaRPr lang="ru-RU" sz="4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7944" y="4209816"/>
            <a:ext cx="2016224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48 + 10</a:t>
            </a:r>
            <a:endParaRPr lang="ru-RU" sz="4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67944" y="3268280"/>
            <a:ext cx="201622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80 + 15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8610" y="4365104"/>
            <a:ext cx="2305237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48 + 10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2230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2708920"/>
            <a:ext cx="8821216" cy="1320800"/>
          </a:xfrm>
        </p:spPr>
        <p:txBody>
          <a:bodyPr>
            <a:noAutofit/>
          </a:bodyPr>
          <a:lstStyle/>
          <a:p>
            <a:r>
              <a:rPr lang="uk-UA" sz="5400" dirty="0" smtClean="0"/>
              <a:t>Каліграфічна хвилинка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852936"/>
            <a:ext cx="8877672" cy="792088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Скільки хвостів у 5 білочок? Який доданок повторюється? Скільки разів?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08920"/>
            <a:ext cx="6347713" cy="13208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Скільки вушок у 4 зайчиків?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852936"/>
            <a:ext cx="6347713" cy="13208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Скільки лапок у 3 бджілок?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609600"/>
            <a:ext cx="7920880" cy="1320800"/>
          </a:xfrm>
        </p:spPr>
        <p:txBody>
          <a:bodyPr>
            <a:normAutofit/>
          </a:bodyPr>
          <a:lstStyle/>
          <a:p>
            <a:r>
              <a:rPr lang="uk-UA" sz="3200" b="1" i="1" u="sng" dirty="0">
                <a:solidFill>
                  <a:srgbClr val="C00000"/>
                </a:solidFill>
                <a:latin typeface="Georgia" pitchFamily="18" charset="0"/>
                <a:ea typeface="+mn-ea"/>
                <a:cs typeface="Calibri" pitchFamily="34" charset="0"/>
              </a:rPr>
              <a:t>Замініть множення додаванням.</a:t>
            </a:r>
            <a:endParaRPr lang="ru-RU" sz="3200" b="1" i="1" u="sng" dirty="0">
              <a:solidFill>
                <a:srgbClr val="C00000"/>
              </a:solidFill>
              <a:latin typeface="Georgia" pitchFamily="18" charset="0"/>
              <a:ea typeface="+mn-ea"/>
              <a:cs typeface="Calibri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599" y="2160590"/>
            <a:ext cx="2666257" cy="284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* 4 </a:t>
            </a:r>
          </a:p>
          <a:p>
            <a:pPr algn="ctr"/>
            <a:endParaRPr lang="uk-UA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 * 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2288830"/>
            <a:ext cx="183364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 * 3</a:t>
            </a:r>
          </a:p>
          <a:p>
            <a:pPr algn="ctr"/>
            <a:endParaRPr lang="uk-U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 * 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469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2100" y="327025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uk-UA" sz="3200" b="1" i="1" u="sng" dirty="0" smtClean="0">
                <a:solidFill>
                  <a:srgbClr val="C00000"/>
                </a:solidFill>
                <a:latin typeface="Georgia" pitchFamily="18" charset="0"/>
                <a:cs typeface="Calibri" pitchFamily="34" charset="0"/>
              </a:rPr>
              <a:t>Вставте </a:t>
            </a:r>
            <a:r>
              <a:rPr lang="uk-UA" sz="3200" b="1" i="1" u="sng" dirty="0">
                <a:solidFill>
                  <a:srgbClr val="C00000"/>
                </a:solidFill>
                <a:latin typeface="Georgia" pitchFamily="18" charset="0"/>
                <a:cs typeface="Calibri" pitchFamily="34" charset="0"/>
              </a:rPr>
              <a:t>замість</a:t>
            </a:r>
            <a:r>
              <a:rPr lang="en-US" sz="3200" b="1" i="1" u="sng" dirty="0">
                <a:solidFill>
                  <a:srgbClr val="C00000"/>
                </a:solidFill>
                <a:latin typeface="Georgia" pitchFamily="18" charset="0"/>
                <a:cs typeface="Calibri" pitchFamily="34" charset="0"/>
              </a:rPr>
              <a:t>      </a:t>
            </a:r>
            <a:r>
              <a:rPr lang="uk-UA" sz="3200" b="1" i="1" u="sng" dirty="0">
                <a:solidFill>
                  <a:srgbClr val="C00000"/>
                </a:solidFill>
                <a:latin typeface="Georgia" pitchFamily="18" charset="0"/>
                <a:cs typeface="Calibri" pitchFamily="34" charset="0"/>
              </a:rPr>
              <a:t> потрібне число:</a:t>
            </a:r>
            <a:endParaRPr lang="uk-UA" sz="4400" b="1" i="1" u="sng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35500" y="356698"/>
            <a:ext cx="431800" cy="4302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907704" y="764704"/>
            <a:ext cx="55753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9875" algn="just">
              <a:lnSpc>
                <a:spcPct val="150000"/>
              </a:lnSpc>
            </a:pPr>
            <a:r>
              <a:rPr lang="uk-UA" sz="6000" b="1" dirty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4 + 4 + 4 + 4 =  </a:t>
            </a:r>
            <a:endParaRPr lang="ru-RU" sz="5400" b="1" dirty="0">
              <a:solidFill>
                <a:srgbClr val="00437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602038" y="2435225"/>
            <a:ext cx="28035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· 4 = 16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466850" y="3294063"/>
            <a:ext cx="6591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9875" algn="just">
              <a:lnSpc>
                <a:spcPct val="150000"/>
              </a:lnSpc>
            </a:pPr>
            <a:r>
              <a:rPr lang="uk-UA" sz="6000" b="1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3 + 3 + 3 + 3 + 3 = </a:t>
            </a:r>
            <a:endParaRPr lang="ru-RU" sz="6000" b="1">
              <a:solidFill>
                <a:srgbClr val="953735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339975" y="4494213"/>
            <a:ext cx="3216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9875" algn="just">
              <a:lnSpc>
                <a:spcPct val="150000"/>
              </a:lnSpc>
            </a:pPr>
            <a:r>
              <a:rPr lang="uk-UA" sz="6600" b="1">
                <a:latin typeface="Times New Roman" pitchFamily="18" charset="0"/>
                <a:cs typeface="Times New Roman" pitchFamily="18" charset="0"/>
              </a:rPr>
              <a:t>3 ·     = </a:t>
            </a:r>
            <a:endParaRPr lang="ru-RU" sz="66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79725" y="2582863"/>
            <a:ext cx="719138" cy="720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29038" y="5013325"/>
            <a:ext cx="719137" cy="719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64163" y="5013325"/>
            <a:ext cx="720725" cy="719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2100" y="327025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uk-UA" sz="3200" b="1" i="1" u="sng" dirty="0" smtClean="0">
                <a:solidFill>
                  <a:srgbClr val="C00000"/>
                </a:solidFill>
                <a:latin typeface="Georgia" pitchFamily="18" charset="0"/>
                <a:cs typeface="Calibri" pitchFamily="34" charset="0"/>
              </a:rPr>
              <a:t>Вставте </a:t>
            </a:r>
            <a:r>
              <a:rPr lang="uk-UA" sz="3200" b="1" i="1" u="sng" dirty="0">
                <a:solidFill>
                  <a:srgbClr val="C00000"/>
                </a:solidFill>
                <a:latin typeface="Georgia" pitchFamily="18" charset="0"/>
                <a:cs typeface="Calibri" pitchFamily="34" charset="0"/>
              </a:rPr>
              <a:t>замість</a:t>
            </a:r>
            <a:r>
              <a:rPr lang="en-US" sz="3200" b="1" i="1" u="sng" dirty="0">
                <a:solidFill>
                  <a:srgbClr val="C00000"/>
                </a:solidFill>
                <a:latin typeface="Georgia" pitchFamily="18" charset="0"/>
                <a:cs typeface="Calibri" pitchFamily="34" charset="0"/>
              </a:rPr>
              <a:t>      </a:t>
            </a:r>
            <a:r>
              <a:rPr lang="uk-UA" sz="3200" b="1" i="1" u="sng" dirty="0">
                <a:solidFill>
                  <a:srgbClr val="C00000"/>
                </a:solidFill>
                <a:latin typeface="Georgia" pitchFamily="18" charset="0"/>
                <a:cs typeface="Calibri" pitchFamily="34" charset="0"/>
              </a:rPr>
              <a:t> потрібне число:</a:t>
            </a:r>
            <a:endParaRPr lang="uk-UA" sz="4400" b="1" i="1" u="sng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34706" y="381794"/>
            <a:ext cx="431800" cy="4302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703388" y="739775"/>
            <a:ext cx="58626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9875" algn="just">
              <a:lnSpc>
                <a:spcPct val="150000"/>
              </a:lnSpc>
            </a:pPr>
            <a:r>
              <a:rPr lang="uk-UA" sz="66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2 + 2 + 2 + 2 = </a:t>
            </a:r>
            <a:endParaRPr lang="ru-RU" sz="6000" b="1">
              <a:solidFill>
                <a:srgbClr val="4F6228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937000" y="2371725"/>
            <a:ext cx="24955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 </a:t>
            </a:r>
            <a:r>
              <a:rPr lang="uk-UA" sz="6600" b="1">
                <a:latin typeface="Times New Roman" pitchFamily="18" charset="0"/>
                <a:cs typeface="Times New Roman" pitchFamily="18" charset="0"/>
              </a:rPr>
              <a:t>· 4 = 8</a:t>
            </a:r>
            <a:endParaRPr lang="ru-RU" sz="6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255838" y="3573463"/>
            <a:ext cx="45212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9875" algn="just">
              <a:lnSpc>
                <a:spcPct val="150000"/>
              </a:lnSpc>
            </a:pPr>
            <a:r>
              <a:rPr lang="uk-UA" sz="6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+ 6 + 6 = </a:t>
            </a:r>
            <a:endParaRPr lang="ru-RU" sz="6000" b="1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655888" y="4724400"/>
            <a:ext cx="345916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9875" algn="just">
              <a:lnSpc>
                <a:spcPct val="150000"/>
              </a:lnSpc>
            </a:pPr>
            <a:r>
              <a:rPr lang="uk-UA" sz="7200" b="1">
                <a:latin typeface="Times New Roman" pitchFamily="18" charset="0"/>
                <a:cs typeface="Times New Roman" pitchFamily="18" charset="0"/>
              </a:rPr>
              <a:t>6 ·     = </a:t>
            </a:r>
            <a:endParaRPr lang="ru-RU" sz="66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3100" y="2565400"/>
            <a:ext cx="720725" cy="722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56075" y="5373688"/>
            <a:ext cx="720725" cy="7223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67400" y="5373688"/>
            <a:ext cx="720725" cy="7223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487122257SlideId2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487122257SlideId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471613429SlideId2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487122314SlideId259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169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Trebuchet MS</vt:lpstr>
      <vt:lpstr>Wingdings 3</vt:lpstr>
      <vt:lpstr>Аспект</vt:lpstr>
      <vt:lpstr>Презентация PowerPoint</vt:lpstr>
      <vt:lpstr>УСНА ЛІЧБА</vt:lpstr>
      <vt:lpstr>Каліграфічна хвилинка</vt:lpstr>
      <vt:lpstr>Скільки хвостів у 5 білочок? Який доданок повторюється? Скільки разів? </vt:lpstr>
      <vt:lpstr>Скільки вушок у 4 зайчиків? </vt:lpstr>
      <vt:lpstr>Скільки лапок у 3 бджілок? </vt:lpstr>
      <vt:lpstr>Замініть множення додаванням.</vt:lpstr>
      <vt:lpstr>Презентация PowerPoint</vt:lpstr>
      <vt:lpstr>Презентация PowerPoint</vt:lpstr>
      <vt:lpstr>Фізкультхвилинка </vt:lpstr>
      <vt:lpstr>Обчисліть значення виразів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Hi-Tech</dc:creator>
  <cp:lastModifiedBy>Alla Kravchenko</cp:lastModifiedBy>
  <cp:revision>10</cp:revision>
  <dcterms:created xsi:type="dcterms:W3CDTF">2019-11-20T20:18:41Z</dcterms:created>
  <dcterms:modified xsi:type="dcterms:W3CDTF">2020-09-03T09:47:42Z</dcterms:modified>
</cp:coreProperties>
</file>