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81" r:id="rId4"/>
    <p:sldId id="259" r:id="rId5"/>
    <p:sldId id="260" r:id="rId6"/>
    <p:sldId id="261" r:id="rId7"/>
    <p:sldId id="276" r:id="rId8"/>
    <p:sldId id="262" r:id="rId9"/>
    <p:sldId id="263" r:id="rId10"/>
    <p:sldId id="283" r:id="rId11"/>
    <p:sldId id="266" r:id="rId12"/>
    <p:sldId id="267" r:id="rId13"/>
    <p:sldId id="282" r:id="rId14"/>
    <p:sldId id="280" r:id="rId15"/>
    <p:sldId id="279" r:id="rId16"/>
    <p:sldId id="275" r:id="rId17"/>
    <p:sldId id="27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5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4286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9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357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7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94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3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6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6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6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7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5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6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8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2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00608" y="1484784"/>
            <a:ext cx="9649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Тема:</a:t>
            </a:r>
          </a:p>
          <a:p>
            <a:pPr algn="ctr"/>
            <a:r>
              <a:rPr lang="uk-UA" sz="4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Таблиця </a:t>
            </a:r>
            <a:r>
              <a:rPr lang="uk-UA" sz="4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множення числа 2. Задачі на множення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2492896"/>
            <a:ext cx="89954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60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Розв’язування </a:t>
            </a:r>
          </a:p>
          <a:p>
            <a:pPr algn="ctr"/>
            <a:r>
              <a:rPr lang="uk-UA" sz="60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задач</a:t>
            </a:r>
            <a:endParaRPr lang="ru-RU" sz="6000" b="1" i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0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>
            <p:custDataLst>
              <p:tags r:id="rId1"/>
            </p:custDataLst>
          </p:nvPr>
        </p:nvSpPr>
        <p:spPr>
          <a:xfrm>
            <a:off x="323850" y="3573016"/>
            <a:ext cx="8496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За день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соняшник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виростає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на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см.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скільки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сантиметрів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він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виросте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за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тиждень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764704"/>
            <a:ext cx="8353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Маса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курки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кг. Яка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маса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семи</a:t>
            </a:r>
          </a:p>
          <a:p>
            <a:pPr algn="just"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таких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курок?</a:t>
            </a:r>
          </a:p>
        </p:txBody>
      </p:sp>
      <p:pic>
        <p:nvPicPr>
          <p:cNvPr id="1026" name="Picture 2" descr="Курка » Загадки » Дитячі віршики, пестушки, колискові » Розваги для дітей »  Котигорош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32855"/>
            <a:ext cx="2040161" cy="20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нспект заняття з використанням нетрадиційних технік малювання «Соняшники  у вазі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4193"/>
            <a:ext cx="1843807" cy="184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>
            <p:custDataLst>
              <p:tags r:id="rId1"/>
            </p:custDataLst>
          </p:nvPr>
        </p:nvSpPr>
        <p:spPr>
          <a:xfrm>
            <a:off x="395288" y="620688"/>
            <a:ext cx="83534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П’ятьом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мавпочкам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дали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по </a:t>
            </a:r>
            <a:r>
              <a:rPr lang="ru-RU" sz="2800" b="1" dirty="0">
                <a:solidFill>
                  <a:srgbClr val="00B050"/>
                </a:solidFill>
                <a:latin typeface="Georgia" panose="02040502050405020303" pitchFamily="18" charset="0"/>
              </a:rPr>
              <a:t>2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банани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Скільки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всього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>
              <a:defRPr/>
            </a:pP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бананів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роздали?</a:t>
            </a:r>
          </a:p>
        </p:txBody>
      </p:sp>
      <p:pic>
        <p:nvPicPr>
          <p:cNvPr id="2050" name="Picture 2" descr="малюнки банана - Поиск в Google | Малю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2904257" cy="29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83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ФІЗКУЛЬТХВИЛИНКА</a:t>
            </a:r>
            <a:endParaRPr lang="ru-RU" sz="4800" b="1" i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34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5968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7776864" cy="425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980728"/>
            <a:ext cx="86629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4800" b="1" i="1" dirty="0" smtClean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ru-RU" sz="4800" b="1" i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endParaRPr lang="ru-RU" sz="4800" b="1" i="1" dirty="0" smtClean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ДОМАШНЄ </a:t>
            </a:r>
            <a:r>
              <a:rPr lang="ru-RU" sz="48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ЗАВДАННЯ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кільне життя кла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3384376" cy="253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025" y="404664"/>
            <a:ext cx="87439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6000" b="1" i="1" dirty="0" smtClean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sz="6000" b="1" i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6000" b="1" i="1" dirty="0" err="1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Перевірка</a:t>
            </a:r>
            <a:r>
              <a:rPr lang="ru-RU" sz="60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6000" b="1" i="1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домашнього</a:t>
            </a:r>
            <a:r>
              <a:rPr lang="ru-RU" sz="60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6000" b="1" i="1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завдання</a:t>
            </a:r>
            <a:endParaRPr lang="ru-RU" sz="6000" b="1" i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4544" y="908720"/>
            <a:ext cx="83529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uk-UA" sz="4800" i="1" dirty="0" smtClean="0">
              <a:solidFill>
                <a:srgbClr val="00B0F0"/>
              </a:solidFill>
              <a:latin typeface="Georgia" pitchFamily="18" charset="0"/>
            </a:endParaRPr>
          </a:p>
          <a:p>
            <a:pPr algn="ctr"/>
            <a:r>
              <a:rPr lang="uk-UA" sz="4800" i="1" dirty="0" smtClean="0">
                <a:solidFill>
                  <a:srgbClr val="00B0F0"/>
                </a:solidFill>
                <a:latin typeface="Georgia" pitchFamily="18" charset="0"/>
              </a:rPr>
              <a:t>Міркуємо- </a:t>
            </a:r>
            <a:r>
              <a:rPr lang="uk-UA" sz="4800" i="1" dirty="0" smtClean="0">
                <a:solidFill>
                  <a:srgbClr val="00B0F0"/>
                </a:solidFill>
                <a:latin typeface="Georgia" pitchFamily="18" charset="0"/>
              </a:rPr>
              <a:t>швидко!</a:t>
            </a:r>
          </a:p>
          <a:p>
            <a:pPr algn="ctr"/>
            <a:r>
              <a:rPr lang="uk-UA" sz="4800" i="1" dirty="0" smtClean="0">
                <a:solidFill>
                  <a:srgbClr val="00B0F0"/>
                </a:solidFill>
                <a:latin typeface="Georgia" pitchFamily="18" charset="0"/>
              </a:rPr>
              <a:t>Відповідаємо –правильно!</a:t>
            </a:r>
          </a:p>
          <a:p>
            <a:pPr algn="ctr"/>
            <a:r>
              <a:rPr lang="uk-UA" sz="4800" i="1" dirty="0" smtClean="0">
                <a:solidFill>
                  <a:srgbClr val="00B0F0"/>
                </a:solidFill>
                <a:latin typeface="Georgia" pitchFamily="18" charset="0"/>
              </a:rPr>
              <a:t>Лічимо – точно!</a:t>
            </a:r>
          </a:p>
          <a:p>
            <a:pPr algn="ctr"/>
            <a:r>
              <a:rPr lang="uk-UA" sz="4800" i="1" dirty="0" smtClean="0">
                <a:solidFill>
                  <a:srgbClr val="00B0F0"/>
                </a:solidFill>
                <a:latin typeface="Georgia" pitchFamily="18" charset="0"/>
              </a:rPr>
              <a:t>Пишемо – гарно!</a:t>
            </a:r>
          </a:p>
          <a:p>
            <a:pPr algn="ctr"/>
            <a:endParaRPr lang="ru-RU" sz="6000" i="1" dirty="0">
              <a:solidFill>
                <a:srgbClr val="00B0F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>
            <p:custDataLst>
              <p:tags r:id="rId1"/>
            </p:custDataLst>
          </p:nvPr>
        </p:nvSpPr>
        <p:spPr>
          <a:xfrm>
            <a:off x="1922463" y="344269"/>
            <a:ext cx="4654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b="1" i="1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Усна</a:t>
            </a:r>
            <a:r>
              <a:rPr lang="ru-RU" sz="60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6000" b="1" i="1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лічба</a:t>
            </a:r>
            <a:endParaRPr lang="ru-RU" sz="6000" b="1" i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>
            <p:custDataLst>
              <p:tags r:id="rId2"/>
            </p:custDataLst>
          </p:nvPr>
        </p:nvSpPr>
        <p:spPr>
          <a:xfrm>
            <a:off x="5796136" y="2996952"/>
            <a:ext cx="18473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>
            <p:custDataLst>
              <p:tags r:id="rId3"/>
            </p:custDataLst>
          </p:nvPr>
        </p:nvSpPr>
        <p:spPr>
          <a:xfrm>
            <a:off x="2636838" y="1700808"/>
            <a:ext cx="394017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Заповніть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таблицю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01746"/>
              </p:ext>
            </p:extLst>
          </p:nvPr>
        </p:nvGraphicFramePr>
        <p:xfrm>
          <a:off x="251520" y="2708920"/>
          <a:ext cx="8712200" cy="2160240"/>
        </p:xfrm>
        <a:graphic>
          <a:graphicData uri="http://schemas.openxmlformats.org/drawingml/2006/table">
            <a:tbl>
              <a:tblPr firstRow="1" bandRow="1"/>
              <a:tblGrid>
                <a:gridCol w="1215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Доданок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eorgia" panose="02040502050405020303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eorgia" panose="02040502050405020303" pitchFamily="18" charset="0"/>
                        </a:rPr>
                        <a:t>19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eorgia" panose="02040502050405020303" pitchFamily="18" charset="0"/>
                        </a:rPr>
                        <a:t>12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eorgia" panose="02040502050405020303" pitchFamily="18" charset="0"/>
                        </a:rPr>
                        <a:t>18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eorgia" panose="02040502050405020303" pitchFamily="18" charset="0"/>
                        </a:rPr>
                        <a:t>15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Доданок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eorgia" panose="02040502050405020303" pitchFamily="18" charset="0"/>
                        </a:rPr>
                        <a:t>19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eorgia" panose="02040502050405020303" pitchFamily="18" charset="0"/>
                        </a:rPr>
                        <a:t>5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eorgia" panose="02040502050405020303" pitchFamily="18" charset="0"/>
                        </a:rPr>
                        <a:t>17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eorgia" panose="02040502050405020303" pitchFamily="18" charset="0"/>
                        </a:rPr>
                        <a:t>28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eorgia" panose="02040502050405020303" pitchFamily="18" charset="0"/>
                        </a:rPr>
                        <a:t>25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Сума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eorgia" panose="02040502050405020303" pitchFamily="18" charset="0"/>
                        </a:rPr>
                        <a:t>30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eorgia" panose="02040502050405020303" pitchFamily="18" charset="0"/>
                        </a:rPr>
                        <a:t>35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eorgia" panose="02040502050405020303" pitchFamily="18" charset="0"/>
                        </a:rPr>
                        <a:t>44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eorgia" panose="02040502050405020303" pitchFamily="18" charset="0"/>
                        </a:rPr>
                        <a:t>36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32" marR="91432" marT="45732" marB="4573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>
            <p:custDataLst>
              <p:tags r:id="rId1"/>
            </p:custDataLst>
          </p:nvPr>
        </p:nvSpPr>
        <p:spPr>
          <a:xfrm>
            <a:off x="304800" y="764704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На один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чоловічий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костюм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потрібно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3 м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тканини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.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Скільки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тканини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знадобиться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на два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таких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костюми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>
            <p:custDataLst>
              <p:tags r:id="rId1"/>
            </p:custDataLst>
          </p:nvPr>
        </p:nvSpPr>
        <p:spPr>
          <a:xfrm>
            <a:off x="1842770" y="2852936"/>
            <a:ext cx="55435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14; 21; 27; 28; 35; 42; 49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692696"/>
            <a:ext cx="8928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i="1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Хвилинка</a:t>
            </a:r>
            <a:r>
              <a:rPr lang="ru-RU" sz="60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6000" b="1" i="1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каліграфії</a:t>
            </a:r>
            <a:endParaRPr lang="ru-RU" sz="6000" i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8625" y="1844824"/>
            <a:ext cx="574675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Яке число «</a:t>
            </a:r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зайве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»?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307"/>
          <a:stretch/>
        </p:blipFill>
        <p:spPr bwMode="auto">
          <a:xfrm>
            <a:off x="0" y="836712"/>
            <a:ext cx="820891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>
            <p:custDataLst>
              <p:tags r:id="rId1"/>
            </p:custDataLst>
          </p:nvPr>
        </p:nvSpPr>
        <p:spPr>
          <a:xfrm>
            <a:off x="431800" y="1268760"/>
            <a:ext cx="7308552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Сьогодні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на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уроці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endParaRPr lang="ru-RU" sz="4400" b="1" i="1" dirty="0" smtClean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400" b="1" i="1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ви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складете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і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вивчите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таблицю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4400" b="1" i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множення</a:t>
            </a: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 числа 2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59163" y="260648"/>
            <a:ext cx="22256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  <a:latin typeface="Georgia" pitchFamily="18" charset="0"/>
              </a:rPr>
              <a:t>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332656"/>
            <a:ext cx="89519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i="1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Фізкультхвилинка</a:t>
            </a:r>
            <a:endParaRPr lang="ru-RU" sz="6000" b="1" i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84784"/>
            <a:ext cx="30035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3309938"/>
            <a:ext cx="269081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913" y="3214688"/>
            <a:ext cx="2725737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2163431SlideId2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2163431SlideId2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212130SlideId2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2121331SlideId2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2163927SlideId2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2163431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216353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216357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2163527SlideId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2163539SlideId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2121015SlideId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2163720SlideId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812163822SlideId263"/>
</p:tagLst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143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Hi-Tech</dc:creator>
  <cp:lastModifiedBy>Alla Kravchenko</cp:lastModifiedBy>
  <cp:revision>13</cp:revision>
  <dcterms:created xsi:type="dcterms:W3CDTF">2019-11-26T16:57:42Z</dcterms:created>
  <dcterms:modified xsi:type="dcterms:W3CDTF">2020-09-03T10:10:18Z</dcterms:modified>
</cp:coreProperties>
</file>