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2" r:id="rId4"/>
    <p:sldId id="275" r:id="rId5"/>
    <p:sldId id="278" r:id="rId6"/>
    <p:sldId id="274" r:id="rId7"/>
    <p:sldId id="276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0066"/>
    <a:srgbClr val="0000CC"/>
    <a:srgbClr val="CCFF99"/>
    <a:srgbClr val="00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66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59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2795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498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8569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04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199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61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38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3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64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53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15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46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32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49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CAEB-1708-41DF-8906-2F6C51FBC0D6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E894D4-C371-4A0A-B41D-CBBF9234F0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76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115616" y="908720"/>
            <a:ext cx="6048672" cy="42959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Тема:</a:t>
            </a:r>
          </a:p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Зв'язок </a:t>
            </a:r>
          </a:p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між додаванням</a:t>
            </a:r>
          </a:p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 </a:t>
            </a:r>
            <a:r>
              <a:rPr lang="uk-UA" sz="4000" dirty="0">
                <a:solidFill>
                  <a:srgbClr val="FF0000"/>
                </a:solidFill>
              </a:rPr>
              <a:t>і відніманням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6408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00CC"/>
                </a:solidFill>
              </a:rPr>
              <a:t>Математичний </a:t>
            </a:r>
            <a:r>
              <a:rPr lang="uk-UA" b="1" dirty="0" smtClean="0">
                <a:solidFill>
                  <a:srgbClr val="0000CC"/>
                </a:solidFill>
              </a:rPr>
              <a:t>диктант</a:t>
            </a:r>
            <a:endParaRPr lang="uk-UA" b="1" dirty="0">
              <a:solidFill>
                <a:srgbClr val="0000CC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81000" y="914400"/>
            <a:ext cx="8352928" cy="2154560"/>
          </a:xfrm>
          <a:prstGeom prst="rect">
            <a:avLst/>
          </a:prstGeom>
        </p:spPr>
        <p:txBody>
          <a:bodyPr vert="horz" lIns="91424" tIns="45712" rIns="91424" bIns="45712" rtlCol="0">
            <a:no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 algn="ctr">
              <a:buAutoNum type="arabicPeriod"/>
            </a:pPr>
            <a:r>
              <a:rPr lang="uk-UA" sz="5400" b="1" dirty="0" smtClean="0">
                <a:solidFill>
                  <a:srgbClr val="000000"/>
                </a:solidFill>
              </a:rPr>
              <a:t>Записати </a:t>
            </a:r>
            <a:r>
              <a:rPr lang="uk-UA" sz="5400" b="1" u="sng" dirty="0" smtClean="0">
                <a:solidFill>
                  <a:srgbClr val="000000"/>
                </a:solidFill>
              </a:rPr>
              <a:t>різницю</a:t>
            </a:r>
          </a:p>
          <a:p>
            <a:pPr marL="0" indent="0" algn="ctr">
              <a:buNone/>
            </a:pPr>
            <a:r>
              <a:rPr lang="uk-UA" sz="5400" b="1" dirty="0" smtClean="0">
                <a:solidFill>
                  <a:srgbClr val="000000"/>
                </a:solidFill>
              </a:rPr>
              <a:t> чисел 40 і 10.</a:t>
            </a:r>
            <a:endParaRPr lang="uk-UA" sz="5400" b="1" dirty="0">
              <a:solidFill>
                <a:srgbClr val="00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52400" y="3068960"/>
            <a:ext cx="8991600" cy="1296144"/>
          </a:xfrm>
          <a:prstGeom prst="rect">
            <a:avLst/>
          </a:prstGeom>
        </p:spPr>
        <p:txBody>
          <a:bodyPr vert="horz" lIns="91424" tIns="45712" rIns="91424" bIns="45712" rtlCol="0">
            <a:no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uk-UA" sz="5400" b="1" dirty="0" smtClean="0">
                <a:solidFill>
                  <a:srgbClr val="6600CC"/>
                </a:solidFill>
              </a:rPr>
              <a:t>2. Зменшити </a:t>
            </a:r>
            <a:r>
              <a:rPr lang="uk-UA" sz="5400" b="1" u="sng" dirty="0" smtClean="0">
                <a:solidFill>
                  <a:srgbClr val="6600CC"/>
                </a:solidFill>
              </a:rPr>
              <a:t>на 5 </a:t>
            </a:r>
            <a:r>
              <a:rPr lang="uk-UA" sz="5400" b="1" dirty="0" smtClean="0">
                <a:solidFill>
                  <a:srgbClr val="6600CC"/>
                </a:solidFill>
              </a:rPr>
              <a:t>.</a:t>
            </a:r>
            <a:endParaRPr lang="uk-UA" sz="5400" b="1" dirty="0">
              <a:solidFill>
                <a:srgbClr val="6600CC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5964" y="4149080"/>
            <a:ext cx="8763000" cy="1368152"/>
          </a:xfrm>
          <a:prstGeom prst="rect">
            <a:avLst/>
          </a:prstGeom>
        </p:spPr>
        <p:txBody>
          <a:bodyPr vert="horz" lIns="91424" tIns="45712" rIns="91424" bIns="45712" rtlCol="0">
            <a:no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uk-UA" sz="5400" b="1" dirty="0" smtClean="0">
                <a:solidFill>
                  <a:srgbClr val="C00000"/>
                </a:solidFill>
              </a:rPr>
              <a:t>3. Збільшити </a:t>
            </a:r>
            <a:r>
              <a:rPr lang="uk-UA" sz="5400" b="1" u="sng" dirty="0" smtClean="0">
                <a:solidFill>
                  <a:srgbClr val="C00000"/>
                </a:solidFill>
              </a:rPr>
              <a:t>на 10</a:t>
            </a:r>
            <a:r>
              <a:rPr lang="uk-UA" sz="5400" b="1" dirty="0" smtClean="0">
                <a:solidFill>
                  <a:srgbClr val="C00000"/>
                </a:solidFill>
              </a:rPr>
              <a:t>.</a:t>
            </a:r>
            <a:endParaRPr lang="uk-UA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9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1"/>
            <a:ext cx="8712968" cy="1152127"/>
          </a:xfrm>
        </p:spPr>
        <p:txBody>
          <a:bodyPr/>
          <a:lstStyle/>
          <a:p>
            <a:pPr marL="0" indent="0" algn="ctr">
              <a:buNone/>
            </a:pPr>
            <a:r>
              <a:rPr lang="uk-UA" sz="6600" b="1" dirty="0" smtClean="0">
                <a:solidFill>
                  <a:srgbClr val="C00000"/>
                </a:solidFill>
              </a:rPr>
              <a:t>Перевіряємо</a:t>
            </a:r>
            <a:endParaRPr lang="uk-UA" sz="66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852936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dirty="0" smtClean="0">
                <a:solidFill>
                  <a:srgbClr val="0000CC"/>
                </a:solidFill>
              </a:rPr>
              <a:t>30,  25,  35.</a:t>
            </a:r>
            <a:endParaRPr lang="uk-UA" sz="7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8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00CC"/>
                </a:solidFill>
              </a:rPr>
              <a:t>Повторення</a:t>
            </a:r>
            <a:endParaRPr lang="uk-UA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80" y="908720"/>
            <a:ext cx="8712968" cy="21681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5400" b="1" dirty="0" smtClean="0">
                <a:solidFill>
                  <a:srgbClr val="C00000"/>
                </a:solidFill>
              </a:rPr>
              <a:t>Як називаються числа при відніманні?</a:t>
            </a:r>
            <a:endParaRPr lang="uk-UA" sz="5400" b="1" dirty="0">
              <a:solidFill>
                <a:srgbClr val="C0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94280" y="4514622"/>
            <a:ext cx="8712968" cy="1506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00CC"/>
                </a:solidFill>
              </a:rPr>
              <a:t>10 – 7 = 3</a:t>
            </a:r>
            <a:endParaRPr lang="uk-UA" sz="96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4280" y="3212976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6600"/>
                </a:solidFill>
              </a:rPr>
              <a:t>Зменшуване</a:t>
            </a:r>
            <a:endParaRPr lang="uk-UA" sz="5400" b="1" dirty="0"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4342" y="3212976"/>
            <a:ext cx="3996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6600"/>
                </a:solidFill>
              </a:rPr>
              <a:t>Від’ємник</a:t>
            </a:r>
            <a:endParaRPr lang="uk-UA" sz="5400" b="1" dirty="0">
              <a:solidFill>
                <a:srgbClr val="00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9454" y="5852441"/>
            <a:ext cx="3996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6600"/>
                </a:solidFill>
              </a:rPr>
              <a:t>Різниця</a:t>
            </a:r>
            <a:endParaRPr lang="uk-UA" sz="5400" b="1" dirty="0">
              <a:solidFill>
                <a:srgbClr val="0066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699792" y="4136306"/>
            <a:ext cx="0" cy="79208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4788024" y="4322598"/>
            <a:ext cx="588650" cy="605796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6732240" y="5681517"/>
            <a:ext cx="0" cy="576065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54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445624" cy="1143000"/>
          </a:xfrm>
        </p:spPr>
        <p:txBody>
          <a:bodyPr/>
          <a:lstStyle/>
          <a:p>
            <a:r>
              <a:rPr lang="uk-UA" dirty="0" smtClean="0">
                <a:solidFill>
                  <a:srgbClr val="0000CC"/>
                </a:solidFill>
              </a:rPr>
              <a:t>Зв’язок </a:t>
            </a:r>
            <a:r>
              <a:rPr lang="uk-UA" dirty="0" smtClean="0">
                <a:solidFill>
                  <a:srgbClr val="0000CC"/>
                </a:solidFill>
              </a:rPr>
              <a:t>додавання </a:t>
            </a:r>
            <a:r>
              <a:rPr lang="uk-UA" dirty="0" smtClean="0">
                <a:solidFill>
                  <a:srgbClr val="0000CC"/>
                </a:solidFill>
              </a:rPr>
              <a:t>і віднімання</a:t>
            </a:r>
            <a:endParaRPr lang="uk-UA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3"/>
            <a:ext cx="8712968" cy="26642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6600" b="1" dirty="0" smtClean="0">
                <a:solidFill>
                  <a:srgbClr val="C00000"/>
                </a:solidFill>
              </a:rPr>
              <a:t>Щоб перевірити віднімання додаванням, можна до різниці додати від’ємник.</a:t>
            </a:r>
            <a:endParaRPr lang="uk-UA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50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00CC"/>
                </a:solidFill>
              </a:rPr>
              <a:t>Перевірка віднімання</a:t>
            </a:r>
            <a:endParaRPr lang="uk-UA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24744"/>
            <a:ext cx="2160240" cy="158417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9600" b="1" dirty="0" smtClean="0">
                <a:solidFill>
                  <a:srgbClr val="C00000"/>
                </a:solidFill>
              </a:rPr>
              <a:t>41</a:t>
            </a:r>
            <a:endParaRPr lang="uk-UA" sz="9600" b="1" dirty="0">
              <a:solidFill>
                <a:srgbClr val="C000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1052734"/>
            <a:ext cx="8712968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00CC"/>
                </a:solidFill>
              </a:rPr>
              <a:t>        -     =  </a:t>
            </a:r>
            <a:endParaRPr lang="uk-UA" sz="9600" b="1" dirty="0">
              <a:solidFill>
                <a:srgbClr val="0000CC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764994" y="1143587"/>
            <a:ext cx="1944216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6600"/>
                </a:solidFill>
              </a:rPr>
              <a:t>16</a:t>
            </a:r>
            <a:endParaRPr lang="uk-UA" sz="9600" b="1" dirty="0">
              <a:solidFill>
                <a:srgbClr val="00660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438357" y="1143587"/>
            <a:ext cx="1656184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660066"/>
                </a:solidFill>
              </a:rPr>
              <a:t>25</a:t>
            </a:r>
            <a:endParaRPr lang="uk-UA" sz="9600" b="1" dirty="0">
              <a:solidFill>
                <a:srgbClr val="660066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98098" y="3429000"/>
            <a:ext cx="1656184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00CC"/>
                </a:solidFill>
              </a:rPr>
              <a:t>+</a:t>
            </a:r>
            <a:endParaRPr lang="uk-UA" sz="9600" b="1" dirty="0">
              <a:solidFill>
                <a:srgbClr val="0000CC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004048" y="3429000"/>
            <a:ext cx="1656184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00CC"/>
                </a:solidFill>
              </a:rPr>
              <a:t>=</a:t>
            </a:r>
            <a:endParaRPr lang="uk-UA" sz="96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0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1.48148E-6 L -0.60243 0.36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22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00399 0.3530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53628 0.338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06" y="1689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  <p:bldP spid="5" grpId="1"/>
      <p:bldP spid="6" grpId="0"/>
      <p:bldP spid="6" grpId="1"/>
      <p:bldP spid="7" grpId="0"/>
      <p:bldP spid="7" grpId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00CC"/>
                </a:solidFill>
              </a:rPr>
              <a:t>Перевірка віднімання</a:t>
            </a:r>
            <a:endParaRPr lang="uk-UA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24744"/>
            <a:ext cx="2160240" cy="158417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9600" b="1" dirty="0" smtClean="0">
                <a:solidFill>
                  <a:srgbClr val="C00000"/>
                </a:solidFill>
              </a:rPr>
              <a:t>52</a:t>
            </a:r>
            <a:endParaRPr lang="uk-UA" sz="9600" b="1" dirty="0">
              <a:solidFill>
                <a:srgbClr val="C000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980728"/>
            <a:ext cx="8712968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00CC"/>
                </a:solidFill>
              </a:rPr>
              <a:t> </a:t>
            </a:r>
            <a:r>
              <a:rPr lang="uk-UA" sz="9600" b="1" dirty="0" smtClean="0">
                <a:solidFill>
                  <a:srgbClr val="0000CC"/>
                </a:solidFill>
              </a:rPr>
              <a:t>        -    </a:t>
            </a:r>
            <a:r>
              <a:rPr lang="uk-UA" sz="9600" b="1" dirty="0" smtClean="0">
                <a:solidFill>
                  <a:srgbClr val="0000CC"/>
                </a:solidFill>
              </a:rPr>
              <a:t>=  </a:t>
            </a:r>
            <a:endParaRPr lang="uk-UA" sz="9600" b="1" dirty="0">
              <a:solidFill>
                <a:srgbClr val="0000CC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475308" y="1121728"/>
            <a:ext cx="2161496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6600"/>
                </a:solidFill>
              </a:rPr>
              <a:t> 24</a:t>
            </a:r>
            <a:endParaRPr lang="uk-UA" sz="9600" b="1" dirty="0">
              <a:solidFill>
                <a:srgbClr val="00660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832140" y="1215006"/>
            <a:ext cx="2865004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660066"/>
                </a:solidFill>
              </a:rPr>
              <a:t>28</a:t>
            </a:r>
            <a:endParaRPr lang="uk-UA" sz="9600" b="1" dirty="0">
              <a:solidFill>
                <a:srgbClr val="660066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303748" y="3394364"/>
            <a:ext cx="1656184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00CC"/>
                </a:solidFill>
              </a:rPr>
              <a:t>+</a:t>
            </a:r>
            <a:endParaRPr lang="uk-UA" sz="9600" b="1" dirty="0">
              <a:solidFill>
                <a:srgbClr val="0000CC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004048" y="3429000"/>
            <a:ext cx="1656184" cy="158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9600" b="1" dirty="0" smtClean="0">
                <a:solidFill>
                  <a:srgbClr val="0000CC"/>
                </a:solidFill>
              </a:rPr>
              <a:t>=</a:t>
            </a:r>
            <a:endParaRPr lang="uk-UA" sz="96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1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1.48148E-6 L -0.60243 0.36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22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00399 0.3530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53628 0.338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06" y="1689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  <p:bldP spid="5" grpId="1"/>
      <p:bldP spid="6" grpId="0"/>
      <p:bldP spid="6" grpId="1"/>
      <p:bldP spid="7" grpId="0"/>
      <p:bldP spid="7" grpId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Мои документы\яблоня\яблоня.png"/>
          <p:cNvPicPr>
            <a:picLocks noChangeAspect="1" noChangeArrowheads="1"/>
          </p:cNvPicPr>
          <p:nvPr/>
        </p:nvPicPr>
        <p:blipFill>
          <a:blip r:embed="rId2" cstate="print"/>
          <a:srcRect l="10113" t="3371" r="8988" b="14606"/>
          <a:stretch>
            <a:fillRect/>
          </a:stretch>
        </p:blipFill>
        <p:spPr bwMode="auto">
          <a:xfrm>
            <a:off x="0" y="82107"/>
            <a:ext cx="5143504" cy="628654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379712" y="2357429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79910" y="5500701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7" name="Выноска-облако 56"/>
          <p:cNvSpPr/>
          <p:nvPr/>
        </p:nvSpPr>
        <p:spPr>
          <a:xfrm>
            <a:off x="3428992" y="500042"/>
            <a:ext cx="5391480" cy="2714644"/>
          </a:xfrm>
          <a:prstGeom prst="cloudCallout">
            <a:avLst>
              <a:gd name="adj1" fmla="val 8109"/>
              <a:gd name="adj2" fmla="val 6096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err="1" smtClean="0">
                <a:solidFill>
                  <a:srgbClr val="003300"/>
                </a:solidFill>
                <a:latin typeface="Comic Sans MS" pitchFamily="66" charset="0"/>
              </a:rPr>
              <a:t>Молодці</a:t>
            </a:r>
            <a:r>
              <a:rPr lang="ru-RU" sz="5400" b="1" dirty="0" smtClean="0">
                <a:solidFill>
                  <a:srgbClr val="003300"/>
                </a:solidFill>
                <a:latin typeface="Comic Sans MS" pitchFamily="66" charset="0"/>
              </a:rPr>
              <a:t>!</a:t>
            </a:r>
            <a:endParaRPr lang="ru-RU" sz="5400" b="1" dirty="0">
              <a:solidFill>
                <a:srgbClr val="0033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</TotalTime>
  <Words>90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Times New Roman</vt:lpstr>
      <vt:lpstr>Trebuchet MS</vt:lpstr>
      <vt:lpstr>Wingdings 3</vt:lpstr>
      <vt:lpstr>Аспект</vt:lpstr>
      <vt:lpstr>Презентация PowerPoint</vt:lpstr>
      <vt:lpstr>Математичний диктант</vt:lpstr>
      <vt:lpstr>Презентация PowerPoint</vt:lpstr>
      <vt:lpstr>Повторення</vt:lpstr>
      <vt:lpstr>Зв’язок додавання і віднімання</vt:lpstr>
      <vt:lpstr>Перевірка віднімання</vt:lpstr>
      <vt:lpstr>Перевірка віднімання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Alla Kravchenko</cp:lastModifiedBy>
  <cp:revision>55</cp:revision>
  <dcterms:created xsi:type="dcterms:W3CDTF">2016-11-08T14:55:38Z</dcterms:created>
  <dcterms:modified xsi:type="dcterms:W3CDTF">2020-09-02T08:55:29Z</dcterms:modified>
</cp:coreProperties>
</file>