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9" r:id="rId3"/>
    <p:sldId id="265" r:id="rId4"/>
    <p:sldId id="264" r:id="rId5"/>
    <p:sldId id="266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796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539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1543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323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5562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457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822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41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66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614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1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894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86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550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6509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03.09.2020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215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16376" y="404664"/>
            <a:ext cx="17871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dirty="0" smtClean="0">
                <a:latin typeface="+mj-lt"/>
              </a:rPr>
              <a:t>Тема:</a:t>
            </a:r>
            <a:endParaRPr lang="uk-UA" sz="5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9633" y="1327994"/>
            <a:ext cx="62646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>
                <a:solidFill>
                  <a:schemeClr val="accent2"/>
                </a:solidFill>
              </a:rPr>
              <a:t>Дія ділення. </a:t>
            </a:r>
            <a:endParaRPr lang="uk-UA" sz="3600" b="1" dirty="0" smtClean="0">
              <a:solidFill>
                <a:schemeClr val="accent2"/>
              </a:solidFill>
            </a:endParaRPr>
          </a:p>
          <a:p>
            <a:pPr algn="ctr"/>
            <a:r>
              <a:rPr lang="uk-UA" sz="3600" b="1" dirty="0" smtClean="0">
                <a:solidFill>
                  <a:schemeClr val="accent2"/>
                </a:solidFill>
              </a:rPr>
              <a:t>Задачі </a:t>
            </a:r>
            <a:r>
              <a:rPr lang="uk-UA" sz="3600" b="1" dirty="0">
                <a:solidFill>
                  <a:schemeClr val="accent2"/>
                </a:solidFill>
              </a:rPr>
              <a:t>на ділення на рівні частини </a:t>
            </a:r>
            <a:endParaRPr lang="uk-UA" sz="36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65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читель\AppData\Local\Microsoft\Windows\INetCache\IE\DE91A8L3\USSR_EWCS_№37_Soviet_stamped_envelope_sp.cancell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178" y="1741247"/>
            <a:ext cx="1354460" cy="85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Вчитель\AppData\Local\Microsoft\Windows\INetCache\IE\DE91A8L3\USSR_EWCS_№37_Soviet_stamped_envelope_sp.cancell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806" y="1434847"/>
            <a:ext cx="1354460" cy="85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Вчитель\AppData\Local\Microsoft\Windows\INetCache\IE\DE91A8L3\USSR_EWCS_№37_Soviet_stamped_envelope_sp.cancell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434" y="1032704"/>
            <a:ext cx="1354460" cy="85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Вчитель\AppData\Local\Microsoft\Windows\INetCache\IE\DE91A8L3\USSR_EWCS_№37_Soviet_stamped_envelope_sp.cancell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860" y="603124"/>
            <a:ext cx="1354460" cy="85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Вчитель\AppData\Local\Microsoft\Windows\INetCache\IE\DE91A8L3\USSR_EWCS_№37_Soviet_stamped_envelope_sp.cancell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206" y="1000833"/>
            <a:ext cx="1354460" cy="85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Вчитель\AppData\Local\Microsoft\Windows\INetCache\IE\DE91A8L3\USSR_EWCS_№37_Soviet_stamped_envelope_sp.cancell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981" y="1261212"/>
            <a:ext cx="1354460" cy="85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Вчитель\AppData\Local\Microsoft\Windows\INetCache\IE\DE91A8L3\USSR_EWCS_№37_Soviet_stamped_envelope_sp.cancell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62" y="862407"/>
            <a:ext cx="1354460" cy="85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Вчитель\AppData\Local\Microsoft\Windows\INetCache\IE\DE91A8L3\USSR_EWCS_№37_Soviet_stamped_envelope_sp.cancell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41247"/>
            <a:ext cx="1354460" cy="859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9250" y="2348880"/>
            <a:ext cx="693307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sz="3200" dirty="0" smtClean="0">
              <a:solidFill>
                <a:srgbClr val="FF0000"/>
              </a:solidFill>
            </a:endParaRPr>
          </a:p>
          <a:p>
            <a:endParaRPr lang="uk-UA" sz="3200" dirty="0">
              <a:solidFill>
                <a:srgbClr val="FF0000"/>
              </a:solidFill>
            </a:endParaRPr>
          </a:p>
          <a:p>
            <a:r>
              <a:rPr lang="uk-UA" sz="3200" dirty="0" smtClean="0">
                <a:solidFill>
                  <a:srgbClr val="FF0000"/>
                </a:solidFill>
              </a:rPr>
              <a:t>Пояснення</a:t>
            </a:r>
            <a:r>
              <a:rPr lang="uk-UA" sz="3200" dirty="0" smtClean="0">
                <a:solidFill>
                  <a:srgbClr val="FF0000"/>
                </a:solidFill>
              </a:rPr>
              <a:t>. </a:t>
            </a:r>
            <a:r>
              <a:rPr lang="uk-UA" sz="2400" i="1" dirty="0" smtClean="0">
                <a:solidFill>
                  <a:srgbClr val="002060"/>
                </a:solidFill>
              </a:rPr>
              <a:t>Листоноша </a:t>
            </a:r>
            <a:r>
              <a:rPr lang="uk-UA" sz="2400" i="1" dirty="0" smtClean="0">
                <a:solidFill>
                  <a:srgbClr val="002060"/>
                </a:solidFill>
              </a:rPr>
              <a:t>поклала  8 листів </a:t>
            </a:r>
            <a:r>
              <a:rPr lang="uk-UA" sz="2400" i="1" dirty="0" smtClean="0"/>
              <a:t>у </a:t>
            </a:r>
            <a:r>
              <a:rPr lang="uk-UA" sz="2400" i="1" dirty="0" smtClean="0"/>
              <a:t>скриньки</a:t>
            </a:r>
            <a:r>
              <a:rPr lang="uk-UA" sz="2400" i="1" dirty="0" smtClean="0"/>
              <a:t>, </a:t>
            </a:r>
            <a:r>
              <a:rPr lang="uk-UA" sz="2400" i="1" dirty="0" smtClean="0">
                <a:solidFill>
                  <a:srgbClr val="002060"/>
                </a:solidFill>
              </a:rPr>
              <a:t>по 2 листівки в </a:t>
            </a:r>
            <a:r>
              <a:rPr lang="uk-UA" sz="2400" i="1" dirty="0" smtClean="0">
                <a:solidFill>
                  <a:srgbClr val="002060"/>
                </a:solidFill>
              </a:rPr>
              <a:t>кожну</a:t>
            </a:r>
            <a:r>
              <a:rPr lang="uk-UA" sz="2400" i="1" dirty="0" smtClean="0"/>
              <a:t>. </a:t>
            </a:r>
            <a:r>
              <a:rPr lang="uk-UA" sz="2400" i="1" dirty="0" smtClean="0"/>
              <a:t>Тобто </a:t>
            </a:r>
            <a:endParaRPr lang="uk-UA" sz="2400" i="1" dirty="0" smtClean="0"/>
          </a:p>
          <a:p>
            <a:r>
              <a:rPr lang="uk-UA" sz="2400" i="1" dirty="0" smtClean="0">
                <a:solidFill>
                  <a:srgbClr val="002060"/>
                </a:solidFill>
              </a:rPr>
              <a:t>4 </a:t>
            </a:r>
            <a:r>
              <a:rPr lang="uk-UA" sz="2400" i="1" dirty="0" smtClean="0">
                <a:solidFill>
                  <a:srgbClr val="002060"/>
                </a:solidFill>
              </a:rPr>
              <a:t>людей  </a:t>
            </a:r>
            <a:r>
              <a:rPr lang="uk-UA" sz="2400" i="1" dirty="0" smtClean="0"/>
              <a:t>отримали </a:t>
            </a:r>
            <a:r>
              <a:rPr lang="uk-UA" sz="2400" i="1" dirty="0" smtClean="0">
                <a:solidFill>
                  <a:srgbClr val="002060"/>
                </a:solidFill>
              </a:rPr>
              <a:t>по 2 листівки.</a:t>
            </a:r>
            <a:r>
              <a:rPr lang="uk-UA" sz="2400" i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endParaRPr lang="uk-UA" sz="2400" i="1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uk-UA" sz="3200" dirty="0">
                <a:solidFill>
                  <a:srgbClr val="FF0000"/>
                </a:solidFill>
              </a:rPr>
              <a:t>Перевірка.</a:t>
            </a:r>
            <a:r>
              <a:rPr lang="uk-UA" sz="2400" i="1" dirty="0" smtClean="0">
                <a:solidFill>
                  <a:srgbClr val="FF0000"/>
                </a:solidFill>
              </a:rPr>
              <a:t> </a:t>
            </a:r>
            <a:r>
              <a:rPr lang="uk-UA" sz="2400" i="1" dirty="0" smtClean="0"/>
              <a:t>8 : 2 = 4 (людей</a:t>
            </a:r>
            <a:r>
              <a:rPr lang="uk-UA" sz="2400" i="1" dirty="0" smtClean="0"/>
              <a:t>).</a:t>
            </a:r>
            <a:endParaRPr lang="uk-UA" sz="24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346316" y="294798"/>
            <a:ext cx="4225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>
                <a:solidFill>
                  <a:schemeClr val="accent1">
                    <a:lumMod val="75000"/>
                  </a:schemeClr>
                </a:solidFill>
              </a:rPr>
              <a:t>Вивчаємо ділення на рівні частини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747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323364"/>
            <a:ext cx="8021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>
                <a:solidFill>
                  <a:schemeClr val="accent1">
                    <a:lumMod val="75000"/>
                  </a:schemeClr>
                </a:solidFill>
              </a:rPr>
              <a:t>Вивчаємо правила порядку виконання дій у виразах</a:t>
            </a:r>
            <a:endParaRPr lang="uk-UA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36575" y="1243499"/>
            <a:ext cx="10278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17- 9</a:t>
            </a:r>
            <a:endParaRPr lang="uk-UA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457504" y="963021"/>
            <a:ext cx="31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/>
              <a:t>.</a:t>
            </a:r>
            <a:endParaRPr lang="uk-UA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3161650" y="120924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=</a:t>
            </a:r>
            <a:endParaRPr lang="uk-UA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768594" y="124349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1</a:t>
            </a:r>
            <a:endParaRPr lang="uk-UA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527312" y="10245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1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45489" y="10245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2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46940" y="1243499"/>
            <a:ext cx="18004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17 – 9 = 8</a:t>
            </a:r>
            <a:endParaRPr lang="uk-UA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403648" y="2060848"/>
            <a:ext cx="3530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27 + 0 : 35 – 18 =  </a:t>
            </a:r>
            <a:endParaRPr lang="uk-UA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475650" y="18761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1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29427" y="18761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2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45254" y="18761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3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18376" y="2060847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sz="32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7504" y="3717032"/>
            <a:ext cx="792088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i="1" dirty="0" smtClean="0"/>
              <a:t>У виразах без дужок спочатку виконують дії </a:t>
            </a:r>
            <a:r>
              <a:rPr lang="uk-UA" sz="4000" i="1" dirty="0" smtClean="0">
                <a:solidFill>
                  <a:srgbClr val="FF0000"/>
                </a:solidFill>
              </a:rPr>
              <a:t>множення </a:t>
            </a:r>
            <a:r>
              <a:rPr lang="uk-UA" sz="4000" i="1" dirty="0" smtClean="0"/>
              <a:t>або</a:t>
            </a:r>
            <a:r>
              <a:rPr lang="uk-UA" sz="4000" i="1" dirty="0" smtClean="0">
                <a:solidFill>
                  <a:srgbClr val="FF0000"/>
                </a:solidFill>
              </a:rPr>
              <a:t> ділення, </a:t>
            </a:r>
            <a:r>
              <a:rPr lang="uk-UA" sz="4000" i="1" dirty="0" smtClean="0"/>
              <a:t>а потім додавання або віднімання.</a:t>
            </a:r>
            <a:endParaRPr lang="uk-UA" sz="40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1122315" y="2852936"/>
            <a:ext cx="2428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b="1" i="1" dirty="0" smtClean="0">
                <a:solidFill>
                  <a:srgbClr val="FF0000"/>
                </a:solidFill>
              </a:rPr>
              <a:t>Пам’ятка</a:t>
            </a:r>
            <a:endParaRPr lang="uk-UA" sz="3600" b="1" i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80583" y="732189"/>
            <a:ext cx="17379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>
                <a:solidFill>
                  <a:schemeClr val="tx2"/>
                </a:solidFill>
              </a:rPr>
              <a:t>Вирази 1</a:t>
            </a:r>
            <a:endParaRPr lang="uk-UA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59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13121" y="692696"/>
            <a:ext cx="1545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dirty="0" smtClean="0">
                <a:solidFill>
                  <a:schemeClr val="tx2"/>
                </a:solidFill>
              </a:rPr>
              <a:t>Вирази 2</a:t>
            </a:r>
            <a:endParaRPr lang="uk-UA" sz="2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96" y="1215916"/>
            <a:ext cx="8314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Визнач, </a:t>
            </a:r>
            <a:r>
              <a:rPr lang="uk-UA" dirty="0" smtClean="0"/>
              <a:t>чи правильний порядок </a:t>
            </a:r>
            <a:r>
              <a:rPr lang="uk-UA" dirty="0" smtClean="0"/>
              <a:t>дій, </a:t>
            </a:r>
            <a:r>
              <a:rPr lang="uk-UA" dirty="0" smtClean="0"/>
              <a:t>та знайди значення виразів.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198884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23 : 23   6 = </a:t>
            </a:r>
            <a:endParaRPr lang="uk-UA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397657" y="1844824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.</a:t>
            </a:r>
            <a:endParaRPr lang="uk-UA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674041" y="17381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1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91245" y="17678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2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59902" y="1988840"/>
            <a:ext cx="4389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B0F0"/>
                </a:solidFill>
              </a:rPr>
              <a:t>6</a:t>
            </a:r>
            <a:endParaRPr lang="uk-UA" sz="3200" dirty="0">
              <a:solidFill>
                <a:srgbClr val="00B0F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7624" y="2791649"/>
            <a:ext cx="24432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40 : ( 10   1)= </a:t>
            </a:r>
            <a:endParaRPr lang="uk-UA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635119" y="2636912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.</a:t>
            </a:r>
            <a:endParaRPr lang="uk-UA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2542088" y="25736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1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74041" y="26300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2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30584" y="2791648"/>
            <a:ext cx="61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B0F0"/>
                </a:solidFill>
              </a:rPr>
              <a:t>4</a:t>
            </a:r>
            <a:endParaRPr lang="uk-UA" sz="3200" dirty="0">
              <a:solidFill>
                <a:srgbClr val="00B0F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16016" y="1986355"/>
            <a:ext cx="28696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50 : ( 38 - 28 ) = </a:t>
            </a:r>
            <a:endParaRPr lang="uk-UA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6150864" y="17678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1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20072" y="17381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2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55790" y="2045273"/>
            <a:ext cx="333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B0F0"/>
                </a:solidFill>
              </a:rPr>
              <a:t>5</a:t>
            </a:r>
            <a:endParaRPr lang="uk-UA" sz="3200" dirty="0">
              <a:solidFill>
                <a:srgbClr val="00B0F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47623" y="2814714"/>
            <a:ext cx="29081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90 – 29 : 29   1 =</a:t>
            </a:r>
            <a:endParaRPr lang="uk-UA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6876256" y="2683928"/>
            <a:ext cx="288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.</a:t>
            </a:r>
            <a:endParaRPr lang="uk-UA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6150864" y="26528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1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63432" y="26069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2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85779" y="26839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3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956376" y="2823842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00B0F0"/>
                </a:solidFill>
              </a:rPr>
              <a:t>89</a:t>
            </a:r>
            <a:endParaRPr lang="uk-UA" sz="3200" dirty="0">
              <a:solidFill>
                <a:srgbClr val="00B0F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7544" y="4352349"/>
            <a:ext cx="856895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solidFill>
                  <a:srgbClr val="FF0000"/>
                </a:solidFill>
              </a:rPr>
              <a:t>   Пам’ятка</a:t>
            </a:r>
            <a:endParaRPr lang="uk-UA" sz="3600" b="1" i="1" dirty="0">
              <a:solidFill>
                <a:srgbClr val="FF0000"/>
              </a:solidFill>
            </a:endParaRPr>
          </a:p>
          <a:p>
            <a:endParaRPr lang="uk-UA" sz="36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uk-UA" sz="4000" i="1" dirty="0"/>
              <a:t>У  виразах з дужками спочатку виконують дії в дужках.</a:t>
            </a:r>
          </a:p>
        </p:txBody>
      </p:sp>
    </p:spTree>
    <p:extLst>
      <p:ext uri="{BB962C8B-B14F-4D97-AF65-F5344CB8AC3E}">
        <p14:creationId xmlns:p14="http://schemas.microsoft.com/office/powerpoint/2010/main" val="186959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4" grpId="0"/>
      <p:bldP spid="15" grpId="0"/>
      <p:bldP spid="16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1875" y="510423"/>
            <a:ext cx="60681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solidFill>
                  <a:srgbClr val="7030A0"/>
                </a:solidFill>
              </a:rPr>
              <a:t>Обчисли вирази </a:t>
            </a:r>
            <a:r>
              <a:rPr lang="uk-UA" sz="2800" dirty="0" smtClean="0">
                <a:solidFill>
                  <a:srgbClr val="7030A0"/>
                </a:solidFill>
              </a:rPr>
              <a:t>й </a:t>
            </a:r>
            <a:r>
              <a:rPr lang="uk-UA" sz="2800" dirty="0" err="1">
                <a:solidFill>
                  <a:srgbClr val="7030A0"/>
                </a:solidFill>
              </a:rPr>
              <a:t>запиши</a:t>
            </a:r>
            <a:r>
              <a:rPr lang="uk-UA" sz="2800" dirty="0">
                <a:solidFill>
                  <a:srgbClr val="7030A0"/>
                </a:solidFill>
              </a:rPr>
              <a:t> </a:t>
            </a:r>
            <a:endParaRPr lang="uk-UA" sz="2800" dirty="0" smtClean="0">
              <a:solidFill>
                <a:srgbClr val="7030A0"/>
              </a:solidFill>
            </a:endParaRPr>
          </a:p>
          <a:p>
            <a:pPr algn="ctr"/>
            <a:r>
              <a:rPr lang="uk-UA" sz="2800" dirty="0" smtClean="0">
                <a:solidFill>
                  <a:srgbClr val="7030A0"/>
                </a:solidFill>
              </a:rPr>
              <a:t>в </a:t>
            </a:r>
            <a:r>
              <a:rPr lang="uk-UA" sz="2800" dirty="0">
                <a:solidFill>
                  <a:srgbClr val="7030A0"/>
                </a:solidFill>
              </a:rPr>
              <a:t>робочий зошит.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3648" y="1789984"/>
            <a:ext cx="1552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/>
              <a:t>10 : 5 =</a:t>
            </a:r>
            <a:endParaRPr lang="uk-UA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072694" y="1789984"/>
            <a:ext cx="382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2</a:t>
            </a:r>
            <a:endParaRPr lang="uk-UA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0667" y="2440891"/>
            <a:ext cx="1317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/>
              <a:t>8 : 4 =</a:t>
            </a:r>
            <a:endParaRPr lang="uk-UA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036979" y="2440892"/>
            <a:ext cx="418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2</a:t>
            </a:r>
            <a:endParaRPr lang="uk-UA" sz="3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8370" y="3087223"/>
            <a:ext cx="17860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/>
              <a:t>40 : 10 =</a:t>
            </a:r>
            <a:endParaRPr lang="uk-UA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3455684" y="3087222"/>
            <a:ext cx="4682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34320" y="1804590"/>
            <a:ext cx="1317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/>
              <a:t>4 : 4 =</a:t>
            </a:r>
            <a:endParaRPr lang="uk-UA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6486348" y="1804590"/>
            <a:ext cx="533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1</a:t>
            </a:r>
            <a:endParaRPr lang="uk-UA" sz="3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34320" y="2453489"/>
            <a:ext cx="1552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/>
              <a:t>10 : 2 =</a:t>
            </a:r>
            <a:endParaRPr lang="uk-UA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6632862" y="2529770"/>
            <a:ext cx="387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5</a:t>
            </a:r>
            <a:endParaRPr lang="uk-UA" sz="36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51339" y="3176101"/>
            <a:ext cx="1317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/>
              <a:t>6 : 2 =</a:t>
            </a:r>
            <a:endParaRPr lang="uk-UA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515843" y="3145783"/>
            <a:ext cx="334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3</a:t>
            </a:r>
            <a:endParaRPr lang="uk-UA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8370" y="4026619"/>
            <a:ext cx="5527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solidFill>
                  <a:srgbClr val="7030A0"/>
                </a:solidFill>
              </a:rPr>
              <a:t>Визнач порядок дій та обчисли</a:t>
            </a:r>
            <a:r>
              <a:rPr lang="uk-UA" sz="3600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uk-UA" sz="36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08370" y="5229200"/>
            <a:ext cx="4522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/>
              <a:t>56 – ( 24 – 12 ) + 8: 4 = </a:t>
            </a:r>
            <a:endParaRPr lang="uk-UA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3351540" y="50250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1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09470" y="50250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2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79662" y="50851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3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65749" y="50851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4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23679" y="5269850"/>
            <a:ext cx="7196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46</a:t>
            </a:r>
            <a:endParaRPr lang="uk-UA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32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  <p:bldP spid="17" grpId="0"/>
      <p:bldP spid="19" grpId="0"/>
      <p:bldP spid="20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2492896"/>
            <a:ext cx="76549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b="1" i="1" dirty="0" smtClean="0">
                <a:solidFill>
                  <a:srgbClr val="FFC000"/>
                </a:solidFill>
              </a:rPr>
              <a:t>Дякую за увагу !</a:t>
            </a:r>
            <a:endParaRPr lang="uk-UA" sz="6600" b="1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7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512</TotalTime>
  <Words>232</Words>
  <Application>Microsoft Office PowerPoint</Application>
  <PresentationFormat>Экран (4:3)</PresentationFormat>
  <Paragraphs>71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Вчитель</dc:creator>
  <cp:lastModifiedBy>Alla Kravchenko</cp:lastModifiedBy>
  <cp:revision>44</cp:revision>
  <dcterms:created xsi:type="dcterms:W3CDTF">2020-03-29T09:51:57Z</dcterms:created>
  <dcterms:modified xsi:type="dcterms:W3CDTF">2020-09-03T12:18:35Z</dcterms:modified>
</cp:coreProperties>
</file>