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3779328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345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8003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9135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768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4039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7629117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480794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2958209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5154895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632786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1055952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1089768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3156604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5781838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8774898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400FE-C3B5-40E8-8633-E70236BE1810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97A344-FEDD-4F63-AB23-3B957E22500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260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ransition>
    <p:push dir="d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32856"/>
            <a:ext cx="887183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Тема:</a:t>
            </a:r>
          </a:p>
          <a:p>
            <a:r>
              <a:rPr lang="uk-UA" sz="6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Назви </a:t>
            </a:r>
            <a:r>
              <a:rPr lang="uk-UA" sz="6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чисел при діленні</a:t>
            </a:r>
            <a:endParaRPr lang="ru-RU" sz="6000" b="1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Дякую&quot; - слово, від якого світлішає світ! Кому і за що хочуть дякувати  білопільці?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959325"/>
            <a:ext cx="5153199" cy="289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710028"/>
      </p:ext>
    </p:extLst>
  </p:cSld>
  <p:clrMapOvr>
    <a:masterClrMapping/>
  </p:clrMapOvr>
  <p:transition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1510" y="201944"/>
            <a:ext cx="2066925" cy="2209800"/>
          </a:xfrm>
          <a:prstGeom prst="rect">
            <a:avLst/>
          </a:prstGeom>
          <a:noFill/>
        </p:spPr>
      </p:pic>
      <p:pic>
        <p:nvPicPr>
          <p:cNvPr id="5" name="Picture 2" descr="C:\Users\Valentina\Documents\цукерка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051208" y="188584"/>
            <a:ext cx="2066925" cy="2209800"/>
          </a:xfrm>
          <a:prstGeom prst="rect">
            <a:avLst/>
          </a:prstGeom>
          <a:noFill/>
        </p:spPr>
      </p:pic>
      <p:pic>
        <p:nvPicPr>
          <p:cNvPr id="6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2616" y="188584"/>
            <a:ext cx="2066925" cy="2209800"/>
          </a:xfrm>
          <a:prstGeom prst="rect">
            <a:avLst/>
          </a:prstGeom>
          <a:noFill/>
        </p:spPr>
      </p:pic>
      <p:pic>
        <p:nvPicPr>
          <p:cNvPr id="7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691" y="188584"/>
            <a:ext cx="2066925" cy="2209800"/>
          </a:xfrm>
          <a:prstGeom prst="rect">
            <a:avLst/>
          </a:prstGeom>
          <a:noFill/>
        </p:spPr>
      </p:pic>
      <p:pic>
        <p:nvPicPr>
          <p:cNvPr id="8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71744"/>
            <a:ext cx="2066925" cy="2209800"/>
          </a:xfrm>
          <a:prstGeom prst="rect">
            <a:avLst/>
          </a:prstGeom>
          <a:noFill/>
        </p:spPr>
      </p:pic>
      <p:pic>
        <p:nvPicPr>
          <p:cNvPr id="9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0605" y="2682228"/>
            <a:ext cx="2066925" cy="2209800"/>
          </a:xfrm>
          <a:prstGeom prst="rect">
            <a:avLst/>
          </a:prstGeom>
          <a:noFill/>
        </p:spPr>
      </p:pic>
      <p:pic>
        <p:nvPicPr>
          <p:cNvPr id="10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682228"/>
            <a:ext cx="2066925" cy="2209800"/>
          </a:xfrm>
          <a:prstGeom prst="rect">
            <a:avLst/>
          </a:prstGeom>
          <a:noFill/>
        </p:spPr>
      </p:pic>
      <p:pic>
        <p:nvPicPr>
          <p:cNvPr id="11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51207" y="2575544"/>
            <a:ext cx="2066925" cy="2209800"/>
          </a:xfrm>
          <a:prstGeom prst="rect">
            <a:avLst/>
          </a:prstGeom>
          <a:noFill/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135691" y="4786322"/>
            <a:ext cx="8651151" cy="1428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4400" b="1" smtClean="0">
                <a:solidFill>
                  <a:srgbClr val="002060"/>
                </a:solidFill>
              </a:rPr>
              <a:t>Скільки цукерок зображено?</a:t>
            </a:r>
            <a:endParaRPr lang="uk-UA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507643"/>
      </p:ext>
    </p:extLst>
  </p:cSld>
  <p:clrMapOvr>
    <a:masterClrMapping/>
  </p:clrMapOvr>
  <p:transition>
    <p:push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6635080" cy="156136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Давай поділимо їх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порівну</a:t>
            </a:r>
            <a:b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між братиком і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сестричкою.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Valentina\Documents\images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85992"/>
            <a:ext cx="2786082" cy="38576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2051" name="Picture 3" descr="C:\Users\Valentina\Documents\ima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2357430"/>
            <a:ext cx="2571768" cy="3571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2143116"/>
            <a:ext cx="1333500" cy="20193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6"/>
            <a:ext cx="8229600" cy="1857388"/>
          </a:xfrm>
        </p:spPr>
        <p:txBody>
          <a:bodyPr>
            <a:noAutofit/>
          </a:bodyPr>
          <a:lstStyle/>
          <a:p>
            <a:pPr algn="ctr"/>
            <a:r>
              <a:rPr lang="uk-UA" sz="9600" b="1" dirty="0" smtClean="0"/>
              <a:t>8 : 2=4</a:t>
            </a:r>
            <a:endParaRPr lang="uk-UA" sz="9600" b="1" dirty="0"/>
          </a:p>
        </p:txBody>
      </p:sp>
      <p:pic>
        <p:nvPicPr>
          <p:cNvPr id="5" name="Picture 2" descr="C:\Users\Valentina\Documents\images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31137" y="188640"/>
            <a:ext cx="1643074" cy="2154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6" name="Picture 3" descr="C:\Users\Valentina\Documents\ima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0232" y="255951"/>
            <a:ext cx="1543044" cy="214311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7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428868"/>
            <a:ext cx="1000132" cy="1069266"/>
          </a:xfrm>
          <a:prstGeom prst="rect">
            <a:avLst/>
          </a:prstGeom>
          <a:noFill/>
        </p:spPr>
      </p:pic>
      <p:pic>
        <p:nvPicPr>
          <p:cNvPr id="8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428868"/>
            <a:ext cx="937932" cy="1002766"/>
          </a:xfrm>
          <a:prstGeom prst="rect">
            <a:avLst/>
          </a:prstGeom>
          <a:noFill/>
        </p:spPr>
      </p:pic>
      <p:pic>
        <p:nvPicPr>
          <p:cNvPr id="9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2428868"/>
            <a:ext cx="868627" cy="928670"/>
          </a:xfrm>
          <a:prstGeom prst="rect">
            <a:avLst/>
          </a:prstGeom>
          <a:noFill/>
        </p:spPr>
      </p:pic>
      <p:pic>
        <p:nvPicPr>
          <p:cNvPr id="10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2428868"/>
            <a:ext cx="919330" cy="982878"/>
          </a:xfrm>
          <a:prstGeom prst="rect">
            <a:avLst/>
          </a:prstGeom>
          <a:noFill/>
        </p:spPr>
      </p:pic>
      <p:pic>
        <p:nvPicPr>
          <p:cNvPr id="11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84" y="2428868"/>
            <a:ext cx="1000132" cy="1069266"/>
          </a:xfrm>
          <a:prstGeom prst="rect">
            <a:avLst/>
          </a:prstGeom>
          <a:noFill/>
        </p:spPr>
      </p:pic>
      <p:pic>
        <p:nvPicPr>
          <p:cNvPr id="12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2428868"/>
            <a:ext cx="937932" cy="1002766"/>
          </a:xfrm>
          <a:prstGeom prst="rect">
            <a:avLst/>
          </a:prstGeom>
          <a:noFill/>
        </p:spPr>
      </p:pic>
      <p:pic>
        <p:nvPicPr>
          <p:cNvPr id="13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2462" y="2428868"/>
            <a:ext cx="868627" cy="928670"/>
          </a:xfrm>
          <a:prstGeom prst="rect">
            <a:avLst/>
          </a:prstGeom>
          <a:noFill/>
        </p:spPr>
      </p:pic>
      <p:pic>
        <p:nvPicPr>
          <p:cNvPr id="14" name="Picture 2" descr="C:\Users\Valentina\Documents\цукерка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2428868"/>
            <a:ext cx="919330" cy="982878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9600" b="1" dirty="0" smtClean="0">
                <a:solidFill>
                  <a:schemeClr val="tx1"/>
                </a:solidFill>
              </a:rPr>
              <a:t>8</a:t>
            </a:r>
            <a:r>
              <a:rPr lang="uk-UA" sz="9600" b="1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uk-UA" sz="9600" b="1" dirty="0" smtClean="0">
                <a:solidFill>
                  <a:srgbClr val="0070C0"/>
                </a:solidFill>
              </a:rPr>
              <a:t>2</a:t>
            </a:r>
            <a:r>
              <a:rPr lang="uk-UA" sz="9600" b="1" dirty="0" smtClean="0">
                <a:solidFill>
                  <a:schemeClr val="bg2">
                    <a:lumMod val="10000"/>
                  </a:schemeClr>
                </a:solidFill>
              </a:rPr>
              <a:t> =</a:t>
            </a:r>
            <a:r>
              <a:rPr lang="uk-UA" sz="9600" b="1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uk-UA" sz="9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828724" y="2070471"/>
            <a:ext cx="1785950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2823647" y="2601036"/>
            <a:ext cx="2071702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5374411" y="1820438"/>
            <a:ext cx="2143140" cy="16430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7505" y="3786190"/>
            <a:ext cx="33929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ділене</a:t>
            </a:r>
            <a:endParaRPr lang="uk-UA" sz="5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19872" y="3500439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 smtClean="0">
                <a:solidFill>
                  <a:schemeClr val="accent1">
                    <a:lumMod val="50000"/>
                  </a:schemeClr>
                </a:solidFill>
              </a:rPr>
              <a:t>дільник</a:t>
            </a:r>
            <a:endParaRPr lang="uk-UA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88224" y="4214818"/>
            <a:ext cx="23414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chemeClr val="accent6">
                    <a:lumMod val="50000"/>
                  </a:schemeClr>
                </a:solidFill>
              </a:rPr>
              <a:t>частка</a:t>
            </a:r>
            <a:endParaRPr lang="uk-UA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9600" b="1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uk-UA" sz="9600" b="1" dirty="0">
                <a:solidFill>
                  <a:srgbClr val="0070C0"/>
                </a:solidFill>
              </a:rPr>
              <a:t>4</a:t>
            </a:r>
            <a:r>
              <a:rPr lang="uk-UA" sz="9600" b="1" dirty="0" smtClean="0">
                <a:solidFill>
                  <a:schemeClr val="bg2">
                    <a:lumMod val="10000"/>
                  </a:schemeClr>
                </a:solidFill>
              </a:rPr>
              <a:t> =</a:t>
            </a:r>
            <a:r>
              <a:rPr lang="uk-UA" sz="9600" b="1" dirty="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929469"/>
            <a:ext cx="100013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7" name="Прямая со стрелкой 6"/>
          <p:cNvCxnSpPr/>
          <p:nvPr/>
        </p:nvCxnSpPr>
        <p:spPr>
          <a:xfrm rot="16200000" flipH="1">
            <a:off x="4000496" y="2358307"/>
            <a:ext cx="1428760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>
            <a:off x="3143240" y="3196751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V="1">
            <a:off x="2322665" y="2482371"/>
            <a:ext cx="1357322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3729635" y="2788757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80464" y="4072760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Щоб знайти невідоме </a:t>
            </a:r>
            <a:r>
              <a:rPr lang="uk-UA" sz="4800" b="1" dirty="0" smtClean="0">
                <a:solidFill>
                  <a:srgbClr val="FF0000"/>
                </a:solidFill>
              </a:rPr>
              <a:t>ділене</a:t>
            </a:r>
            <a:r>
              <a:rPr lang="uk-UA" sz="4800" b="1" dirty="0" smtClean="0"/>
              <a:t>, треба </a:t>
            </a:r>
            <a:r>
              <a:rPr lang="uk-UA" sz="4800" b="1" dirty="0" smtClean="0">
                <a:solidFill>
                  <a:schemeClr val="accent6">
                    <a:lumMod val="50000"/>
                  </a:schemeClr>
                </a:solidFill>
              </a:rPr>
              <a:t>частку </a:t>
            </a:r>
            <a:r>
              <a:rPr lang="uk-UA" sz="4800" b="1" dirty="0" smtClean="0">
                <a:solidFill>
                  <a:srgbClr val="FF0000"/>
                </a:solidFill>
              </a:rPr>
              <a:t>помножити</a:t>
            </a:r>
            <a:r>
              <a:rPr lang="uk-UA" sz="4800" b="1" dirty="0" smtClean="0"/>
              <a:t> на </a:t>
            </a:r>
            <a:r>
              <a:rPr lang="uk-UA" sz="4800" b="1" dirty="0" smtClean="0">
                <a:solidFill>
                  <a:srgbClr val="0070C0"/>
                </a:solidFill>
              </a:rPr>
              <a:t>дільник.</a:t>
            </a:r>
            <a:endParaRPr lang="uk-UA" sz="4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7030A0"/>
                </a:solidFill>
              </a:rPr>
              <a:t>8</a:t>
            </a:r>
            <a:r>
              <a:rPr lang="uk-UA" sz="5400" b="1" dirty="0" smtClean="0">
                <a:solidFill>
                  <a:schemeClr val="tx1"/>
                </a:solidFill>
              </a:rPr>
              <a:t> </a:t>
            </a:r>
            <a:r>
              <a:rPr lang="uk-UA" sz="5400" b="1" dirty="0" smtClean="0">
                <a:solidFill>
                  <a:schemeClr val="bg2">
                    <a:lumMod val="10000"/>
                  </a:schemeClr>
                </a:solidFill>
              </a:rPr>
              <a:t>:       =  </a:t>
            </a:r>
            <a:r>
              <a:rPr lang="uk-UA" sz="5400" b="1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76"/>
            <a:ext cx="8229600" cy="2752724"/>
          </a:xfrm>
        </p:spPr>
        <p:txBody>
          <a:bodyPr>
            <a:normAutofit/>
          </a:bodyPr>
          <a:lstStyle/>
          <a:p>
            <a:r>
              <a:rPr lang="uk-UA" sz="4800" b="1" dirty="0" smtClean="0"/>
              <a:t>Щоб знайти невідомий </a:t>
            </a:r>
            <a:r>
              <a:rPr lang="uk-UA" sz="4800" b="1" dirty="0" smtClean="0">
                <a:solidFill>
                  <a:srgbClr val="FF0000"/>
                </a:solidFill>
              </a:rPr>
              <a:t>дільник</a:t>
            </a:r>
            <a:r>
              <a:rPr lang="uk-UA" sz="4800" b="1" dirty="0" smtClean="0"/>
              <a:t>, </a:t>
            </a:r>
            <a:r>
              <a:rPr lang="uk-UA" sz="4800" b="1" dirty="0" smtClean="0"/>
              <a:t>треба </a:t>
            </a:r>
            <a:r>
              <a:rPr lang="uk-UA" sz="4800" b="1" dirty="0" smtClean="0">
                <a:solidFill>
                  <a:srgbClr val="7030A0"/>
                </a:solidFill>
              </a:rPr>
              <a:t>ділене </a:t>
            </a:r>
            <a:r>
              <a:rPr lang="uk-UA" sz="4800" b="1" dirty="0" smtClean="0">
                <a:solidFill>
                  <a:srgbClr val="FF0000"/>
                </a:solidFill>
              </a:rPr>
              <a:t>поділити</a:t>
            </a:r>
            <a:r>
              <a:rPr lang="uk-UA" sz="4800" b="1" dirty="0" smtClean="0"/>
              <a:t> на </a:t>
            </a:r>
            <a:r>
              <a:rPr lang="uk-UA" sz="4800" b="1" dirty="0" smtClean="0">
                <a:solidFill>
                  <a:schemeClr val="accent6">
                    <a:lumMod val="50000"/>
                  </a:schemeClr>
                </a:solidFill>
              </a:rPr>
              <a:t>частку.</a:t>
            </a:r>
            <a:endParaRPr lang="uk-UA" sz="4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202051" y="2197568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087309" y="2884402"/>
            <a:ext cx="2832099" cy="427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 flipV="1">
            <a:off x="3919408" y="1448264"/>
            <a:ext cx="27551" cy="14788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907704" y="692696"/>
            <a:ext cx="78581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2021408" y="1588200"/>
            <a:ext cx="4732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800" dirty="0" smtClean="0"/>
              <a:t>:</a:t>
            </a:r>
            <a:endParaRPr lang="uk-UA" sz="88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</a:t>
            </a:r>
            <a:r>
              <a:rPr lang="uk-UA" sz="6000" b="1" dirty="0" smtClean="0"/>
              <a:t>дружить із    </a:t>
            </a:r>
            <a:endParaRPr lang="uk-UA" sz="6000" b="1" dirty="0"/>
          </a:p>
        </p:txBody>
      </p:sp>
      <p:sp>
        <p:nvSpPr>
          <p:cNvPr id="4" name="Овал 3"/>
          <p:cNvSpPr/>
          <p:nvPr/>
        </p:nvSpPr>
        <p:spPr>
          <a:xfrm>
            <a:off x="6572264" y="1214422"/>
            <a:ext cx="285752" cy="28575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000100" y="928670"/>
            <a:ext cx="214314" cy="28575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Овал 5"/>
          <p:cNvSpPr/>
          <p:nvPr/>
        </p:nvSpPr>
        <p:spPr>
          <a:xfrm>
            <a:off x="1000100" y="1428736"/>
            <a:ext cx="214314" cy="28575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57818" y="2285992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5400" b="1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072066" y="2643182"/>
            <a:ext cx="342902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7200" b="1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 2 = 8</a:t>
            </a:r>
            <a:endParaRPr lang="ru-RU" sz="7200" b="1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7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 : 2 =4</a:t>
            </a:r>
            <a:endParaRPr kumimoji="0" lang="ru-RU" sz="72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 : 4=2</a:t>
            </a:r>
            <a:endParaRPr kumimoji="0" lang="uk-UA" sz="7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715008" y="3214686"/>
            <a:ext cx="71438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764704"/>
            <a:ext cx="6347713" cy="1320800"/>
          </a:xfrm>
        </p:spPr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981" y="3215481"/>
            <a:ext cx="1771650" cy="1771650"/>
          </a:xfrm>
        </p:spPr>
      </p:pic>
    </p:spTree>
    <p:extLst>
      <p:ext uri="{BB962C8B-B14F-4D97-AF65-F5344CB8AC3E}">
        <p14:creationId xmlns:p14="http://schemas.microsoft.com/office/powerpoint/2010/main" val="332769546"/>
      </p:ext>
    </p:extLst>
  </p:cSld>
  <p:clrMapOvr>
    <a:masterClrMapping/>
  </p:clrMapOvr>
  <p:transition>
    <p:push dir="d"/>
  </p:transition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71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2</vt:lpstr>
      <vt:lpstr>Wingdings 3</vt:lpstr>
      <vt:lpstr>Аспект</vt:lpstr>
      <vt:lpstr>Презентация PowerPoint</vt:lpstr>
      <vt:lpstr>Презентация PowerPoint</vt:lpstr>
      <vt:lpstr>Давай поділимо їх порівну  між братиком і сестричкою.</vt:lpstr>
      <vt:lpstr>8 : 2=4</vt:lpstr>
      <vt:lpstr>8:2 =4</vt:lpstr>
      <vt:lpstr>:4 =3</vt:lpstr>
      <vt:lpstr>8 :       =  4</vt:lpstr>
      <vt:lpstr>             дружить із    </vt:lpstr>
      <vt:lpstr>Домашнє завдання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Valentina</dc:creator>
  <cp:lastModifiedBy>Alla Kravchenko</cp:lastModifiedBy>
  <cp:revision>10</cp:revision>
  <dcterms:created xsi:type="dcterms:W3CDTF">2020-04-17T12:15:40Z</dcterms:created>
  <dcterms:modified xsi:type="dcterms:W3CDTF">2020-09-03T12:43:10Z</dcterms:modified>
</cp:coreProperties>
</file>