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5" r:id="rId3"/>
    <p:sldId id="318" r:id="rId4"/>
    <p:sldId id="317" r:id="rId5"/>
    <p:sldId id="316" r:id="rId6"/>
    <p:sldId id="27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333CC"/>
    <a:srgbClr val="006600"/>
    <a:srgbClr val="FF9900"/>
    <a:srgbClr val="FF99FF"/>
    <a:srgbClr val="008000"/>
    <a:srgbClr val="FF66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53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75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4473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362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389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721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728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73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72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18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64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03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07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3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44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63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26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Тема: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Знаходження </a:t>
            </a:r>
            <a:r>
              <a:rPr lang="uk-UA" dirty="0"/>
              <a:t>невідомого зменшуваного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pPr/>
              <a:t>02.09.2020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1959" y="4857760"/>
            <a:ext cx="293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FF0066"/>
                </a:solidFill>
              </a:rPr>
              <a:t>.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9642" y="4718131"/>
            <a:ext cx="3810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    </a:t>
            </a:r>
            <a:r>
              <a:rPr lang="en-US" sz="4000" dirty="0" smtClean="0">
                <a:solidFill>
                  <a:srgbClr val="006699"/>
                </a:solidFill>
              </a:rPr>
              <a:t>6</a:t>
            </a:r>
            <a:r>
              <a:rPr lang="en-US" sz="4000" dirty="0" smtClean="0">
                <a:solidFill>
                  <a:srgbClr val="FF3399"/>
                </a:solidFill>
              </a:rPr>
              <a:t>5</a:t>
            </a:r>
            <a:r>
              <a:rPr lang="uk-UA" sz="4000" dirty="0" smtClean="0">
                <a:solidFill>
                  <a:srgbClr val="FF3399"/>
                </a:solidFill>
              </a:rPr>
              <a:t> </a:t>
            </a:r>
            <a:r>
              <a:rPr lang="uk-UA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4000" dirty="0" smtClean="0"/>
              <a:t> </a:t>
            </a:r>
            <a:r>
              <a:rPr lang="en-US" sz="4000" dirty="0" smtClean="0">
                <a:solidFill>
                  <a:srgbClr val="006699"/>
                </a:solidFill>
              </a:rPr>
              <a:t>2</a:t>
            </a:r>
            <a:r>
              <a:rPr lang="en-US" sz="4000" dirty="0" smtClean="0">
                <a:solidFill>
                  <a:srgbClr val="FF3399"/>
                </a:solidFill>
              </a:rPr>
              <a:t>3</a:t>
            </a:r>
            <a:r>
              <a:rPr lang="uk-UA" sz="4000" dirty="0" smtClean="0">
                <a:solidFill>
                  <a:srgbClr val="FF3399"/>
                </a:solidFill>
              </a:rPr>
              <a:t> </a:t>
            </a:r>
            <a:r>
              <a:rPr lang="en-US" sz="4000" dirty="0" smtClean="0"/>
              <a:t>= </a:t>
            </a:r>
            <a:endParaRPr lang="ru-RU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414731"/>
            <a:ext cx="5365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    </a:t>
            </a:r>
            <a:r>
              <a:rPr lang="uk-UA" sz="4000" dirty="0" smtClean="0"/>
              <a:t>Обчисли </a:t>
            </a:r>
            <a:r>
              <a:rPr lang="uk-UA" sz="4000" dirty="0" smtClean="0"/>
              <a:t>вирази.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2500298" y="1714488"/>
            <a:ext cx="3943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    </a:t>
            </a:r>
            <a:r>
              <a:rPr lang="uk-UA" sz="4000" dirty="0" smtClean="0">
                <a:solidFill>
                  <a:srgbClr val="3333CC"/>
                </a:solidFill>
              </a:rPr>
              <a:t>3</a:t>
            </a:r>
            <a:r>
              <a:rPr lang="uk-UA" sz="4000" dirty="0" smtClean="0">
                <a:solidFill>
                  <a:srgbClr val="FF6699"/>
                </a:solidFill>
              </a:rPr>
              <a:t>2</a:t>
            </a:r>
            <a:r>
              <a:rPr lang="en-US" sz="4000" dirty="0" smtClean="0"/>
              <a:t> </a:t>
            </a:r>
            <a:r>
              <a:rPr lang="uk-UA" sz="4000" dirty="0" smtClean="0"/>
              <a:t>+ </a:t>
            </a:r>
            <a:r>
              <a:rPr lang="uk-UA" sz="4000" dirty="0" smtClean="0">
                <a:solidFill>
                  <a:srgbClr val="3333CC"/>
                </a:solidFill>
              </a:rPr>
              <a:t>2</a:t>
            </a:r>
            <a:r>
              <a:rPr lang="uk-UA" sz="4000" dirty="0" smtClean="0">
                <a:solidFill>
                  <a:srgbClr val="FF6699"/>
                </a:solidFill>
              </a:rPr>
              <a:t>4 </a:t>
            </a:r>
            <a:r>
              <a:rPr lang="en-US" sz="4000" dirty="0" smtClean="0"/>
              <a:t>= 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2500297" y="2500306"/>
            <a:ext cx="3836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    </a:t>
            </a:r>
            <a:r>
              <a:rPr lang="uk-UA" sz="4000" dirty="0" smtClean="0">
                <a:solidFill>
                  <a:srgbClr val="3333CC"/>
                </a:solidFill>
              </a:rPr>
              <a:t>5</a:t>
            </a:r>
            <a:r>
              <a:rPr lang="uk-UA" sz="4000" dirty="0" smtClean="0">
                <a:solidFill>
                  <a:srgbClr val="FF6699"/>
                </a:solidFill>
              </a:rPr>
              <a:t>7</a:t>
            </a:r>
            <a:r>
              <a:rPr lang="en-US" sz="4000" dirty="0" smtClean="0"/>
              <a:t> </a:t>
            </a:r>
            <a:r>
              <a:rPr lang="uk-UA" sz="4000" dirty="0" smtClean="0"/>
              <a:t>+ </a:t>
            </a:r>
            <a:r>
              <a:rPr lang="uk-UA" sz="4000" dirty="0" smtClean="0">
                <a:solidFill>
                  <a:srgbClr val="3333CC"/>
                </a:solidFill>
              </a:rPr>
              <a:t>4</a:t>
            </a:r>
            <a:r>
              <a:rPr lang="uk-UA" sz="4000" dirty="0" smtClean="0">
                <a:solidFill>
                  <a:srgbClr val="FF6699"/>
                </a:solidFill>
              </a:rPr>
              <a:t>1 </a:t>
            </a:r>
            <a:r>
              <a:rPr lang="en-US" sz="4000" dirty="0" smtClean="0"/>
              <a:t>= </a:t>
            </a:r>
            <a:endParaRPr lang="ru-RU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00298" y="3143248"/>
            <a:ext cx="3655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    9</a:t>
            </a:r>
            <a:r>
              <a:rPr lang="uk-UA" sz="4000" dirty="0" smtClean="0"/>
              <a:t>8</a:t>
            </a:r>
            <a:r>
              <a:rPr lang="en-US" sz="4000" dirty="0" smtClean="0"/>
              <a:t> </a:t>
            </a:r>
            <a:r>
              <a:rPr lang="uk-UA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4000" dirty="0" smtClean="0"/>
              <a:t> </a:t>
            </a:r>
            <a:r>
              <a:rPr lang="en-US" sz="4000" dirty="0" smtClean="0"/>
              <a:t>3</a:t>
            </a:r>
            <a:r>
              <a:rPr lang="uk-UA" sz="4000" dirty="0" smtClean="0"/>
              <a:t>6 </a:t>
            </a:r>
            <a:r>
              <a:rPr lang="en-US" sz="4000" dirty="0" smtClean="0"/>
              <a:t>= </a:t>
            </a:r>
            <a:endParaRPr lang="ru-RU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500298" y="3786190"/>
            <a:ext cx="3836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    </a:t>
            </a:r>
            <a:r>
              <a:rPr lang="uk-UA" sz="4000" dirty="0" smtClean="0"/>
              <a:t>34</a:t>
            </a:r>
            <a:r>
              <a:rPr lang="en-US" sz="4000" dirty="0" smtClean="0"/>
              <a:t> </a:t>
            </a:r>
            <a:r>
              <a:rPr lang="uk-UA" sz="4000" dirty="0" smtClean="0"/>
              <a:t>+ </a:t>
            </a:r>
            <a:r>
              <a:rPr lang="en-US" sz="4000" dirty="0" smtClean="0"/>
              <a:t>3</a:t>
            </a:r>
            <a:r>
              <a:rPr lang="uk-UA" sz="4000" dirty="0" smtClean="0"/>
              <a:t>5 </a:t>
            </a:r>
            <a:r>
              <a:rPr lang="en-US" sz="4000" dirty="0" smtClean="0"/>
              <a:t>= </a:t>
            </a:r>
            <a:endParaRPr lang="ru-RU" sz="4000" dirty="0"/>
          </a:p>
        </p:txBody>
      </p:sp>
      <p:sp>
        <p:nvSpPr>
          <p:cNvPr id="23" name="Улыбающееся лицо 22"/>
          <p:cNvSpPr/>
          <p:nvPr/>
        </p:nvSpPr>
        <p:spPr>
          <a:xfrm>
            <a:off x="6274823" y="3201194"/>
            <a:ext cx="857256" cy="785818"/>
          </a:xfrm>
          <a:prstGeom prst="smileyFace">
            <a:avLst>
              <a:gd name="adj" fmla="val 3478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9" grpId="0"/>
      <p:bldP spid="13" grpId="0"/>
      <p:bldP spid="15" grpId="0"/>
      <p:bldP spid="17" grpId="0"/>
      <p:bldP spid="19" grpId="0"/>
      <p:bldP spid="21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719" y="214290"/>
            <a:ext cx="2797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008000"/>
                </a:solidFill>
              </a:rPr>
              <a:t>12</a:t>
            </a:r>
            <a:r>
              <a:rPr lang="uk-UA" sz="4000" b="1" dirty="0" smtClean="0"/>
              <a:t> </a:t>
            </a:r>
            <a:r>
              <a:rPr lang="uk-UA" sz="4000" b="1" dirty="0" smtClean="0"/>
              <a:t>–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2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C00000"/>
                </a:solidFill>
              </a:rPr>
              <a:t>10</a:t>
            </a:r>
            <a:endParaRPr lang="uk-UA" sz="4000" b="1" dirty="0" smtClean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071546"/>
            <a:ext cx="3134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8000"/>
                </a:solidFill>
              </a:rPr>
              <a:t>12 </a:t>
            </a:r>
            <a:r>
              <a:rPr lang="uk-UA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b="1" dirty="0" smtClean="0">
                <a:solidFill>
                  <a:srgbClr val="008000"/>
                </a:solidFill>
              </a:rPr>
              <a:t> </a:t>
            </a:r>
            <a:r>
              <a:rPr lang="uk-UA" sz="2400" b="1" dirty="0" smtClean="0">
                <a:solidFill>
                  <a:srgbClr val="008000"/>
                </a:solidFill>
              </a:rPr>
              <a:t>ЗМЕНШУВАНЕ</a:t>
            </a:r>
            <a:endParaRPr lang="uk-UA" sz="24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107154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7030A0"/>
                </a:solidFill>
              </a:rPr>
              <a:t>2 </a:t>
            </a:r>
            <a:r>
              <a:rPr lang="uk-UA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b="1" dirty="0" smtClean="0">
                <a:solidFill>
                  <a:srgbClr val="7030A0"/>
                </a:solidFill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</a:rPr>
              <a:t>ВІД’ЄМНИК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2198" y="107154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10 </a:t>
            </a:r>
            <a:r>
              <a:rPr lang="uk-UA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b="1" dirty="0" smtClean="0">
                <a:solidFill>
                  <a:srgbClr val="C00000"/>
                </a:solidFill>
              </a:rPr>
              <a:t> </a:t>
            </a:r>
            <a:r>
              <a:rPr lang="uk-UA" sz="2400" b="1" dirty="0" smtClean="0">
                <a:solidFill>
                  <a:srgbClr val="C00000"/>
                </a:solidFill>
              </a:rPr>
              <a:t>РІЗНИЦЯ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14678" y="1643050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008000"/>
                </a:solidFill>
              </a:rPr>
              <a:t>12</a:t>
            </a:r>
            <a:r>
              <a:rPr lang="uk-UA" sz="4000" b="1" dirty="0" smtClean="0"/>
              <a:t> –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2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C00000"/>
                </a:solidFill>
              </a:rPr>
              <a:t>10</a:t>
            </a:r>
            <a:endParaRPr lang="uk-UA" sz="4000" b="1" dirty="0" smtClean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1500174"/>
            <a:ext cx="64294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4678" y="2285992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</a:rPr>
              <a:t>10 </a:t>
            </a:r>
            <a:r>
              <a:rPr lang="uk-UA" sz="4000" b="1" dirty="0" smtClean="0"/>
              <a:t>+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2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008000"/>
                </a:solidFill>
              </a:rPr>
              <a:t>12</a:t>
            </a:r>
            <a:endParaRPr lang="uk-UA" sz="4000" b="1" dirty="0" smtClean="0">
              <a:solidFill>
                <a:srgbClr val="008000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142844" y="5286388"/>
            <a:ext cx="8858312" cy="1428760"/>
          </a:xfrm>
          <a:prstGeom prst="frame">
            <a:avLst>
              <a:gd name="adj1" fmla="val 96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5429264"/>
            <a:ext cx="7822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Щоб знайти невідоме </a:t>
            </a:r>
            <a:r>
              <a:rPr lang="uk-UA" sz="3200" b="1" dirty="0" smtClean="0">
                <a:solidFill>
                  <a:srgbClr val="008000"/>
                </a:solidFill>
              </a:rPr>
              <a:t>ЗМЕНШУВАНЕ</a:t>
            </a:r>
            <a:r>
              <a:rPr lang="uk-UA" sz="3200" dirty="0" smtClean="0"/>
              <a:t>, треба</a:t>
            </a:r>
          </a:p>
          <a:p>
            <a:r>
              <a:rPr lang="uk-UA" sz="3200" b="1" dirty="0" smtClean="0">
                <a:solidFill>
                  <a:srgbClr val="FF0066"/>
                </a:solidFill>
              </a:rPr>
              <a:t>          </a:t>
            </a:r>
            <a:r>
              <a:rPr lang="uk-UA" sz="3200" dirty="0" smtClean="0"/>
              <a:t>до</a:t>
            </a:r>
            <a:r>
              <a:rPr lang="uk-UA" sz="3200" b="1" dirty="0" smtClean="0">
                <a:solidFill>
                  <a:srgbClr val="FF0066"/>
                </a:solidFill>
              </a:rPr>
              <a:t> </a:t>
            </a:r>
            <a:r>
              <a:rPr lang="uk-UA" sz="3200" b="1" dirty="0" smtClean="0">
                <a:solidFill>
                  <a:srgbClr val="C00000"/>
                </a:solidFill>
              </a:rPr>
              <a:t>РІЗНИЦІ</a:t>
            </a:r>
            <a:r>
              <a:rPr lang="uk-UA" sz="3200" b="1" dirty="0" smtClean="0">
                <a:solidFill>
                  <a:srgbClr val="FF0066"/>
                </a:solid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додати</a:t>
            </a:r>
            <a:r>
              <a:rPr lang="uk-UA" sz="3200" b="1" dirty="0" smtClean="0">
                <a:solidFill>
                  <a:srgbClr val="FF0066"/>
                </a:solidFill>
              </a:rPr>
              <a:t> </a:t>
            </a:r>
            <a:r>
              <a:rPr lang="uk-UA" sz="3200" b="1" dirty="0" smtClean="0">
                <a:solidFill>
                  <a:srgbClr val="7030A0"/>
                </a:solidFill>
              </a:rPr>
              <a:t>ВІД’ЄМНИК.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44" y="3143248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008000"/>
                </a:solidFill>
              </a:rPr>
              <a:t>25</a:t>
            </a:r>
            <a:r>
              <a:rPr lang="uk-UA" sz="4000" b="1" dirty="0" smtClean="0"/>
              <a:t> –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5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C00000"/>
                </a:solidFill>
              </a:rPr>
              <a:t>20</a:t>
            </a:r>
            <a:endParaRPr lang="uk-UA" sz="4000" b="1" dirty="0" smtClean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3000372"/>
            <a:ext cx="64294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3786190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</a:rPr>
              <a:t>20 </a:t>
            </a:r>
            <a:r>
              <a:rPr lang="uk-UA" sz="4000" b="1" dirty="0" smtClean="0"/>
              <a:t>+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5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008000"/>
                </a:solidFill>
              </a:rPr>
              <a:t>25</a:t>
            </a:r>
            <a:endParaRPr lang="uk-UA" sz="4000" b="1" dirty="0" smtClean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43240" y="3143248"/>
            <a:ext cx="271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008000"/>
                </a:solidFill>
              </a:rPr>
              <a:t>60</a:t>
            </a:r>
            <a:r>
              <a:rPr lang="uk-UA" sz="4000" b="1" dirty="0" smtClean="0"/>
              <a:t> –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10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C00000"/>
                </a:solidFill>
              </a:rPr>
              <a:t>50</a:t>
            </a:r>
            <a:endParaRPr lang="uk-UA" sz="4000" b="1" dirty="0" smtClean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14678" y="3786190"/>
            <a:ext cx="271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</a:rPr>
              <a:t>50 </a:t>
            </a:r>
            <a:r>
              <a:rPr lang="uk-UA" sz="4000" b="1" dirty="0" smtClean="0"/>
              <a:t>+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10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008000"/>
                </a:solidFill>
              </a:rPr>
              <a:t>60</a:t>
            </a:r>
            <a:endParaRPr lang="uk-UA" sz="4000" b="1" dirty="0" smtClean="0">
              <a:solidFill>
                <a:srgbClr val="008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14678" y="3071810"/>
            <a:ext cx="642942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9795" y="3143248"/>
            <a:ext cx="271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008000"/>
                </a:solidFill>
              </a:rPr>
              <a:t>36</a:t>
            </a:r>
            <a:r>
              <a:rPr lang="uk-UA" sz="4000" b="1" dirty="0" smtClean="0"/>
              <a:t> –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12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C00000"/>
                </a:solidFill>
              </a:rPr>
              <a:t>24</a:t>
            </a:r>
            <a:endParaRPr lang="uk-UA" sz="4000" b="1" dirty="0" smtClean="0">
              <a:solidFill>
                <a:srgbClr val="C0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500826" y="3143248"/>
            <a:ext cx="642942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29795" y="3857628"/>
            <a:ext cx="271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</a:rPr>
              <a:t>24 </a:t>
            </a:r>
            <a:r>
              <a:rPr lang="uk-UA" sz="4000" b="1" dirty="0" smtClean="0"/>
              <a:t>+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12</a:t>
            </a:r>
            <a:r>
              <a:rPr lang="ru-RU" sz="4000" b="1" dirty="0" smtClean="0"/>
              <a:t> = </a:t>
            </a:r>
            <a:r>
              <a:rPr lang="ru-RU" sz="4000" b="1" dirty="0" smtClean="0">
                <a:solidFill>
                  <a:srgbClr val="008000"/>
                </a:solidFill>
              </a:rPr>
              <a:t>36</a:t>
            </a:r>
            <a:endParaRPr lang="uk-UA" sz="4000" b="1" dirty="0" smtClean="0">
              <a:solidFill>
                <a:srgbClr val="008000"/>
              </a:solidFill>
            </a:endParaRPr>
          </a:p>
        </p:txBody>
      </p:sp>
      <p:sp>
        <p:nvSpPr>
          <p:cNvPr id="23" name="Улыбающееся лицо 22"/>
          <p:cNvSpPr/>
          <p:nvPr/>
        </p:nvSpPr>
        <p:spPr>
          <a:xfrm>
            <a:off x="3929058" y="4357694"/>
            <a:ext cx="857256" cy="785818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85720" y="1643050"/>
            <a:ext cx="3292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Усно </a:t>
            </a:r>
            <a:r>
              <a:rPr lang="uk-UA" sz="2000" dirty="0" smtClean="0"/>
              <a:t>розв’яжи </a:t>
            </a:r>
            <a:r>
              <a:rPr lang="uk-UA" sz="2000" dirty="0" smtClean="0"/>
              <a:t>приклади, </a:t>
            </a:r>
          </a:p>
          <a:p>
            <a:r>
              <a:rPr lang="uk-UA" sz="2000" dirty="0" smtClean="0"/>
              <a:t>називаючи правило.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100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 tmFilter="0, 0; .2, .5; .8, .5; 1, 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1000" autoRev="1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9" grpId="1" animBg="1"/>
      <p:bldP spid="10" grpId="0"/>
      <p:bldP spid="11" grpId="1" animBg="1"/>
      <p:bldP spid="11" grpId="2" animBg="1"/>
      <p:bldP spid="12" grpId="0" uiExpand="1" build="p"/>
      <p:bldP spid="12" grpId="1" uiExpand="1" build="allAtOnce"/>
      <p:bldP spid="14" grpId="0"/>
      <p:bldP spid="15" grpId="1" animBg="1"/>
      <p:bldP spid="16" grpId="0"/>
      <p:bldP spid="17" grpId="0"/>
      <p:bldP spid="18" grpId="0"/>
      <p:bldP spid="19" grpId="1" animBg="1"/>
      <p:bldP spid="20" grpId="0"/>
      <p:bldP spid="21" grpId="0" animBg="1"/>
      <p:bldP spid="21" grpId="1" animBg="1"/>
      <p:bldP spid="22" grpId="0"/>
      <p:bldP spid="23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71144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dirty="0" smtClean="0"/>
              <a:t>У господині було 20 кг </a:t>
            </a:r>
            <a:r>
              <a:rPr lang="uk-UA" sz="2800" dirty="0" smtClean="0"/>
              <a:t>яблук. </a:t>
            </a:r>
            <a:r>
              <a:rPr lang="uk-UA" sz="2800" dirty="0" smtClean="0"/>
              <a:t>На варення</a:t>
            </a:r>
          </a:p>
          <a:p>
            <a:pPr>
              <a:lnSpc>
                <a:spcPct val="150000"/>
              </a:lnSpc>
            </a:pPr>
            <a:r>
              <a:rPr lang="uk-UA" sz="2800" dirty="0" smtClean="0"/>
              <a:t>вона витратила 6 кг. Скільки кг яблук </a:t>
            </a:r>
          </a:p>
          <a:p>
            <a:pPr>
              <a:lnSpc>
                <a:spcPct val="150000"/>
              </a:lnSpc>
            </a:pPr>
            <a:r>
              <a:rPr lang="uk-UA" sz="2800" dirty="0" smtClean="0"/>
              <a:t>залишилося у господині?  </a:t>
            </a:r>
            <a:endParaRPr lang="ru-RU" sz="2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21929" y="577974"/>
            <a:ext cx="714380" cy="1588"/>
          </a:xfrm>
          <a:prstGeom prst="line">
            <a:avLst/>
          </a:prstGeom>
          <a:ln w="3810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42844" y="1928802"/>
            <a:ext cx="171451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32386" y="1227583"/>
            <a:ext cx="142876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357818" y="3214686"/>
            <a:ext cx="3143272" cy="1588"/>
          </a:xfrm>
          <a:prstGeom prst="line">
            <a:avLst/>
          </a:prstGeom>
          <a:ln w="3810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072330" y="3286124"/>
            <a:ext cx="142876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072330" y="3071810"/>
            <a:ext cx="1428760" cy="3571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Месяц 27"/>
          <p:cNvSpPr/>
          <p:nvPr/>
        </p:nvSpPr>
        <p:spPr>
          <a:xfrm rot="16200000">
            <a:off x="6150779" y="2707477"/>
            <a:ext cx="142876" cy="1585922"/>
          </a:xfrm>
          <a:prstGeom prst="moon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857884" y="3429000"/>
            <a:ext cx="64294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282" y="2357430"/>
            <a:ext cx="155844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/>
              <a:t>Б. </a:t>
            </a:r>
            <a:r>
              <a:rPr lang="uk-UA" sz="4000" i="1" dirty="0" smtClean="0"/>
              <a:t>–</a:t>
            </a:r>
          </a:p>
          <a:p>
            <a:r>
              <a:rPr lang="uk-UA" sz="4000" i="1" dirty="0" smtClean="0"/>
              <a:t>В. –</a:t>
            </a:r>
          </a:p>
          <a:p>
            <a:r>
              <a:rPr lang="uk-UA" sz="4000" i="1" dirty="0" smtClean="0"/>
              <a:t>Зал</a:t>
            </a:r>
            <a:r>
              <a:rPr lang="uk-UA" sz="4000" i="1" dirty="0" smtClean="0"/>
              <a:t>. </a:t>
            </a:r>
            <a:r>
              <a:rPr lang="uk-UA" sz="4000" i="1" dirty="0"/>
              <a:t>–</a:t>
            </a:r>
          </a:p>
          <a:p>
            <a:endParaRPr lang="uk-UA" sz="4000" i="1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1214414" y="2357430"/>
            <a:ext cx="12647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>
                <a:solidFill>
                  <a:srgbClr val="3333CC"/>
                </a:solidFill>
              </a:rPr>
              <a:t>20 кг</a:t>
            </a:r>
          </a:p>
          <a:p>
            <a:r>
              <a:rPr lang="uk-UA" sz="4000" i="1" dirty="0" smtClean="0">
                <a:solidFill>
                  <a:srgbClr val="008000"/>
                </a:solidFill>
              </a:rPr>
              <a:t>6 кг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14876" y="4786322"/>
            <a:ext cx="4521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571604" y="3571876"/>
            <a:ext cx="642942" cy="7858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4282" y="4286256"/>
            <a:ext cx="1935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>
                <a:solidFill>
                  <a:srgbClr val="3333CC"/>
                </a:solidFill>
              </a:rPr>
              <a:t>20 </a:t>
            </a:r>
            <a:r>
              <a:rPr lang="uk-UA" sz="4000" i="1" dirty="0" smtClean="0"/>
              <a:t>– </a:t>
            </a:r>
            <a:r>
              <a:rPr lang="uk-UA" sz="4000" i="1" dirty="0" smtClean="0">
                <a:solidFill>
                  <a:srgbClr val="008000"/>
                </a:solidFill>
              </a:rPr>
              <a:t>6 </a:t>
            </a:r>
            <a:r>
              <a:rPr lang="uk-UA" sz="4000" i="1" dirty="0" smtClean="0"/>
              <a:t>=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28794" y="4286256"/>
            <a:ext cx="15756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/>
              <a:t>14 (кг)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714612" y="5000636"/>
            <a:ext cx="1713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i="1" dirty="0" smtClean="0"/>
              <a:t>14 </a:t>
            </a:r>
            <a:r>
              <a:rPr lang="uk-UA" sz="4000" i="1" dirty="0" smtClean="0"/>
              <a:t>кг.</a:t>
            </a:r>
            <a:endParaRPr lang="uk-UA" sz="4000" i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214282" y="5000636"/>
            <a:ext cx="2388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/>
              <a:t>Відповідь: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00826" y="271462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3333CC"/>
                </a:solidFill>
              </a:rPr>
              <a:t>20</a:t>
            </a:r>
            <a:endParaRPr lang="ru-RU" sz="2400" b="1" dirty="0">
              <a:solidFill>
                <a:srgbClr val="3333CC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572396" y="328612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8000"/>
                </a:solidFill>
              </a:rPr>
              <a:t>6</a:t>
            </a:r>
            <a:endParaRPr lang="ru-RU" sz="2400" b="1" dirty="0">
              <a:solidFill>
                <a:srgbClr val="008000"/>
              </a:solidFill>
            </a:endParaRPr>
          </a:p>
        </p:txBody>
      </p:sp>
      <p:sp>
        <p:nvSpPr>
          <p:cNvPr id="44" name="Улыбающееся лицо 43"/>
          <p:cNvSpPr/>
          <p:nvPr/>
        </p:nvSpPr>
        <p:spPr>
          <a:xfrm>
            <a:off x="3000364" y="5857892"/>
            <a:ext cx="857256" cy="785818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786282" y="6462432"/>
            <a:ext cx="4357718" cy="6098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710479" y="4857760"/>
            <a:ext cx="4666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</a:rPr>
              <a:t>Чому в задачі поставили мінус?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uiExpand="1" build="p"/>
      <p:bldP spid="31" grpId="0" uiExpand="1" build="p"/>
      <p:bldP spid="34" grpId="0"/>
      <p:bldP spid="36" grpId="0" animBg="1"/>
      <p:bldP spid="37" grpId="0"/>
      <p:bldP spid="38" grpId="0"/>
      <p:bldP spid="40" grpId="0"/>
      <p:bldP spid="41" grpId="0"/>
      <p:bldP spid="42" grpId="0"/>
      <p:bldP spid="43" grpId="0"/>
      <p:bldP spid="44" grpId="0" animBg="1"/>
      <p:bldP spid="26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706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500694" y="857232"/>
            <a:ext cx="3286148" cy="3714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571604" y="1500174"/>
            <a:ext cx="428628" cy="5572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357562"/>
            <a:ext cx="328614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653094" y="1009632"/>
            <a:ext cx="3286148" cy="3348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1071546"/>
            <a:ext cx="2071702" cy="2428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214290"/>
            <a:ext cx="6072230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714356"/>
            <a:ext cx="2714644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643042" y="3214686"/>
            <a:ext cx="428628" cy="5572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мка 14"/>
          <p:cNvSpPr/>
          <p:nvPr/>
        </p:nvSpPr>
        <p:spPr>
          <a:xfrm>
            <a:off x="142844" y="5286388"/>
            <a:ext cx="8858312" cy="1428760"/>
          </a:xfrm>
          <a:prstGeom prst="frame">
            <a:avLst>
              <a:gd name="adj1" fmla="val 96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4348" y="5429264"/>
            <a:ext cx="7822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Щоб знайти невідоме </a:t>
            </a:r>
            <a:r>
              <a:rPr lang="uk-UA" sz="3200" b="1" dirty="0" smtClean="0">
                <a:solidFill>
                  <a:srgbClr val="3333CC"/>
                </a:solidFill>
              </a:rPr>
              <a:t>ЗМЕНШУВАНЕ</a:t>
            </a:r>
            <a:r>
              <a:rPr lang="uk-UA" sz="3200" dirty="0" smtClean="0"/>
              <a:t>, треба</a:t>
            </a:r>
          </a:p>
          <a:p>
            <a:r>
              <a:rPr lang="uk-UA" sz="3200" b="1" dirty="0" smtClean="0">
                <a:solidFill>
                  <a:srgbClr val="FF0066"/>
                </a:solidFill>
              </a:rPr>
              <a:t>          </a:t>
            </a:r>
            <a:r>
              <a:rPr lang="uk-UA" sz="3200" dirty="0" smtClean="0"/>
              <a:t>до</a:t>
            </a:r>
            <a:r>
              <a:rPr lang="uk-UA" sz="3200" b="1" dirty="0" smtClean="0">
                <a:solidFill>
                  <a:srgbClr val="FF0066"/>
                </a:solidFill>
              </a:rPr>
              <a:t> РІЗНИЦІ </a:t>
            </a:r>
            <a:r>
              <a:rPr lang="uk-UA" sz="3200" b="1" dirty="0" smtClean="0">
                <a:solidFill>
                  <a:srgbClr val="FF0000"/>
                </a:solidFill>
              </a:rPr>
              <a:t>додати</a:t>
            </a:r>
            <a:r>
              <a:rPr lang="uk-UA" sz="3200" b="1" dirty="0" smtClean="0">
                <a:solidFill>
                  <a:srgbClr val="FF0066"/>
                </a:solidFill>
              </a:rPr>
              <a:t> </a:t>
            </a:r>
            <a:r>
              <a:rPr lang="uk-UA" sz="3200" b="1" dirty="0" smtClean="0">
                <a:solidFill>
                  <a:srgbClr val="00B050"/>
                </a:solidFill>
              </a:rPr>
              <a:t>ВІД’ЄМНИК</a:t>
            </a:r>
            <a:r>
              <a:rPr lang="uk-UA" sz="3200" b="1" dirty="0" smtClean="0">
                <a:solidFill>
                  <a:srgbClr val="7030A0"/>
                </a:solidFill>
              </a:rPr>
              <a:t>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 tmFilter="0, 0; .2, .5; .8, .5; 1, 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000" autoRev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 tmFilter="0, 0; .2, .5; .8, .5; 1, 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1000" autoRev="1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build="p"/>
      <p:bldP spid="16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697230" y="1"/>
            <a:ext cx="7886700" cy="1325563"/>
          </a:xfrm>
        </p:spPr>
        <p:txBody>
          <a:bodyPr/>
          <a:lstStyle/>
          <a:p>
            <a:pPr algn="ctr" eaLnBrk="1" hangingPunct="1"/>
            <a:r>
              <a:rPr lang="uk-UA" altLang="uk-UA" b="1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Підсумок уроку</a:t>
            </a:r>
            <a:endParaRPr lang="ru-RU" altLang="uk-UA" dirty="0" smtClean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769519" y="1658938"/>
            <a:ext cx="408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uk-UA" altLang="uk-UA" sz="2400" b="1">
                <a:latin typeface="Arial" pitchFamily="34" charset="0"/>
                <a:ea typeface="Batang" pitchFamily="18" charset="-127"/>
                <a:cs typeface="Arial" pitchFamily="34" charset="0"/>
              </a:rPr>
              <a:t>Найкраще мені вдалося...</a:t>
            </a:r>
            <a:endParaRPr lang="ru-RU" altLang="uk-UA" sz="2400" b="1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756422" y="2433638"/>
            <a:ext cx="4436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uk-UA" altLang="uk-UA" sz="2400" b="1">
                <a:latin typeface="Arial" pitchFamily="34" charset="0"/>
                <a:ea typeface="Batang" pitchFamily="18" charset="-127"/>
                <a:cs typeface="Arial" pitchFamily="34" charset="0"/>
              </a:rPr>
              <a:t>Я можу похвалити себе за...</a:t>
            </a:r>
            <a:endParaRPr lang="ru-RU" altLang="uk-UA" sz="2400" b="1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949054" y="3987801"/>
            <a:ext cx="56264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Я задоволений (задоволена) </a:t>
            </a:r>
            <a:r>
              <a:rPr lang="uk-UA" altLang="uk-UA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своєю</a:t>
            </a:r>
          </a:p>
          <a:p>
            <a:pPr eaLnBrk="1" hangingPunct="1"/>
            <a:r>
              <a:rPr lang="uk-UA" altLang="uk-UA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роботою </a:t>
            </a:r>
            <a: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на уроці, </a:t>
            </a:r>
            <a:b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</a:br>
            <a: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тому що...</a:t>
            </a:r>
            <a:endParaRPr lang="ru-RU" altLang="uk-UA" sz="2400" b="1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928794" y="5214950"/>
            <a:ext cx="64508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Я  не задоволений (не задоволена) </a:t>
            </a:r>
            <a:endParaRPr lang="uk-UA" altLang="uk-UA" sz="2400" b="1" dirty="0" smtClean="0"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eaLnBrk="1" hangingPunct="1"/>
            <a:r>
              <a:rPr lang="uk-UA" altLang="uk-UA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своєю </a:t>
            </a:r>
            <a: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роботою на уроці, </a:t>
            </a:r>
            <a:b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</a:br>
            <a:r>
              <a:rPr lang="uk-UA" altLang="uk-UA" sz="24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тому що...</a:t>
            </a:r>
            <a:endParaRPr lang="ru-RU" altLang="uk-UA" sz="2400" b="1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13326" name="Picture 14" descr="Картинки по запросу &quot;сиреневій цветокрисунок&quot;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513" y="4725989"/>
            <a:ext cx="1964531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Картинки по запросу &quot;ЖЕЛТІЙ цветок рисунок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21487"/>
            <a:ext cx="12287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5" grpId="0" autoUpdateAnimBg="0"/>
      <p:bldP spid="16" grpId="0" autoUpdateAnimBg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2125</TotalTime>
  <Words>217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Batang</vt:lpstr>
      <vt:lpstr>Times New Roman</vt:lpstr>
      <vt:lpstr>Trebuchet MS</vt:lpstr>
      <vt:lpstr>Wingdings 3</vt:lpstr>
      <vt:lpstr>Аспект</vt:lpstr>
      <vt:lpstr>Тема: Знаходження невідомого зменшуваного</vt:lpstr>
      <vt:lpstr>Презентация PowerPoint</vt:lpstr>
      <vt:lpstr>Презентация PowerPoint</vt:lpstr>
      <vt:lpstr>Презентация PowerPoint</vt:lpstr>
      <vt:lpstr>Презентация PowerPoint</vt:lpstr>
      <vt:lpstr>Підсумок уроку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Alla Kravchenko</cp:lastModifiedBy>
  <cp:revision>207</cp:revision>
  <dcterms:created xsi:type="dcterms:W3CDTF">2020-04-25T07:30:41Z</dcterms:created>
  <dcterms:modified xsi:type="dcterms:W3CDTF">2020-09-02T09:01:26Z</dcterms:modified>
</cp:coreProperties>
</file>