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3" r:id="rId5"/>
    <p:sldId id="262" r:id="rId6"/>
    <p:sldId id="265" r:id="rId7"/>
    <p:sldId id="266" r:id="rId8"/>
    <p:sldId id="267" r:id="rId9"/>
    <p:sldId id="269" r:id="rId10"/>
    <p:sldId id="272" r:id="rId11"/>
    <p:sldId id="270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27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28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83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744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0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410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851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105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54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376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4814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3012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53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072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9544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604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5691-D765-4A82-AA27-9084B0421DAB}" type="datetimeFigureOut">
              <a:rPr lang="uk-UA" smtClean="0"/>
              <a:t>02.09.2020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5F96AF-F5C8-448E-B535-2D48283E9AB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92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57051" y="1985554"/>
            <a:ext cx="11710851" cy="366630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+mn-lt"/>
              </a:rPr>
              <a:t>         </a:t>
            </a:r>
            <a:r>
              <a:rPr lang="uk-UA" sz="4400" b="1" dirty="0" smtClean="0">
                <a:solidFill>
                  <a:srgbClr val="C00000"/>
                </a:solidFill>
                <a:latin typeface="+mn-lt"/>
              </a:rPr>
              <a:t>Тема:</a:t>
            </a:r>
            <a:r>
              <a:rPr lang="uk-UA" sz="6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60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3200" dirty="0" smtClean="0"/>
              <a:t>Знаходження </a:t>
            </a:r>
            <a:r>
              <a:rPr lang="uk-UA" sz="3200" dirty="0"/>
              <a:t>невідомого зменшуваного</a:t>
            </a:r>
            <a:r>
              <a:rPr lang="uk-UA" sz="3200" dirty="0" smtClean="0"/>
              <a:t>.</a:t>
            </a:r>
            <a:br>
              <a:rPr lang="uk-UA" sz="3200" dirty="0" smtClean="0"/>
            </a:br>
            <a:r>
              <a:rPr lang="uk-UA" sz="3200" dirty="0" smtClean="0"/>
              <a:t> </a:t>
            </a:r>
            <a:r>
              <a:rPr lang="uk-UA" sz="3200" dirty="0"/>
              <a:t>Задачі на знаходження невідомого зменшуваного.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Додавання </a:t>
            </a:r>
            <a:r>
              <a:rPr lang="uk-UA" sz="3200" dirty="0"/>
              <a:t>і віднімання  чисел </a:t>
            </a:r>
            <a:r>
              <a:rPr lang="uk-UA" sz="3200" dirty="0" smtClean="0"/>
              <a:t>у </a:t>
            </a:r>
            <a:r>
              <a:rPr lang="uk-UA" sz="3200" dirty="0"/>
              <a:t>межах </a:t>
            </a:r>
            <a:r>
              <a:rPr lang="uk-UA" sz="3200" dirty="0" smtClean="0"/>
              <a:t>100 </a:t>
            </a:r>
            <a:endParaRPr lang="uk-UA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838200" y="4815839"/>
            <a:ext cx="10515600" cy="1361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514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-252549" y="398833"/>
            <a:ext cx="10232572" cy="914401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  Здогадайся, яке число «сховалося» у другому виразі, </a:t>
            </a:r>
            <a:br>
              <a:rPr lang="uk-UA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uk-UA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        якщо значення виразів у стовпчику рівні. </a:t>
            </a:r>
            <a:endParaRPr lang="uk-UA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" name="Місце для вмісту 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763" y="1792261"/>
            <a:ext cx="2255716" cy="13473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8" y="2784516"/>
            <a:ext cx="2481287" cy="134733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86" y="1694984"/>
            <a:ext cx="2481287" cy="1347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759" y="2784516"/>
            <a:ext cx="2517866" cy="13473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566" y="2784516"/>
            <a:ext cx="1027611" cy="13473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189" y="1694983"/>
            <a:ext cx="1045028" cy="13473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322" y="1729098"/>
            <a:ext cx="1030313" cy="134733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7915" y="2823492"/>
            <a:ext cx="103031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7587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76" y="2056110"/>
            <a:ext cx="632210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+mn-lt"/>
              </a:rPr>
              <a:t>         Математичний диктант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idx="1"/>
          </p:nvPr>
        </p:nvSpPr>
        <p:spPr>
          <a:xfrm>
            <a:off x="257175" y="1874517"/>
            <a:ext cx="1193482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B050"/>
                </a:solidFill>
              </a:rPr>
              <a:t>Записати число, </a:t>
            </a:r>
            <a:r>
              <a:rPr lang="uk-UA" sz="3600" b="1" dirty="0" smtClean="0">
                <a:solidFill>
                  <a:srgbClr val="00B050"/>
                </a:solidFill>
              </a:rPr>
              <a:t>у </a:t>
            </a:r>
            <a:r>
              <a:rPr lang="uk-UA" sz="3600" b="1" dirty="0" smtClean="0">
                <a:solidFill>
                  <a:srgbClr val="00B050"/>
                </a:solidFill>
              </a:rPr>
              <a:t>якому 2 д.1 од.; 6 д.; </a:t>
            </a:r>
            <a:endParaRPr lang="uk-UA" sz="3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B050"/>
                </a:solidFill>
              </a:rPr>
              <a:t>4 </a:t>
            </a:r>
            <a:r>
              <a:rPr lang="uk-UA" sz="3600" b="1" dirty="0" smtClean="0">
                <a:solidFill>
                  <a:srgbClr val="00B050"/>
                </a:solidFill>
              </a:rPr>
              <a:t>д. 7 од.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70C0"/>
                </a:solidFill>
              </a:rPr>
              <a:t>Число 34 збільшити на 4.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Число 34 збільшити на 40.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Записати сусідів числа 89.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Записати найбільше двоцифрове число.</a:t>
            </a:r>
          </a:p>
          <a:p>
            <a:pPr marL="0" indent="0">
              <a:buNone/>
            </a:pP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+mn-lt"/>
              </a:rPr>
              <a:t>                           Перевірка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0" y="2160589"/>
            <a:ext cx="927400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21</a:t>
            </a:r>
            <a:r>
              <a:rPr lang="uk-UA" sz="3600" b="1" dirty="0" smtClean="0">
                <a:solidFill>
                  <a:srgbClr val="002060"/>
                </a:solidFill>
              </a:rPr>
              <a:t>,   </a:t>
            </a:r>
            <a:r>
              <a:rPr lang="uk-UA" sz="3600" b="1" dirty="0" smtClean="0">
                <a:solidFill>
                  <a:srgbClr val="002060"/>
                </a:solidFill>
              </a:rPr>
              <a:t>60</a:t>
            </a:r>
            <a:r>
              <a:rPr lang="uk-UA" sz="3600" b="1" dirty="0" smtClean="0">
                <a:solidFill>
                  <a:srgbClr val="002060"/>
                </a:solidFill>
              </a:rPr>
              <a:t>,     </a:t>
            </a:r>
            <a:r>
              <a:rPr lang="uk-UA" sz="3600" b="1" dirty="0" smtClean="0">
                <a:solidFill>
                  <a:srgbClr val="002060"/>
                </a:solidFill>
              </a:rPr>
              <a:t>47</a:t>
            </a:r>
            <a:r>
              <a:rPr lang="uk-UA" sz="3600" b="1" dirty="0" smtClean="0">
                <a:solidFill>
                  <a:srgbClr val="002060"/>
                </a:solidFill>
              </a:rPr>
              <a:t>,     </a:t>
            </a:r>
            <a:r>
              <a:rPr lang="uk-UA" sz="3600" b="1" dirty="0" smtClean="0">
                <a:solidFill>
                  <a:srgbClr val="002060"/>
                </a:solidFill>
              </a:rPr>
              <a:t>38</a:t>
            </a:r>
            <a:r>
              <a:rPr lang="uk-UA" sz="3600" b="1" dirty="0" smtClean="0">
                <a:solidFill>
                  <a:srgbClr val="002060"/>
                </a:solidFill>
              </a:rPr>
              <a:t>,    </a:t>
            </a:r>
            <a:endParaRPr lang="uk-UA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74</a:t>
            </a:r>
            <a:r>
              <a:rPr lang="uk-UA" sz="3600" b="1" dirty="0" smtClean="0">
                <a:solidFill>
                  <a:srgbClr val="002060"/>
                </a:solidFill>
              </a:rPr>
              <a:t>,    </a:t>
            </a:r>
            <a:r>
              <a:rPr lang="uk-UA" sz="3600" b="1" dirty="0" smtClean="0">
                <a:solidFill>
                  <a:srgbClr val="002060"/>
                </a:solidFill>
              </a:rPr>
              <a:t>88</a:t>
            </a:r>
            <a:r>
              <a:rPr lang="uk-UA" sz="3600" b="1" dirty="0" smtClean="0">
                <a:solidFill>
                  <a:srgbClr val="002060"/>
                </a:solidFill>
              </a:rPr>
              <a:t>,   </a:t>
            </a:r>
            <a:r>
              <a:rPr lang="uk-UA" sz="3600" b="1" dirty="0" smtClean="0">
                <a:solidFill>
                  <a:srgbClr val="002060"/>
                </a:solidFill>
              </a:rPr>
              <a:t>90</a:t>
            </a:r>
            <a:r>
              <a:rPr lang="uk-UA" sz="3600" b="1" dirty="0" smtClean="0">
                <a:solidFill>
                  <a:srgbClr val="002060"/>
                </a:solidFill>
              </a:rPr>
              <a:t>, </a:t>
            </a:r>
            <a:r>
              <a:rPr lang="uk-UA" sz="3600" b="1" dirty="0" smtClean="0">
                <a:solidFill>
                  <a:srgbClr val="002060"/>
                </a:solidFill>
              </a:rPr>
              <a:t>99</a:t>
            </a:r>
            <a:r>
              <a:rPr lang="uk-UA" sz="3600" b="1" dirty="0" smtClean="0">
                <a:solidFill>
                  <a:srgbClr val="002060"/>
                </a:solidFill>
              </a:rPr>
              <a:t>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" b="99165" l="2077" r="979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2720" y="2250162"/>
            <a:ext cx="3306535" cy="44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94" y="365125"/>
            <a:ext cx="10828506" cy="132556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+mn-lt"/>
              </a:rPr>
              <a:t>  Заповни  пропущені числа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в таблиці.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37819"/>
              </p:ext>
            </p:extLst>
          </p:nvPr>
        </p:nvGraphicFramePr>
        <p:xfrm>
          <a:off x="525294" y="2490281"/>
          <a:ext cx="9530567" cy="1984037"/>
        </p:xfrm>
        <a:graphic>
          <a:graphicData uri="http://schemas.openxmlformats.org/drawingml/2006/table">
            <a:tbl>
              <a:tblPr firstRow="1" firstCol="1" bandRow="1"/>
              <a:tblGrid>
                <a:gridCol w="2527831">
                  <a:extLst>
                    <a:ext uri="{9D8B030D-6E8A-4147-A177-3AD203B41FA5}">
                      <a16:colId xmlns:a16="http://schemas.microsoft.com/office/drawing/2014/main" val="1936933405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298060098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3154837195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823444697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2115066359"/>
                    </a:ext>
                  </a:extLst>
                </a:gridCol>
                <a:gridCol w="778676">
                  <a:extLst>
                    <a:ext uri="{9D8B030D-6E8A-4147-A177-3AD203B41FA5}">
                      <a16:colId xmlns:a16="http://schemas.microsoft.com/office/drawing/2014/main" val="4076674940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507119127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2334983478"/>
                    </a:ext>
                  </a:extLst>
                </a:gridCol>
                <a:gridCol w="777912">
                  <a:extLst>
                    <a:ext uri="{9D8B030D-6E8A-4147-A177-3AD203B41FA5}">
                      <a16:colId xmlns:a16="http://schemas.microsoft.com/office/drawing/2014/main" val="574269296"/>
                    </a:ext>
                  </a:extLst>
                </a:gridCol>
                <a:gridCol w="778676">
                  <a:extLst>
                    <a:ext uri="{9D8B030D-6E8A-4147-A177-3AD203B41FA5}">
                      <a16:colId xmlns:a16="http://schemas.microsoft.com/office/drawing/2014/main" val="2493048547"/>
                    </a:ext>
                  </a:extLst>
                </a:gridCol>
              </a:tblGrid>
              <a:tr h="653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Зменшуване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12394"/>
                  </a:ext>
                </a:extLst>
              </a:tr>
              <a:tr h="6653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Від’ємник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59997"/>
                  </a:ext>
                </a:extLst>
              </a:tr>
              <a:tr h="6653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Різниця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92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16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Розв’яжіть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задачу.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" y="1144292"/>
            <a:ext cx="11353800" cy="5032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У  </a:t>
            </a:r>
            <a:r>
              <a:rPr lang="uk-UA" sz="3200" b="1" dirty="0"/>
              <a:t>С</a:t>
            </a:r>
            <a:r>
              <a:rPr lang="uk-UA" sz="3200" b="1" dirty="0" smtClean="0"/>
              <a:t>ергійка  було 15 цукерок</a:t>
            </a:r>
            <a:r>
              <a:rPr lang="uk-UA" sz="3200" b="1" dirty="0" smtClean="0"/>
              <a:t>. 4 </a:t>
            </a:r>
            <a:r>
              <a:rPr lang="uk-UA" sz="3200" b="1" dirty="0" smtClean="0"/>
              <a:t>цукерки він з’їв</a:t>
            </a:r>
            <a:r>
              <a:rPr lang="uk-UA" sz="3200" b="1" dirty="0" smtClean="0"/>
              <a:t>. Скільки </a:t>
            </a:r>
            <a:r>
              <a:rPr lang="uk-UA" sz="3200" b="1" dirty="0" smtClean="0"/>
              <a:t>цукерок залишилося у Сергійка?</a:t>
            </a:r>
          </a:p>
          <a:p>
            <a:pPr marL="0" indent="0">
              <a:buNone/>
            </a:pPr>
            <a:r>
              <a:rPr lang="uk-UA" b="1" dirty="0" smtClean="0"/>
              <a:t>                                           </a:t>
            </a:r>
            <a:r>
              <a:rPr lang="uk-UA" sz="4400" b="1" dirty="0" smtClean="0">
                <a:latin typeface="Mistral" panose="03090702030407020403" pitchFamily="66" charset="0"/>
              </a:rPr>
              <a:t>Задача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Було – 15 ц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З’їв - 4 </a:t>
            </a:r>
            <a:r>
              <a:rPr lang="uk-UA" sz="3200" b="1" dirty="0" smtClean="0">
                <a:solidFill>
                  <a:srgbClr val="002060"/>
                </a:solidFill>
              </a:rPr>
              <a:t>ц.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rgbClr val="002060"/>
                </a:solidFill>
              </a:rPr>
              <a:t>Залишилось - </a:t>
            </a:r>
            <a:r>
              <a:rPr lang="uk-UA" sz="3200" b="1" dirty="0" smtClean="0">
                <a:solidFill>
                  <a:srgbClr val="002060"/>
                </a:solidFill>
              </a:rPr>
              <a:t>? ц.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1 5  -  4  </a:t>
            </a:r>
            <a:r>
              <a:rPr lang="uk-UA" sz="3200" b="1" dirty="0" smtClean="0">
                <a:solidFill>
                  <a:srgbClr val="FF0000"/>
                </a:solidFill>
              </a:rPr>
              <a:t>= 11 (ц</a:t>
            </a:r>
            <a:r>
              <a:rPr lang="uk-UA" sz="3200" b="1" dirty="0" smtClean="0">
                <a:solidFill>
                  <a:srgbClr val="FF0000"/>
                </a:solidFill>
              </a:rPr>
              <a:t>.)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rgbClr val="00B050"/>
                </a:solidFill>
              </a:rPr>
              <a:t>Відповідь: </a:t>
            </a:r>
            <a:r>
              <a:rPr lang="uk-UA" sz="3200" b="1" dirty="0" smtClean="0">
                <a:solidFill>
                  <a:srgbClr val="00B050"/>
                </a:solidFill>
              </a:rPr>
              <a:t>11 </a:t>
            </a:r>
            <a:r>
              <a:rPr lang="uk-UA" sz="3200" b="1" dirty="0" smtClean="0">
                <a:solidFill>
                  <a:srgbClr val="00B050"/>
                </a:solidFill>
              </a:rPr>
              <a:t>цукерок.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2" l="365" r="98905">
                        <a14:foregroundMark x1="18248" y1="95008" x2="18248" y2="95008"/>
                        <a14:foregroundMark x1="18248" y1="95008" x2="18248" y2="95008"/>
                        <a14:foregroundMark x1="18248" y1="95008" x2="18248" y2="95008"/>
                        <a14:foregroundMark x1="18248" y1="95008" x2="18248" y2="95008"/>
                        <a14:foregroundMark x1="18248" y1="95008" x2="18248" y2="95008"/>
                        <a14:foregroundMark x1="18248" y1="95008" x2="18248" y2="95008"/>
                        <a14:foregroundMark x1="20316" y1="96839" x2="20316" y2="96839"/>
                        <a14:foregroundMark x1="20316" y1="96839" x2="20316" y2="96839"/>
                        <a14:foregroundMark x1="93674" y1="47754" x2="93674" y2="47754"/>
                        <a14:foregroundMark x1="90754" y1="50582" x2="90754" y2="50582"/>
                        <a14:foregroundMark x1="90754" y1="50582" x2="90754" y2="50582"/>
                        <a14:foregroundMark x1="90389" y1="50915" x2="89538" y2="50915"/>
                        <a14:foregroundMark x1="85766" y1="48752" x2="85766" y2="48752"/>
                        <a14:foregroundMark x1="85766" y1="48752" x2="85766" y2="48752"/>
                        <a14:foregroundMark x1="86010" y1="50083" x2="86496" y2="50915"/>
                        <a14:foregroundMark x1="87835" y1="33111" x2="87835" y2="33111"/>
                        <a14:foregroundMark x1="88686" y1="41597" x2="88686" y2="41597"/>
                        <a14:foregroundMark x1="88686" y1="42097" x2="88686" y2="42097"/>
                        <a14:foregroundMark x1="88686" y1="42097" x2="88686" y2="42097"/>
                        <a14:foregroundMark x1="88321" y1="43927" x2="88321" y2="43927"/>
                        <a14:foregroundMark x1="85401" y1="52413" x2="85401" y2="52413"/>
                        <a14:foregroundMark x1="90389" y1="56240" x2="90389" y2="56240"/>
                        <a14:foregroundMark x1="90998" y1="56073" x2="90998" y2="56073"/>
                        <a14:foregroundMark x1="91971" y1="55408" x2="91971" y2="55408"/>
                        <a14:foregroundMark x1="92822" y1="55241" x2="92822" y2="55241"/>
                        <a14:foregroundMark x1="97202" y1="55241" x2="97202" y2="55241"/>
                        <a14:foregroundMark x1="97202" y1="55241" x2="97202" y2="55241"/>
                        <a14:foregroundMark x1="97202" y1="54077" x2="97202" y2="54077"/>
                        <a14:foregroundMark x1="97202" y1="53744" x2="97202" y2="53744"/>
                        <a14:foregroundMark x1="97202" y1="52912" x2="97202" y2="52912"/>
                        <a14:foregroundMark x1="96959" y1="52579" x2="96959" y2="52579"/>
                        <a14:foregroundMark x1="93674" y1="60899" x2="93674" y2="60899"/>
                        <a14:foregroundMark x1="95377" y1="55408" x2="95377" y2="55408"/>
                        <a14:foregroundMark x1="97445" y1="52413" x2="97445" y2="52413"/>
                        <a14:foregroundMark x1="96837" y1="47255" x2="96837" y2="45258"/>
                        <a14:foregroundMark x1="96837" y1="45258" x2="96594" y2="44426"/>
                        <a14:foregroundMark x1="88929" y1="41930" x2="88929" y2="41930"/>
                        <a14:foregroundMark x1="86861" y1="44426" x2="86253" y2="46090"/>
                        <a14:foregroundMark x1="88686" y1="62230" x2="88686" y2="62230"/>
                        <a14:foregroundMark x1="88686" y1="62230" x2="88686" y2="62230"/>
                        <a14:foregroundMark x1="88321" y1="65724" x2="88321" y2="65724"/>
                        <a14:foregroundMark x1="87713" y1="67887" x2="87713" y2="67887"/>
                        <a14:foregroundMark x1="87470" y1="68552" x2="87470" y2="68552"/>
                        <a14:foregroundMark x1="85766" y1="77537" x2="85766" y2="77537"/>
                        <a14:foregroundMark x1="91241" y1="29784" x2="91241" y2="29784"/>
                        <a14:foregroundMark x1="91241" y1="29784" x2="91241" y2="29784"/>
                        <a14:foregroundMark x1="94891" y1="14975" x2="94891" y2="14975"/>
                        <a14:foregroundMark x1="94891" y1="14975" x2="94891" y2="14975"/>
                        <a14:foregroundMark x1="80900" y1="26123" x2="80900" y2="26123"/>
                        <a14:foregroundMark x1="71533" y1="24293" x2="71533" y2="24293"/>
                        <a14:foregroundMark x1="73236" y1="18968" x2="73236" y2="18968"/>
                        <a14:foregroundMark x1="77981" y1="17637" x2="77981" y2="17637"/>
                        <a14:foregroundMark x1="77981" y1="17637" x2="77981" y2="17637"/>
                        <a14:foregroundMark x1="75669" y1="15641" x2="75669" y2="15641"/>
                        <a14:foregroundMark x1="80049" y1="16972" x2="80049" y2="16972"/>
                        <a14:foregroundMark x1="83090" y1="20466" x2="83090" y2="20466"/>
                        <a14:foregroundMark x1="83090" y1="20466" x2="83090" y2="20466"/>
                        <a14:foregroundMark x1="82968" y1="24293" x2="82968" y2="24293"/>
                        <a14:foregroundMark x1="81509" y1="17637" x2="81509" y2="17637"/>
                        <a14:foregroundMark x1="77129" y1="16639" x2="77129" y2="16639"/>
                        <a14:foregroundMark x1="76764" y1="36439" x2="76764" y2="36439"/>
                        <a14:foregroundMark x1="77372" y1="45591" x2="77372" y2="45591"/>
                        <a14:foregroundMark x1="77129" y1="39933" x2="77129" y2="39933"/>
                        <a14:foregroundMark x1="77129" y1="39933" x2="77129" y2="39933"/>
                        <a14:foregroundMark x1="73236" y1="15308" x2="73236" y2="15308"/>
                        <a14:foregroundMark x1="74209" y1="15308" x2="74209" y2="15308"/>
                        <a14:foregroundMark x1="72384" y1="17804" x2="72384" y2="17804"/>
                        <a14:foregroundMark x1="71533" y1="22130" x2="71533" y2="22130"/>
                        <a14:foregroundMark x1="66180" y1="22962" x2="66180" y2="22962"/>
                        <a14:foregroundMark x1="63869" y1="21298" x2="63869" y2="21298"/>
                        <a14:foregroundMark x1="63869" y1="21298" x2="63869" y2="21298"/>
                        <a14:foregroundMark x1="63869" y1="20965" x2="63869" y2="20965"/>
                        <a14:foregroundMark x1="63260" y1="19301" x2="63260" y2="19301"/>
                        <a14:foregroundMark x1="63260" y1="19301" x2="63260" y2="19301"/>
                        <a14:foregroundMark x1="59611" y1="14975" x2="59611" y2="14975"/>
                        <a14:foregroundMark x1="59611" y1="10982" x2="59611" y2="10982"/>
                        <a14:foregroundMark x1="59611" y1="10982" x2="59732" y2="9983"/>
                        <a14:foregroundMark x1="62044" y1="7321" x2="62044" y2="7321"/>
                        <a14:foregroundMark x1="63504" y1="6323" x2="63504" y2="6323"/>
                        <a14:foregroundMark x1="63747" y1="6323" x2="63747" y2="6323"/>
                        <a14:foregroundMark x1="65937" y1="4825" x2="65937" y2="4825"/>
                        <a14:foregroundMark x1="65937" y1="4825" x2="68248" y2="4825"/>
                        <a14:foregroundMark x1="69221" y1="6822" x2="69221" y2="6822"/>
                        <a14:foregroundMark x1="69221" y1="6822" x2="70316" y2="8153"/>
                        <a14:foregroundMark x1="71168" y1="10483" x2="71168" y2="10483"/>
                        <a14:foregroundMark x1="71168" y1="10483" x2="71168" y2="10483"/>
                        <a14:foregroundMark x1="71168" y1="10815" x2="71168" y2="10815"/>
                        <a14:foregroundMark x1="71168" y1="10815" x2="68248" y2="19301"/>
                        <a14:foregroundMark x1="67883" y1="16639" x2="67883" y2="16639"/>
                        <a14:foregroundMark x1="60341" y1="5990" x2="60341" y2="5990"/>
                        <a14:foregroundMark x1="61679" y1="4326" x2="61679" y2="4326"/>
                        <a14:foregroundMark x1="61679" y1="4326" x2="61679" y2="4326"/>
                        <a14:foregroundMark x1="62287" y1="4326" x2="65328" y2="5324"/>
                        <a14:foregroundMark x1="73236" y1="11647" x2="73236" y2="11647"/>
                        <a14:foregroundMark x1="72749" y1="13810" x2="72749" y2="13810"/>
                        <a14:foregroundMark x1="71168" y1="18636" x2="71168" y2="18636"/>
                        <a14:foregroundMark x1="71168" y1="18636" x2="71168" y2="18636"/>
                        <a14:foregroundMark x1="68613" y1="24958" x2="68613" y2="24958"/>
                        <a14:foregroundMark x1="70316" y1="21298" x2="70316" y2="21298"/>
                        <a14:foregroundMark x1="70316" y1="21298" x2="70316" y2="21298"/>
                        <a14:foregroundMark x1="70316" y1="21298" x2="70316" y2="21298"/>
                        <a14:foregroundMark x1="68491" y1="23461" x2="68491" y2="23461"/>
                        <a14:foregroundMark x1="66545" y1="26123" x2="66545" y2="26123"/>
                        <a14:foregroundMark x1="89538" y1="42429" x2="89538" y2="42429"/>
                        <a14:foregroundMark x1="89538" y1="42429" x2="89538" y2="42429"/>
                        <a14:foregroundMark x1="91363" y1="41597" x2="91363" y2="41597"/>
                        <a14:foregroundMark x1="92214" y1="41597" x2="92214" y2="41597"/>
                        <a14:foregroundMark x1="92701" y1="41597" x2="94891" y2="41265"/>
                        <a14:foregroundMark x1="95499" y1="41597" x2="95499" y2="41597"/>
                        <a14:foregroundMark x1="95742" y1="41930" x2="96959" y2="43095"/>
                        <a14:foregroundMark x1="96959" y1="43095" x2="98418" y2="44925"/>
                        <a14:foregroundMark x1="98418" y1="44925" x2="98418" y2="44925"/>
                        <a14:foregroundMark x1="98418" y1="45258" x2="98418" y2="45258"/>
                        <a14:foregroundMark x1="98418" y1="51747" x2="98418" y2="51747"/>
                        <a14:foregroundMark x1="97202" y1="47587" x2="97202" y2="47587"/>
                        <a14:foregroundMark x1="93309" y1="46423" x2="93309" y2="46423"/>
                        <a14:foregroundMark x1="93309" y1="46423" x2="93309" y2="46423"/>
                        <a14:foregroundMark x1="94769" y1="48087" x2="94769" y2="48087"/>
                        <a14:foregroundMark x1="94769" y1="48087" x2="94769" y2="48087"/>
                        <a14:foregroundMark x1="68248" y1="26955" x2="68248" y2="26955"/>
                        <a14:foregroundMark x1="70073" y1="35441" x2="70073" y2="35441"/>
                        <a14:foregroundMark x1="70073" y1="35441" x2="69708" y2="33611"/>
                        <a14:foregroundMark x1="69465" y1="31780" x2="69465" y2="31780"/>
                        <a14:foregroundMark x1="69465" y1="31780" x2="69465" y2="31780"/>
                        <a14:foregroundMark x1="69465" y1="31780" x2="69465" y2="31448"/>
                        <a14:foregroundMark x1="70316" y1="39101" x2="70316" y2="39101"/>
                        <a14:foregroundMark x1="70681" y1="39268" x2="70681" y2="39268"/>
                        <a14:foregroundMark x1="95985" y1="60067" x2="95985" y2="60067"/>
                        <a14:foregroundMark x1="86253" y1="70216" x2="86253" y2="70216"/>
                        <a14:foregroundMark x1="86010" y1="72213" x2="86010" y2="72213"/>
                        <a14:foregroundMark x1="85036" y1="76705" x2="85036" y2="767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229" y="3361241"/>
            <a:ext cx="4210866" cy="30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4366" y="365125"/>
            <a:ext cx="10169434" cy="146049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+mn-lt"/>
              </a:rPr>
              <a:t>          Задача на знаходження </a:t>
            </a:r>
            <a:br>
              <a:rPr lang="uk-UA" b="1" dirty="0" smtClean="0">
                <a:solidFill>
                  <a:srgbClr val="FF0000"/>
                </a:solidFill>
                <a:latin typeface="+mn-lt"/>
              </a:rPr>
            </a:br>
            <a:r>
              <a:rPr lang="uk-UA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          невідомого від’ємника</a:t>
            </a:r>
            <a:br>
              <a:rPr lang="uk-UA" b="1" dirty="0" smtClean="0">
                <a:solidFill>
                  <a:srgbClr val="FF0000"/>
                </a:solidFill>
                <a:latin typeface="+mn-lt"/>
              </a:rPr>
            </a:b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sz="5400" b="1" dirty="0">
                <a:solidFill>
                  <a:prstClr val="black"/>
                </a:solidFill>
              </a:rPr>
              <a:t>Було- </a:t>
            </a:r>
            <a:r>
              <a:rPr lang="uk-UA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endParaRPr lang="uk-UA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uk-UA" dirty="0">
                <a:solidFill>
                  <a:prstClr val="black"/>
                </a:solidFill>
              </a:rPr>
              <a:t>                 </a:t>
            </a:r>
            <a:r>
              <a:rPr lang="uk-UA" dirty="0" smtClean="0">
                <a:solidFill>
                  <a:prstClr val="black"/>
                </a:solidFill>
              </a:rPr>
              <a:t>      </a:t>
            </a:r>
            <a:endParaRPr lang="uk-UA" sz="5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uk-UA" sz="5400" b="1" dirty="0" smtClean="0">
                <a:solidFill>
                  <a:prstClr val="black"/>
                </a:solidFill>
              </a:rPr>
              <a:t>Залишилось-</a:t>
            </a:r>
            <a:endParaRPr lang="uk-UA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123406" y="3413760"/>
            <a:ext cx="984068" cy="870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2394857" y="3248297"/>
            <a:ext cx="2438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4" y="2315260"/>
            <a:ext cx="585267" cy="5303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67" y="4180232"/>
            <a:ext cx="585267" cy="530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2544224"/>
            <a:ext cx="123149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15291" y="500062"/>
            <a:ext cx="10491652" cy="4927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Розв’яжіть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задачу.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04503" y="1393371"/>
            <a:ext cx="11249297" cy="478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Коли </a:t>
            </a:r>
            <a:r>
              <a:rPr lang="uk-UA" sz="2800" b="1" dirty="0"/>
              <a:t>С</a:t>
            </a:r>
            <a:r>
              <a:rPr lang="uk-UA" sz="2800" b="1" dirty="0" smtClean="0"/>
              <a:t>ергійко  з’їв 5 </a:t>
            </a:r>
            <a:r>
              <a:rPr lang="uk-UA" sz="2800" b="1" dirty="0" smtClean="0"/>
              <a:t>цукерок, у </a:t>
            </a:r>
            <a:r>
              <a:rPr lang="uk-UA" sz="2800" b="1" dirty="0" smtClean="0"/>
              <a:t>нього залишилось 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2800" b="1" dirty="0" smtClean="0"/>
              <a:t>10 </a:t>
            </a:r>
            <a:r>
              <a:rPr lang="uk-UA" sz="2800" b="1" dirty="0" smtClean="0"/>
              <a:t>цукерок</a:t>
            </a:r>
            <a:r>
              <a:rPr lang="uk-UA" sz="2800" b="1" dirty="0" smtClean="0"/>
              <a:t>. Скільки </a:t>
            </a:r>
            <a:r>
              <a:rPr lang="uk-UA" sz="2800" b="1" dirty="0" smtClean="0"/>
              <a:t>цукерок було у Сергійка? </a:t>
            </a:r>
          </a:p>
          <a:p>
            <a:pPr marL="0" indent="0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Було</a:t>
            </a:r>
            <a:r>
              <a:rPr lang="ru-RU" sz="3200" b="1" dirty="0" smtClean="0">
                <a:solidFill>
                  <a:srgbClr val="0070C0"/>
                </a:solidFill>
              </a:rPr>
              <a:t> - ? ц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З’їв</a:t>
            </a:r>
            <a:r>
              <a:rPr lang="ru-RU" sz="3200" b="1" dirty="0" smtClean="0">
                <a:solidFill>
                  <a:srgbClr val="0070C0"/>
                </a:solidFill>
              </a:rPr>
              <a:t> - 5 </a:t>
            </a:r>
            <a:r>
              <a:rPr lang="ru-RU" sz="3200" b="1" dirty="0" smtClean="0">
                <a:solidFill>
                  <a:srgbClr val="0070C0"/>
                </a:solidFill>
              </a:rPr>
              <a:t>ц.</a:t>
            </a:r>
          </a:p>
          <a:p>
            <a:pPr marL="0" indent="0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Залишилось</a:t>
            </a:r>
            <a:r>
              <a:rPr lang="ru-RU" sz="3200" b="1" dirty="0" smtClean="0">
                <a:solidFill>
                  <a:srgbClr val="0070C0"/>
                </a:solidFill>
              </a:rPr>
              <a:t> - 10 </a:t>
            </a:r>
            <a:r>
              <a:rPr lang="ru-RU" sz="3200" b="1" dirty="0" smtClean="0">
                <a:solidFill>
                  <a:srgbClr val="0070C0"/>
                </a:solidFill>
              </a:rPr>
              <a:t>ц.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10 </a:t>
            </a:r>
            <a:r>
              <a:rPr lang="ru-RU" sz="3200" b="1" dirty="0" smtClean="0">
                <a:solidFill>
                  <a:srgbClr val="00B050"/>
                </a:solidFill>
              </a:rPr>
              <a:t>+  5  =  </a:t>
            </a:r>
            <a:r>
              <a:rPr lang="ru-RU" sz="3200" b="1" dirty="0" smtClean="0">
                <a:solidFill>
                  <a:srgbClr val="00B050"/>
                </a:solidFill>
              </a:rPr>
              <a:t>15 </a:t>
            </a:r>
            <a:r>
              <a:rPr lang="ru-RU" sz="3200" b="1" dirty="0" smtClean="0">
                <a:solidFill>
                  <a:srgbClr val="00B050"/>
                </a:solidFill>
              </a:rPr>
              <a:t>(ц.)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Відповідь: </a:t>
            </a:r>
            <a:r>
              <a:rPr lang="ru-RU" sz="3200" b="1" dirty="0" smtClean="0">
                <a:solidFill>
                  <a:srgbClr val="FF0000"/>
                </a:solidFill>
              </a:rPr>
              <a:t>15 </a:t>
            </a:r>
            <a:r>
              <a:rPr lang="ru-RU" sz="3200" b="1" dirty="0" err="1" smtClean="0">
                <a:solidFill>
                  <a:srgbClr val="FF0000"/>
                </a:solidFill>
              </a:rPr>
              <a:t>цукерок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667">
                        <a14:foregroundMark x1="19667" y1="18333" x2="19667" y2="18333"/>
                        <a14:foregroundMark x1="55667" y1="10000" x2="55667" y2="10000"/>
                        <a14:foregroundMark x1="82333" y1="22000" x2="82333" y2="22000"/>
                        <a14:foregroundMark x1="89000" y1="9000" x2="89000" y2="9000"/>
                        <a14:foregroundMark x1="73000" y1="13333" x2="73000" y2="13333"/>
                        <a14:foregroundMark x1="78000" y1="30667" x2="78000" y2="30667"/>
                        <a14:foregroundMark x1="55667" y1="35667" x2="55667" y2="35667"/>
                        <a14:foregroundMark x1="62000" y1="34667" x2="62000" y2="34667"/>
                        <a14:foregroundMark x1="51667" y1="22000" x2="51667" y2="22000"/>
                        <a14:foregroundMark x1="88667" y1="42667" x2="88667" y2="42667"/>
                        <a14:foregroundMark x1="91000" y1="37333" x2="91000" y2="36667"/>
                        <a14:foregroundMark x1="90667" y1="30000" x2="90667" y2="30000"/>
                        <a14:foregroundMark x1="89333" y1="55000" x2="89333" y2="55000"/>
                        <a14:foregroundMark x1="69333" y1="62000" x2="69333" y2="62000"/>
                        <a14:foregroundMark x1="54333" y1="57333" x2="54333" y2="57333"/>
                        <a14:foregroundMark x1="17667" y1="13333" x2="17667" y2="13333"/>
                        <a14:foregroundMark x1="38000" y1="7333" x2="38000" y2="7333"/>
                        <a14:foregroundMark x1="46000" y1="6333" x2="46000" y2="6333"/>
                        <a14:foregroundMark x1="5667" y1="20667" x2="5667" y2="20667"/>
                        <a14:foregroundMark x1="11333" y1="59000" x2="11333" y2="59000"/>
                        <a14:foregroundMark x1="40000" y1="51333" x2="40000" y2="51333"/>
                        <a14:foregroundMark x1="50000" y1="46667" x2="50000" y2="46667"/>
                        <a14:foregroundMark x1="25667" y1="54333" x2="25667" y2="54333"/>
                        <a14:foregroundMark x1="45000" y1="75667" x2="45000" y2="75667"/>
                        <a14:foregroundMark x1="53000" y1="95000" x2="53000" y2="95000"/>
                        <a14:foregroundMark x1="22667" y1="84000" x2="22667" y2="84000"/>
                        <a14:foregroundMark x1="10667" y1="92333" x2="10667" y2="92333"/>
                        <a14:foregroundMark x1="79000" y1="82000" x2="79000" y2="82000"/>
                        <a14:foregroundMark x1="75667" y1="28667" x2="75667" y2="28667"/>
                        <a14:foregroundMark x1="78667" y1="33000" x2="78667" y2="33000"/>
                        <a14:foregroundMark x1="71333" y1="45333" x2="71333" y2="45333"/>
                        <a14:foregroundMark x1="31000" y1="76000" x2="31000" y2="76000"/>
                        <a14:foregroundMark x1="25333" y1="55000" x2="25333" y2="55000"/>
                        <a14:foregroundMark x1="23667" y1="52333" x2="23667" y2="5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3831" y="2811235"/>
            <a:ext cx="3475265" cy="347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37" y="0"/>
            <a:ext cx="10492125" cy="1621677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05394" y="2055813"/>
            <a:ext cx="8438606" cy="274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5400" b="1" dirty="0" smtClean="0">
                <a:solidFill>
                  <a:prstClr val="black"/>
                </a:solidFill>
              </a:rPr>
              <a:t>Було -  </a:t>
            </a:r>
            <a:r>
              <a:rPr lang="uk-UA" sz="2800" dirty="0" smtClean="0">
                <a:solidFill>
                  <a:prstClr val="black"/>
                </a:solidFill>
              </a:rPr>
              <a:t> </a:t>
            </a:r>
            <a:endParaRPr lang="uk-UA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uk-UA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800" dirty="0">
                <a:solidFill>
                  <a:prstClr val="black"/>
                </a:solidFill>
              </a:rPr>
              <a:t>                       </a:t>
            </a:r>
            <a:endParaRPr lang="uk-UA" sz="5400" b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5400" b="1" dirty="0" smtClean="0">
                <a:solidFill>
                  <a:prstClr val="black"/>
                </a:solidFill>
              </a:rPr>
              <a:t>Залишилось -</a:t>
            </a:r>
            <a:endParaRPr lang="uk-UA" sz="5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18" y="1825625"/>
            <a:ext cx="1004367" cy="1457070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838200" y="3429000"/>
            <a:ext cx="973183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2011680" y="3282695"/>
            <a:ext cx="209006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35" y="3015028"/>
            <a:ext cx="585267" cy="5303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361" y="4104327"/>
            <a:ext cx="58526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1887" y="1759131"/>
            <a:ext cx="8290559" cy="19158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b="1" dirty="0" smtClean="0">
                <a:latin typeface="+mn-lt"/>
              </a:rPr>
              <a:t>Щоб знайти невідомий від’ємник, 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треба від зменшуваного відняти </a:t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різницю.</a:t>
            </a:r>
            <a:endParaRPr lang="uk-UA" b="1" dirty="0">
              <a:latin typeface="+mn-lt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574766" y="4720045"/>
            <a:ext cx="9204960" cy="1456917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chemeClr val="bg1"/>
                </a:solidFill>
              </a:rPr>
              <a:t>Щоб знайти невідоме зменшуване,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chemeClr val="bg1"/>
                </a:solidFill>
              </a:rPr>
              <a:t>треба до різниці додати від’ємник.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239354"/>
            <a:ext cx="8847908" cy="16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2745</TotalTime>
  <Words>237</Words>
  <Application>Microsoft Office PowerPoint</Application>
  <PresentationFormat>Широкоэкранный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Mistral</vt:lpstr>
      <vt:lpstr>Times New Roman</vt:lpstr>
      <vt:lpstr>Trebuchet MS</vt:lpstr>
      <vt:lpstr>Wingdings 3</vt:lpstr>
      <vt:lpstr>Аспект</vt:lpstr>
      <vt:lpstr>         Тема: Знаходження невідомого зменшуваного.  Задачі на знаходження невідомого зменшуваного.  Додавання і віднімання  чисел у межах 100 </vt:lpstr>
      <vt:lpstr>         Математичний диктант</vt:lpstr>
      <vt:lpstr>                           Перевірка</vt:lpstr>
      <vt:lpstr>  Заповни  пропущені числа в таблиці.</vt:lpstr>
      <vt:lpstr>                        Розв’яжіть задачу.</vt:lpstr>
      <vt:lpstr>          Задача на знаходження             невідомого від’ємника </vt:lpstr>
      <vt:lpstr>             Розв’яжіть задачу.</vt:lpstr>
      <vt:lpstr>Презентация PowerPoint</vt:lpstr>
      <vt:lpstr>Щоб знайти невідомий від’ємник,  треба від зменшуваного відняти  різницю.</vt:lpstr>
      <vt:lpstr>  Здогадайся, яке число «сховалося» у другому виразі,           якщо значення виразів у стовпчику рівні.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Alla Kravchenko</cp:lastModifiedBy>
  <cp:revision>30</cp:revision>
  <dcterms:created xsi:type="dcterms:W3CDTF">2020-05-01T12:03:55Z</dcterms:created>
  <dcterms:modified xsi:type="dcterms:W3CDTF">2020-09-02T09:15:19Z</dcterms:modified>
</cp:coreProperties>
</file>