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2" r:id="rId2"/>
    <p:sldId id="268" r:id="rId3"/>
    <p:sldId id="262" r:id="rId4"/>
    <p:sldId id="290" r:id="rId5"/>
    <p:sldId id="263" r:id="rId6"/>
    <p:sldId id="275" r:id="rId7"/>
    <p:sldId id="276" r:id="rId8"/>
    <p:sldId id="277" r:id="rId9"/>
    <p:sldId id="258" r:id="rId10"/>
    <p:sldId id="299" r:id="rId11"/>
    <p:sldId id="280" r:id="rId12"/>
    <p:sldId id="304" r:id="rId13"/>
    <p:sldId id="281" r:id="rId14"/>
    <p:sldId id="282" r:id="rId15"/>
    <p:sldId id="284" r:id="rId16"/>
    <p:sldId id="300" r:id="rId17"/>
    <p:sldId id="289" r:id="rId18"/>
    <p:sldId id="307" r:id="rId19"/>
    <p:sldId id="291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3D803-EE32-4D90-B26C-57041FFFBEC9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F2510-4AD5-4522-BE4D-8F5899D9A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2510-4AD5-4522-BE4D-8F5899D9AF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2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4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3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54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98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7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6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5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9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4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2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3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22CB-0225-43C7-AF07-AF7D9D26214A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6B2B9A-978C-404E-A05A-860C40FE1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36448"/>
            <a:ext cx="70679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Тема:</a:t>
            </a:r>
          </a:p>
          <a:p>
            <a:r>
              <a:rPr lang="uk-UA" sz="4000" b="1" i="1" dirty="0" smtClean="0"/>
              <a:t>Таблиця </a:t>
            </a:r>
            <a:r>
              <a:rPr lang="uk-UA" sz="4000" b="1" i="1" dirty="0"/>
              <a:t>множення числа 3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0621190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284984"/>
            <a:ext cx="5711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</a:t>
            </a:r>
            <a:r>
              <a:rPr lang="ru-RU" sz="4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підручником</a:t>
            </a:r>
            <a:endParaRPr lang="ru-RU" sz="4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8596" y="3643314"/>
            <a:ext cx="2768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– 3 ∙ 3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286256"/>
            <a:ext cx="2768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 + 3 ∙ 7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929198"/>
            <a:ext cx="276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2 + 59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500702"/>
            <a:ext cx="2768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9 – 11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3857628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00430" y="371475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41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4429132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5072074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5643578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500430" y="43576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55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0430" y="492919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65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0430" y="550070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16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3714752"/>
            <a:ext cx="276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46 + 3 ∙ 4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72330" y="3857628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643834" y="371475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58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4357694"/>
            <a:ext cx="276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 – 3 ∙ 6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5000636"/>
            <a:ext cx="23807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8 + 9=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5572140"/>
            <a:ext cx="2624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7 – 6  =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72330" y="4500570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5072074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5715016"/>
            <a:ext cx="571504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643834" y="43576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62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3834" y="500063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33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43834" y="557214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15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15294" y="428604"/>
            <a:ext cx="4905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Обчисли</a:t>
            </a:r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вирази</a:t>
            </a:r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2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1857364"/>
            <a:ext cx="19976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4 + 8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571744"/>
            <a:ext cx="2385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7 – 14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857364"/>
            <a:ext cx="2385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9 – 10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500306"/>
            <a:ext cx="19976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8 + 8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0329" y="357166"/>
            <a:ext cx="5051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Порівняй</a:t>
            </a:r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вирази</a:t>
            </a:r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00372"/>
            <a:ext cx="27638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+ 3 + 3 + 3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000372"/>
            <a:ext cx="11047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5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43314"/>
            <a:ext cx="2114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+ 3 + 3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357694"/>
            <a:ext cx="1875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7 + 5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000636"/>
            <a:ext cx="3534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+ 3 + 3 + 3 + 3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714752"/>
            <a:ext cx="11047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5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357694"/>
            <a:ext cx="11047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5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000636"/>
            <a:ext cx="11047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 5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43372" y="307181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43372" y="378619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43372" y="5072074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43372" y="4429132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Роздали – ?, 2 </a:t>
            </a:r>
            <a:r>
              <a:rPr lang="uk-UA" b="1" i="1" dirty="0" err="1" smtClean="0"/>
              <a:t>учн</a:t>
            </a:r>
            <a:r>
              <a:rPr lang="uk-UA" b="1" i="1" dirty="0" smtClean="0"/>
              <a:t>.  по 3 м.</a:t>
            </a:r>
          </a:p>
          <a:p>
            <a:pPr>
              <a:buNone/>
            </a:pPr>
            <a:r>
              <a:rPr lang="uk-UA" b="1" i="1" dirty="0" smtClean="0"/>
              <a:t>Залишили – 5 м.</a:t>
            </a:r>
          </a:p>
          <a:p>
            <a:pPr>
              <a:buNone/>
            </a:pPr>
            <a:r>
              <a:rPr lang="uk-UA" b="1" i="1" dirty="0" smtClean="0"/>
              <a:t>                                Розв’язання</a:t>
            </a:r>
          </a:p>
          <a:p>
            <a:pPr marL="514350" indent="-514350">
              <a:buAutoNum type="arabicParenR"/>
            </a:pPr>
            <a:r>
              <a:rPr lang="uk-UA" b="1" i="1" dirty="0" smtClean="0"/>
              <a:t>3 ∙ 2 = 6 (м.) – роздали учням;</a:t>
            </a:r>
          </a:p>
          <a:p>
            <a:pPr marL="514350" indent="-514350">
              <a:buAutoNum type="arabicParenR"/>
            </a:pPr>
            <a:r>
              <a:rPr lang="uk-UA" b="1" i="1" dirty="0" smtClean="0"/>
              <a:t>6 + 5 = 11 (м.) – було всього.</a:t>
            </a:r>
          </a:p>
          <a:p>
            <a:pPr marL="514350" indent="-514350">
              <a:buNone/>
            </a:pPr>
            <a:r>
              <a:rPr lang="uk-UA" b="1" i="1" dirty="0" smtClean="0"/>
              <a:t>Відповідь: 11 м’ячів. </a:t>
            </a:r>
          </a:p>
          <a:p>
            <a:pPr marL="514350" indent="-514350">
              <a:buAutoNum type="arabicParenR"/>
            </a:pPr>
            <a:endParaRPr lang="ru-RU" b="1" i="1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286380" y="1714488"/>
            <a:ext cx="571504" cy="100013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1785926"/>
            <a:ext cx="50526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420888"/>
            <a:ext cx="78767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Фізкультхвилинка</a:t>
            </a:r>
            <a:endParaRPr lang="ru-RU" sz="6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Фізкультхвилинка Райдуга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37771.4976"/>
                </p14:media>
              </p:ext>
            </p:extLst>
          </p:nvPr>
        </p:nvPicPr>
        <p:blipFill rotWithShape="1">
          <a:blip r:embed="rId4"/>
          <a:srcRect l="15538" t="2353" r="15169" b="2353"/>
          <a:stretch>
            <a:fillRect/>
          </a:stretch>
        </p:blipFill>
        <p:spPr>
          <a:xfrm>
            <a:off x="971550" y="628650"/>
            <a:ext cx="6832600" cy="512445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42515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3571868" y="3071810"/>
            <a:ext cx="1571636" cy="11430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000372"/>
            <a:ext cx="1071570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5072074"/>
            <a:ext cx="1785950" cy="1071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2650052" y="1232218"/>
            <a:ext cx="1428760" cy="1214446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43372" y="1643050"/>
            <a:ext cx="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 м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2571744"/>
            <a:ext cx="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 м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3286124"/>
            <a:ext cx="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 м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5357826"/>
            <a:ext cx="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 м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4643446"/>
            <a:ext cx="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5 м</a:t>
            </a:r>
            <a:endParaRPr lang="ru-RU" sz="2800" b="1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6125874" y="1816138"/>
            <a:ext cx="1428728" cy="121444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57950" y="1285860"/>
            <a:ext cx="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 м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9417" y="213336"/>
            <a:ext cx="6263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Знайдіть периметр.   </a:t>
            </a:r>
            <a:endParaRPr lang="ru-RU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395287" y="3540723"/>
            <a:ext cx="1300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3∙5</a:t>
            </a:r>
            <a:r>
              <a:rPr 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4104" name="Прямоугольник 8"/>
          <p:cNvSpPr>
            <a:spLocks noChangeArrowheads="1"/>
          </p:cNvSpPr>
          <p:nvPr/>
        </p:nvSpPr>
        <p:spPr bwMode="auto">
          <a:xfrm>
            <a:off x="395287" y="2153792"/>
            <a:ext cx="1401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3∙9</a:t>
            </a:r>
            <a:r>
              <a:rPr 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4107" name="Прямоугольник 12"/>
          <p:cNvSpPr>
            <a:spLocks noChangeArrowheads="1"/>
          </p:cNvSpPr>
          <p:nvPr/>
        </p:nvSpPr>
        <p:spPr bwMode="auto">
          <a:xfrm>
            <a:off x="409696" y="2831198"/>
            <a:ext cx="1544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3∙3</a:t>
            </a:r>
            <a:r>
              <a:rPr 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4108" name="Прямоугольник 13"/>
          <p:cNvSpPr>
            <a:spLocks noChangeArrowheads="1"/>
          </p:cNvSpPr>
          <p:nvPr/>
        </p:nvSpPr>
        <p:spPr bwMode="auto">
          <a:xfrm>
            <a:off x="6572264" y="2214554"/>
            <a:ext cx="1300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3∙2</a:t>
            </a:r>
            <a:r>
              <a:rPr 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4109" name="Прямоугольник 14"/>
          <p:cNvSpPr>
            <a:spLocks noChangeArrowheads="1"/>
          </p:cNvSpPr>
          <p:nvPr/>
        </p:nvSpPr>
        <p:spPr bwMode="auto">
          <a:xfrm>
            <a:off x="6643702" y="2928934"/>
            <a:ext cx="1300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3∙7=</a:t>
            </a:r>
            <a:endParaRPr lang="ru-RU" sz="4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10" name="Прямоугольник 16"/>
          <p:cNvSpPr>
            <a:spLocks noChangeArrowheads="1"/>
          </p:cNvSpPr>
          <p:nvPr/>
        </p:nvSpPr>
        <p:spPr bwMode="auto">
          <a:xfrm>
            <a:off x="6636812" y="3566831"/>
            <a:ext cx="1300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3∙1=</a:t>
            </a:r>
            <a:endParaRPr lang="ru-RU" sz="4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11" name="Прямоугольник 17"/>
          <p:cNvSpPr>
            <a:spLocks noChangeArrowheads="1"/>
          </p:cNvSpPr>
          <p:nvPr/>
        </p:nvSpPr>
        <p:spPr bwMode="auto">
          <a:xfrm>
            <a:off x="3492500" y="3644900"/>
            <a:ext cx="1300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3∙8=</a:t>
            </a:r>
            <a:endParaRPr lang="ru-RU" sz="4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12" name="Прямоугольник 19"/>
          <p:cNvSpPr>
            <a:spLocks noChangeArrowheads="1"/>
          </p:cNvSpPr>
          <p:nvPr/>
        </p:nvSpPr>
        <p:spPr bwMode="auto">
          <a:xfrm>
            <a:off x="3492500" y="2205038"/>
            <a:ext cx="1300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</a:t>
            </a:r>
            <a:r>
              <a:rPr lang="en-US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=</a:t>
            </a:r>
            <a:endParaRPr lang="ru-RU" sz="4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13" name="Прямоугольник 22"/>
          <p:cNvSpPr>
            <a:spLocks noChangeArrowheads="1"/>
          </p:cNvSpPr>
          <p:nvPr/>
        </p:nvSpPr>
        <p:spPr bwMode="auto">
          <a:xfrm>
            <a:off x="3492500" y="2924175"/>
            <a:ext cx="1401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3∙4=</a:t>
            </a:r>
            <a:endParaRPr lang="ru-RU" sz="4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87851" y="764704"/>
            <a:ext cx="2610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Перевір</a:t>
            </a:r>
            <a:r>
              <a:rPr lang="ru-RU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2564904"/>
            <a:ext cx="78615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</a:t>
            </a:r>
            <a:r>
              <a:rPr lang="ru-RU" sz="6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endParaRPr lang="ru-RU" sz="6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uk-UA" b="1" u="sng" dirty="0" smtClean="0">
                <a:solidFill>
                  <a:srgbClr val="7030A0"/>
                </a:solidFill>
              </a:rPr>
              <a:t>Девіз уроку: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759695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ПРАЦЮВАТИ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АКТИВНО!</a:t>
            </a:r>
          </a:p>
          <a:p>
            <a:pPr algn="ctr">
              <a:buNone/>
            </a:pP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ДУМАТИ  швидко! </a:t>
            </a:r>
          </a:p>
          <a:p>
            <a:pPr algn="ctr">
              <a:buNone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ВІДПОВІДАТИ  ЧІТКО!</a:t>
            </a:r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500166" y="642918"/>
            <a:ext cx="6215106" cy="264320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Молодці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175" y="3284984"/>
            <a:ext cx="3071834" cy="1452384"/>
          </a:xfrm>
          <a:prstGeom prst="cloudCallou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добуток</a:t>
            </a:r>
          </a:p>
          <a:p>
            <a:pPr algn="ctr"/>
            <a:r>
              <a:rPr lang="uk-UA" sz="2800" b="1" dirty="0" smtClean="0"/>
              <a:t>2 і 7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717032"/>
            <a:ext cx="3071834" cy="1452384"/>
          </a:xfrm>
          <a:prstGeom prst="cloudCallou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сума</a:t>
            </a:r>
          </a:p>
          <a:p>
            <a:pPr algn="ctr"/>
            <a:r>
              <a:rPr lang="uk-UA" sz="2800" b="1" dirty="0" smtClean="0"/>
              <a:t>18 і 2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54634" y="643066"/>
            <a:ext cx="3071834" cy="1452384"/>
          </a:xfrm>
          <a:prstGeom prst="cloudCallou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різниця</a:t>
            </a:r>
          </a:p>
          <a:p>
            <a:pPr algn="ctr"/>
            <a:r>
              <a:rPr lang="uk-UA" sz="2800" b="1" dirty="0" smtClean="0"/>
              <a:t>12 і 2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76338" y="1226308"/>
            <a:ext cx="3071834" cy="1452384"/>
          </a:xfrm>
          <a:prstGeom prst="cloudCallou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частка</a:t>
            </a:r>
          </a:p>
          <a:p>
            <a:pPr algn="ctr"/>
            <a:r>
              <a:rPr lang="uk-UA" sz="2800" b="1" dirty="0" smtClean="0"/>
              <a:t>14 і 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85061"/>
              </p:ext>
            </p:extLst>
          </p:nvPr>
        </p:nvGraphicFramePr>
        <p:xfrm>
          <a:off x="1001628" y="495779"/>
          <a:ext cx="6325383" cy="453293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0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183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множник</a:t>
                      </a:r>
                      <a:endParaRPr lang="uk-UA" sz="32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множник</a:t>
                      </a:r>
                      <a:endParaRPr lang="uk-UA" sz="32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добуток</a:t>
                      </a:r>
                      <a:endParaRPr lang="uk-UA" sz="32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58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5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10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58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4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8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958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7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14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958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9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18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958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6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12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58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8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2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/>
                        <a:t>16</a:t>
                      </a:r>
                      <a:endParaRPr lang="uk-UA" sz="3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3685">
            <a:off x="6002225" y="1755039"/>
            <a:ext cx="688928" cy="94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7137" y="1196752"/>
            <a:ext cx="714364" cy="7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779" y="3772910"/>
            <a:ext cx="571488" cy="7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820" b="75454"/>
          <a:stretch>
            <a:fillRect/>
          </a:stretch>
        </p:blipFill>
        <p:spPr bwMode="auto">
          <a:xfrm>
            <a:off x="5907862" y="4330473"/>
            <a:ext cx="579442" cy="74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4771" y="2226829"/>
            <a:ext cx="809612" cy="9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3685">
            <a:off x="3901500" y="2901080"/>
            <a:ext cx="688928" cy="94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95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0.29398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-0.47268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555 -0.4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L -1.38889E-6 -0.57755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67362E-19 L -2.5E-6 -0.72454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1.11111E-6 L -8.61111E-6 -0.81898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2051720" y="3720468"/>
            <a:ext cx="865187" cy="720725"/>
          </a:xfrm>
          <a:prstGeom prst="hexagon">
            <a:avLst>
              <a:gd name="adj" fmla="val 30011"/>
              <a:gd name="vf" fmla="val 115470"/>
            </a:avLst>
          </a:prstGeom>
          <a:solidFill>
            <a:srgbClr val="FFFF0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9900"/>
                </a:solidFill>
              </a:rPr>
              <a:t>18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1619126" y="1628800"/>
            <a:ext cx="865188" cy="720725"/>
          </a:xfrm>
          <a:prstGeom prst="hexagon">
            <a:avLst>
              <a:gd name="adj" fmla="val 30011"/>
              <a:gd name="vf" fmla="val 115470"/>
            </a:avLst>
          </a:prstGeom>
          <a:solidFill>
            <a:srgbClr val="FFFF0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9900"/>
                </a:solidFill>
              </a:rPr>
              <a:t>12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718709" y="458771"/>
            <a:ext cx="865187" cy="720725"/>
          </a:xfrm>
          <a:prstGeom prst="hexagon">
            <a:avLst>
              <a:gd name="adj" fmla="val 30011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9900"/>
                </a:solidFill>
              </a:rPr>
              <a:t>2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4427984" y="3571876"/>
            <a:ext cx="865187" cy="863601"/>
          </a:xfrm>
          <a:prstGeom prst="hexagon">
            <a:avLst>
              <a:gd name="adj" fmla="val 30011"/>
              <a:gd name="vf" fmla="val 115470"/>
            </a:avLst>
          </a:prstGeom>
          <a:solidFill>
            <a:srgbClr val="FFFF0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9900"/>
                </a:solidFill>
              </a:rPr>
              <a:t>14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6444208" y="1854984"/>
            <a:ext cx="865188" cy="720725"/>
          </a:xfrm>
          <a:prstGeom prst="hexagon">
            <a:avLst>
              <a:gd name="adj" fmla="val 30011"/>
              <a:gd name="vf" fmla="val 115470"/>
            </a:avLst>
          </a:prstGeom>
          <a:solidFill>
            <a:srgbClr val="FFFF0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9900"/>
                </a:solidFill>
              </a:rPr>
              <a:t>10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2984949" y="2251372"/>
            <a:ext cx="2886070" cy="7223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Зменш у 2 рази</a:t>
            </a:r>
            <a:endParaRPr lang="uk-UA" sz="3600" b="1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1640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124200" y="1142984"/>
            <a:ext cx="2305056" cy="4724416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9" name="Прямая соединительная линия 18"/>
          <p:cNvCxnSpPr>
            <a:endCxn id="10242" idx="0"/>
          </p:cNvCxnSpPr>
          <p:nvPr/>
        </p:nvCxnSpPr>
        <p:spPr>
          <a:xfrm rot="5400000" flipH="1" flipV="1">
            <a:off x="2738438" y="1190612"/>
            <a:ext cx="357174" cy="2619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9542048">
            <a:off x="2834851" y="-919978"/>
            <a:ext cx="4273699" cy="2185517"/>
          </a:xfrm>
          <a:prstGeom prst="arc">
            <a:avLst>
              <a:gd name="adj1" fmla="val 16200000"/>
              <a:gd name="adj2" fmla="val 2132517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7" y="0"/>
            <a:ext cx="8728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Хвилинка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каліграфії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71480"/>
            <a:ext cx="3614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уроку</a:t>
            </a:r>
            <a:endParaRPr lang="ru-RU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85926"/>
            <a:ext cx="75724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Таблиця множення</a:t>
            </a:r>
          </a:p>
          <a:p>
            <a:pPr algn="ctr"/>
            <a:r>
              <a:rPr lang="uk-UA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числа 3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99850"/>
              </p:ext>
            </p:extLst>
          </p:nvPr>
        </p:nvGraphicFramePr>
        <p:xfrm>
          <a:off x="-396552" y="646889"/>
          <a:ext cx="8784976" cy="561396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6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212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Таблиця додавання </a:t>
                      </a:r>
                    </a:p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числа 3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Таблиця </a:t>
                      </a:r>
                    </a:p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множення </a:t>
                      </a:r>
                    </a:p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числа 3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Таблиця </a:t>
                      </a:r>
                    </a:p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множення </a:t>
                      </a:r>
                    </a:p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на 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 + 3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 + 3 + 3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 + 3 + 3 + 3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 + 3 + 3 + 3 + 3 + 3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43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 + 3 + 3 + 3 + 3 + 3 + 3 + 3 +3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463" y="226245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2 = </a:t>
            </a:r>
            <a:r>
              <a:rPr lang="uk-UA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5834" y="218391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 ∙ 3 = 6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49743" y="27296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3 = </a:t>
            </a:r>
            <a:r>
              <a:rPr lang="uk-UA" sz="2400" b="1" dirty="0" smtClean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8480" y="2663833"/>
            <a:ext cx="154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3 = 9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21965" y="31600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4 =</a:t>
            </a:r>
            <a:r>
              <a:rPr lang="uk-UA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4826" y="3214686"/>
            <a:ext cx="155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 ∙ 3 =12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49743" y="3786190"/>
            <a:ext cx="164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5= </a:t>
            </a:r>
            <a:r>
              <a:rPr lang="uk-UA" sz="2400" b="1" dirty="0" smtClean="0">
                <a:solidFill>
                  <a:srgbClr val="FF0000"/>
                </a:solidFill>
              </a:rPr>
              <a:t>15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834" y="3753153"/>
            <a:ext cx="156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 ∙ 3 =15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61183" y="422755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6 =</a:t>
            </a:r>
            <a:r>
              <a:rPr lang="uk-UA" sz="2400" b="1" dirty="0" smtClean="0">
                <a:solidFill>
                  <a:srgbClr val="FF0000"/>
                </a:solidFill>
              </a:rPr>
              <a:t>18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7916" y="4227555"/>
            <a:ext cx="192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6 </a:t>
            </a:r>
            <a:r>
              <a:rPr lang="uk-UA" sz="2400" b="1" dirty="0" smtClean="0"/>
              <a:t>∙ 3 =18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61183" y="4756202"/>
            <a:ext cx="159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7 =</a:t>
            </a:r>
            <a:r>
              <a:rPr lang="uk-UA" sz="2400" b="1" dirty="0" smtClean="0">
                <a:solidFill>
                  <a:srgbClr val="FF0000"/>
                </a:solidFill>
              </a:rPr>
              <a:t>21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5834" y="4756201"/>
            <a:ext cx="167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7 ∙ 3 =21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463" y="5271336"/>
            <a:ext cx="160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8 =</a:t>
            </a:r>
            <a:r>
              <a:rPr lang="uk-UA" sz="2400" b="1" dirty="0" smtClean="0">
                <a:solidFill>
                  <a:srgbClr val="FF0000"/>
                </a:solidFill>
              </a:rPr>
              <a:t>24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4826" y="5254375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8 ∙ 3 =24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49743" y="579919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∙ 9 =</a:t>
            </a:r>
            <a:r>
              <a:rPr lang="uk-UA" sz="2400" b="1" dirty="0" smtClean="0">
                <a:solidFill>
                  <a:srgbClr val="FF0000"/>
                </a:solidFill>
              </a:rPr>
              <a:t>27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8480" y="57160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9 ∙ 3 =27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1643050"/>
          <a:ext cx="6096000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2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3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4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5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6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7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8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9</a:t>
                      </a:r>
                      <a:endParaRPr lang="ru-RU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1357298"/>
            <a:ext cx="148630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∙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1257</TotalTime>
  <Words>486</Words>
  <Application>Microsoft Office PowerPoint</Application>
  <PresentationFormat>Экран (4:3)</PresentationFormat>
  <Paragraphs>146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Девіз уроку: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Alla Kravchenko</cp:lastModifiedBy>
  <cp:revision>140</cp:revision>
  <dcterms:created xsi:type="dcterms:W3CDTF">2002-01-01T01:48:23Z</dcterms:created>
  <dcterms:modified xsi:type="dcterms:W3CDTF">2020-09-03T12:54:31Z</dcterms:modified>
</cp:coreProperties>
</file>