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5"/>
  </p:notesMasterIdLst>
  <p:sldIdLst>
    <p:sldId id="274" r:id="rId2"/>
    <p:sldId id="257" r:id="rId3"/>
    <p:sldId id="258" r:id="rId4"/>
    <p:sldId id="259" r:id="rId5"/>
    <p:sldId id="260" r:id="rId6"/>
    <p:sldId id="273" r:id="rId7"/>
    <p:sldId id="263" r:id="rId8"/>
    <p:sldId id="264" r:id="rId9"/>
    <p:sldId id="265" r:id="rId10"/>
    <p:sldId id="269" r:id="rId11"/>
    <p:sldId id="270" r:id="rId12"/>
    <p:sldId id="275" r:id="rId13"/>
    <p:sldId id="276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66FF"/>
    <a:srgbClr val="0000FF"/>
    <a:srgbClr val="FF0000"/>
    <a:srgbClr val="00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2484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8A15AEA-A8CC-4B38-A618-5AE730ABBD6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F0FA6-AC6E-42E2-9418-3E0304D0FC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855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2BB6-A1E4-4DED-A200-C2C6CF7821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626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2BB6-A1E4-4DED-A200-C2C6CF7821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3768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2BB6-A1E4-4DED-A200-C2C6CF7821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06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2BB6-A1E4-4DED-A200-C2C6CF7821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3938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62BB6-A1E4-4DED-A200-C2C6CF7821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287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1AEB-5E47-4623-AAA2-21C32470DE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6700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66B86-D9A4-4156-B4DA-8671BCCCF3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73190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B3ECD05-91C3-41D8-8428-C81AA30E821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256234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3D28-5BAA-4A6C-981C-BE9C0C81A5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83636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C2F14-A387-4E6F-AC2B-B9BE524712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3651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B09F6-AD0A-4062-BBAD-D7E3FAB768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1797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0549-23F6-4354-8315-35FED8DF48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0460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E3F06-8525-454A-A09F-CD26678892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59490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081AF-FFAD-4780-B4FA-F3477A49BD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3136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0F0D6-14D2-4006-92E6-FC9F5A51B8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46563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4BAD2-66D6-42E8-B4C8-24C0549A80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6440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262BB6-A1E4-4DED-A200-C2C6CF7821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853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800" dirty="0" smtClean="0">
                <a:solidFill>
                  <a:srgbClr val="7030A0"/>
                </a:solidFill>
              </a:rPr>
              <a:t>Тема:</a:t>
            </a:r>
          </a:p>
          <a:p>
            <a:pPr marL="0" indent="0" algn="ctr">
              <a:buNone/>
            </a:pPr>
            <a:r>
              <a:rPr lang="uk-UA" sz="4800" dirty="0" smtClean="0">
                <a:solidFill>
                  <a:srgbClr val="7030A0"/>
                </a:solidFill>
              </a:rPr>
              <a:t>Вправи </a:t>
            </a:r>
            <a:r>
              <a:rPr lang="uk-UA" sz="4800" dirty="0">
                <a:solidFill>
                  <a:srgbClr val="7030A0"/>
                </a:solidFill>
              </a:rPr>
              <a:t>і задачі </a:t>
            </a:r>
            <a:endParaRPr lang="uk-UA" sz="4800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uk-UA" sz="4800" dirty="0" smtClean="0">
                <a:solidFill>
                  <a:srgbClr val="7030A0"/>
                </a:solidFill>
              </a:rPr>
              <a:t>на </a:t>
            </a:r>
            <a:r>
              <a:rPr lang="uk-UA" sz="4800" dirty="0">
                <a:solidFill>
                  <a:srgbClr val="7030A0"/>
                </a:solidFill>
              </a:rPr>
              <a:t>засвоєння таблиць множення числа </a:t>
            </a:r>
            <a:r>
              <a:rPr lang="uk-UA" sz="4800" dirty="0" smtClean="0">
                <a:solidFill>
                  <a:srgbClr val="7030A0"/>
                </a:solidFill>
              </a:rPr>
              <a:t>2</a:t>
            </a:r>
          </a:p>
          <a:p>
            <a:pPr marL="0" indent="0" algn="ctr">
              <a:buNone/>
            </a:pPr>
            <a:r>
              <a:rPr lang="uk-UA" sz="4800" dirty="0" smtClean="0">
                <a:solidFill>
                  <a:srgbClr val="7030A0"/>
                </a:solidFill>
              </a:rPr>
              <a:t> </a:t>
            </a:r>
            <a:r>
              <a:rPr lang="uk-UA" sz="4800" dirty="0">
                <a:solidFill>
                  <a:srgbClr val="7030A0"/>
                </a:solidFill>
              </a:rPr>
              <a:t>і числа 3 та ділення на </a:t>
            </a:r>
            <a:r>
              <a:rPr lang="uk-UA" sz="4800" dirty="0" smtClean="0">
                <a:solidFill>
                  <a:srgbClr val="7030A0"/>
                </a:solidFill>
              </a:rPr>
              <a:t>2 </a:t>
            </a:r>
            <a:endParaRPr lang="ru-RU" sz="4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109783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uk-UA" b="1" i="1" dirty="0" err="1" smtClean="0">
                <a:solidFill>
                  <a:srgbClr val="FF0066"/>
                </a:solidFill>
              </a:rPr>
              <a:t>Поставте</a:t>
            </a:r>
            <a:r>
              <a:rPr lang="uk-UA" b="1" i="1" dirty="0" smtClean="0">
                <a:solidFill>
                  <a:srgbClr val="FF0066"/>
                </a:solidFill>
              </a:rPr>
              <a:t> знаки.</a:t>
            </a:r>
            <a:endParaRPr lang="ru-RU" b="1" i="1" dirty="0">
              <a:solidFill>
                <a:srgbClr val="FF0066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6781800" cy="4525963"/>
          </a:xfrm>
        </p:spPr>
        <p:txBody>
          <a:bodyPr/>
          <a:lstStyle/>
          <a:p>
            <a:pPr marL="0" indent="0">
              <a:buNone/>
            </a:pPr>
            <a:r>
              <a:rPr lang="uk-UA" sz="5400" dirty="0"/>
              <a:t>   </a:t>
            </a:r>
            <a:r>
              <a:rPr lang="uk-UA" sz="5400" dirty="0" smtClean="0"/>
              <a:t>2   5     </a:t>
            </a:r>
            <a:r>
              <a:rPr lang="uk-UA" sz="5400" dirty="0"/>
              <a:t>8 = 18</a:t>
            </a:r>
          </a:p>
          <a:p>
            <a:pPr marL="609600" indent="-609600">
              <a:buFontTx/>
              <a:buNone/>
            </a:pPr>
            <a:r>
              <a:rPr lang="uk-UA" sz="5400" dirty="0"/>
              <a:t>47     4     20 = 31</a:t>
            </a:r>
          </a:p>
          <a:p>
            <a:pPr marL="0" indent="0">
              <a:buNone/>
            </a:pPr>
            <a:r>
              <a:rPr lang="uk-UA" sz="5400" dirty="0" smtClean="0"/>
              <a:t>10    </a:t>
            </a:r>
            <a:r>
              <a:rPr lang="uk-UA" sz="5400" dirty="0"/>
              <a:t>9    </a:t>
            </a:r>
            <a:r>
              <a:rPr lang="uk-UA" sz="5400" dirty="0" smtClean="0"/>
              <a:t> 1 </a:t>
            </a:r>
            <a:r>
              <a:rPr lang="uk-UA" sz="5400" dirty="0"/>
              <a:t>= 0</a:t>
            </a:r>
          </a:p>
          <a:p>
            <a:pPr marL="0" indent="0">
              <a:buNone/>
            </a:pPr>
            <a:r>
              <a:rPr lang="uk-UA" sz="5400" dirty="0" smtClean="0"/>
              <a:t>20     </a:t>
            </a:r>
            <a:r>
              <a:rPr lang="uk-UA" sz="5400" dirty="0"/>
              <a:t>2     4 = 28</a:t>
            </a:r>
          </a:p>
          <a:p>
            <a:pPr marL="609600" indent="-609600">
              <a:buFontTx/>
              <a:buNone/>
            </a:pPr>
            <a:endParaRPr lang="ru-RU" sz="5400" dirty="0"/>
          </a:p>
        </p:txBody>
      </p:sp>
      <p:sp>
        <p:nvSpPr>
          <p:cNvPr id="43021" name="Rectangle 13"/>
          <p:cNvSpPr>
            <a:spLocks noChangeArrowheads="1"/>
          </p:cNvSpPr>
          <p:nvPr/>
        </p:nvSpPr>
        <p:spPr bwMode="auto">
          <a:xfrm>
            <a:off x="5090160" y="2728118"/>
            <a:ext cx="350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uk-UA" sz="5400" dirty="0">
                <a:solidFill>
                  <a:srgbClr val="FF0000"/>
                </a:solidFill>
              </a:rPr>
              <a:t> </a:t>
            </a:r>
            <a:r>
              <a:rPr lang="uk-UA" sz="5400" dirty="0" smtClean="0">
                <a:solidFill>
                  <a:srgbClr val="FF0000"/>
                </a:solidFill>
              </a:rPr>
              <a:t>    </a:t>
            </a:r>
            <a:endParaRPr lang="uk-UA" sz="5400" dirty="0">
              <a:solidFill>
                <a:srgbClr val="FF0000"/>
              </a:solidFill>
            </a:endParaRPr>
          </a:p>
          <a:p>
            <a:pPr marL="609600" indent="-609600">
              <a:spcBef>
                <a:spcPct val="20000"/>
              </a:spcBef>
            </a:pPr>
            <a:r>
              <a:rPr lang="uk-UA" sz="5400" dirty="0">
                <a:solidFill>
                  <a:srgbClr val="FF0000"/>
                </a:solidFill>
              </a:rPr>
              <a:t>   </a:t>
            </a:r>
            <a:r>
              <a:rPr lang="uk-UA" sz="5400" dirty="0" smtClean="0">
                <a:solidFill>
                  <a:srgbClr val="FF0000"/>
                </a:solidFill>
              </a:rPr>
              <a:t>      </a:t>
            </a:r>
            <a:endParaRPr lang="uk-UA" sz="5400" dirty="0">
              <a:solidFill>
                <a:srgbClr val="FF0000"/>
              </a:solidFill>
            </a:endParaRPr>
          </a:p>
          <a:p>
            <a:pPr marL="609600" indent="-609600">
              <a:spcBef>
                <a:spcPct val="20000"/>
              </a:spcBef>
            </a:pPr>
            <a:r>
              <a:rPr lang="uk-UA" sz="5400" dirty="0">
                <a:solidFill>
                  <a:srgbClr val="FF0000"/>
                </a:solidFill>
              </a:rPr>
              <a:t>    </a:t>
            </a:r>
            <a:r>
              <a:rPr lang="uk-UA" sz="5400" dirty="0" smtClean="0">
                <a:solidFill>
                  <a:srgbClr val="FF0000"/>
                </a:solidFill>
              </a:rPr>
              <a:t>      </a:t>
            </a:r>
            <a:endParaRPr lang="uk-UA" sz="5400" dirty="0">
              <a:solidFill>
                <a:srgbClr val="FF0000"/>
              </a:solidFill>
            </a:endParaRPr>
          </a:p>
          <a:p>
            <a:pPr marL="609600" indent="-609600">
              <a:spcBef>
                <a:spcPct val="20000"/>
              </a:spcBef>
            </a:pPr>
            <a:r>
              <a:rPr lang="uk-UA" sz="5400" dirty="0">
                <a:solidFill>
                  <a:srgbClr val="FF0000"/>
                </a:solidFill>
              </a:rPr>
              <a:t>   </a:t>
            </a:r>
            <a:r>
              <a:rPr lang="uk-UA" sz="5400" dirty="0" smtClean="0">
                <a:solidFill>
                  <a:srgbClr val="FF0000"/>
                </a:solidFill>
              </a:rPr>
              <a:t>     </a:t>
            </a:r>
            <a:endParaRPr lang="uk-UA" sz="5400" dirty="0">
              <a:solidFill>
                <a:srgbClr val="FF0000"/>
              </a:solidFill>
            </a:endParaRPr>
          </a:p>
          <a:p>
            <a:pPr marL="609600" indent="-609600">
              <a:spcBef>
                <a:spcPct val="20000"/>
              </a:spcBef>
            </a:pP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30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30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30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295400"/>
            <a:ext cx="7696200" cy="4495800"/>
          </a:xfrm>
        </p:spPr>
        <p:txBody>
          <a:bodyPr/>
          <a:lstStyle/>
          <a:p>
            <a:pPr>
              <a:buFontTx/>
              <a:buNone/>
            </a:pPr>
            <a:r>
              <a:rPr lang="uk-UA" sz="4000" b="1" i="1" dirty="0" smtClean="0">
                <a:solidFill>
                  <a:srgbClr val="0066FF"/>
                </a:solidFill>
              </a:rPr>
              <a:t>Ми граючись </a:t>
            </a:r>
            <a:r>
              <a:rPr lang="uk-UA" sz="4000" b="1" i="1" dirty="0">
                <a:solidFill>
                  <a:srgbClr val="0066FF"/>
                </a:solidFill>
              </a:rPr>
              <a:t>- навчаємось,</a:t>
            </a:r>
          </a:p>
          <a:p>
            <a:pPr>
              <a:buFontTx/>
              <a:buNone/>
            </a:pPr>
            <a:r>
              <a:rPr lang="uk-UA" sz="4000" b="1" i="1" dirty="0" smtClean="0">
                <a:solidFill>
                  <a:srgbClr val="0066FF"/>
                </a:solidFill>
              </a:rPr>
              <a:t>Навчаючись </a:t>
            </a:r>
            <a:r>
              <a:rPr lang="uk-UA" sz="4000" b="1" i="1" dirty="0">
                <a:solidFill>
                  <a:srgbClr val="0066FF"/>
                </a:solidFill>
              </a:rPr>
              <a:t>- ми граємось.</a:t>
            </a:r>
          </a:p>
          <a:p>
            <a:pPr>
              <a:buFontTx/>
              <a:buNone/>
            </a:pPr>
            <a:r>
              <a:rPr lang="uk-UA" sz="4000" b="1" i="1" dirty="0">
                <a:solidFill>
                  <a:srgbClr val="0066FF"/>
                </a:solidFill>
              </a:rPr>
              <a:t>Ну і, звичайно, ми завжди</a:t>
            </a:r>
          </a:p>
          <a:p>
            <a:pPr>
              <a:buFontTx/>
              <a:buNone/>
            </a:pPr>
            <a:r>
              <a:rPr lang="uk-UA" sz="4000" b="1" i="1" dirty="0">
                <a:solidFill>
                  <a:srgbClr val="0066FF"/>
                </a:solidFill>
              </a:rPr>
              <a:t>В іграх розвиваємось.</a:t>
            </a:r>
            <a:endParaRPr lang="ru-RU" sz="4000" b="1" i="1" dirty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743200"/>
            <a:ext cx="6347713" cy="1320800"/>
          </a:xfrm>
        </p:spPr>
        <p:txBody>
          <a:bodyPr/>
          <a:lstStyle/>
          <a:p>
            <a:r>
              <a:rPr lang="uk-UA" dirty="0" smtClean="0"/>
              <a:t>Робота з підручником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4121307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7400" y="2514600"/>
            <a:ext cx="6347713" cy="1320800"/>
          </a:xfrm>
        </p:spPr>
        <p:txBody>
          <a:bodyPr>
            <a:normAutofit/>
          </a:bodyPr>
          <a:lstStyle/>
          <a:p>
            <a:r>
              <a:rPr lang="uk-UA" sz="7200" dirty="0" smtClean="0"/>
              <a:t>Молодці!!!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70473366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-533400" y="2286000"/>
            <a:ext cx="8839200" cy="1981200"/>
          </a:xfrm>
        </p:spPr>
        <p:txBody>
          <a:bodyPr>
            <a:noAutofit/>
          </a:bodyPr>
          <a:lstStyle/>
          <a:p>
            <a:pPr algn="ctr">
              <a:buFontTx/>
              <a:buNone/>
            </a:pPr>
            <a:r>
              <a:rPr lang="uk-UA" sz="6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</a:t>
            </a:r>
            <a:r>
              <a:rPr lang="uk-UA" sz="6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Каліграфічна хвилинка</a:t>
            </a:r>
            <a:endParaRPr lang="ru-RU" sz="60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1" name="Picture 2" descr="F:\Svetlana-Документы\институт\семинары_совещания\2008_Киев_02_один ученик - один комп\дв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609600"/>
            <a:ext cx="398621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2" descr="F:\Svetlana-Документы\институт\семинары_совещания\2008_Киев_02_один ученик - один комп\семь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533400"/>
            <a:ext cx="4191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13"/>
          <p:cNvSpPr>
            <a:spLocks noChangeArrowheads="1"/>
          </p:cNvSpPr>
          <p:nvPr/>
        </p:nvSpPr>
        <p:spPr bwMode="auto">
          <a:xfrm rot="-169820">
            <a:off x="2209800" y="1295400"/>
            <a:ext cx="685800" cy="722313"/>
          </a:xfrm>
          <a:prstGeom prst="star8">
            <a:avLst>
              <a:gd name="adj" fmla="val 17495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" name="AutoShape 13"/>
          <p:cNvSpPr>
            <a:spLocks noChangeArrowheads="1"/>
          </p:cNvSpPr>
          <p:nvPr/>
        </p:nvSpPr>
        <p:spPr bwMode="auto">
          <a:xfrm rot="-169820">
            <a:off x="6324600" y="1066800"/>
            <a:ext cx="674688" cy="579438"/>
          </a:xfrm>
          <a:prstGeom prst="star8">
            <a:avLst>
              <a:gd name="adj" fmla="val 17495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" name="AutoShape 13"/>
          <p:cNvSpPr>
            <a:spLocks noChangeArrowheads="1"/>
          </p:cNvSpPr>
          <p:nvPr/>
        </p:nvSpPr>
        <p:spPr bwMode="auto">
          <a:xfrm rot="-169820">
            <a:off x="6400800" y="2514600"/>
            <a:ext cx="609600" cy="569913"/>
          </a:xfrm>
          <a:prstGeom prst="star8">
            <a:avLst>
              <a:gd name="adj" fmla="val 17495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1283" name="AutoShape 19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11285" name="AutoShape 21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215 -0.02847 0.02431 -0.05671 0.04531 -0.06805 C 0.06632 -0.07939 0.10799 -0.08564 0.12587 -0.06805 C 0.14375 -0.05046 0.16128 -0.00601 0.15278 0.03704 C 0.14427 0.0801 0.10747 0.1301 0.075 0.19005 C 0.04253 0.25 -0.02778 0.3669 -0.04167 0.39746 C -0.05556 0.42801 -0.02222 0.37963 -0.00833 0.37408 C 0.00556 0.36852 0.02413 0.35996 0.04167 0.36413 C 0.0592 0.36829 0.08212 0.39375 0.09722 0.39862 C 0.11233 0.40348 0.12292 0.40163 0.13229 0.3926 C 0.14167 0.38357 0.15 0.35278 0.15365 0.34445 " pathEditMode="relative" ptsTypes="aaaaaaaaaaA">
                                      <p:cBhvr>
                                        <p:cTn id="1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2198 C 0.01337 -0.04118 0.02691 -0.06015 0.03994 -0.06015 C 0.05313 -0.06015 0.07136 -0.02961 0.07935 -0.02198 C 0.08733 -0.01504 0.08143 -0.01827 0.08768 -0.01666 C 0.09393 -0.0155 0.10695 -0.0111 0.11685 -0.01318 C 0.12657 -0.01527 0.13525 -0.01966 0.14671 -0.02869 C 0.15816 -0.03771 0.18282 -0.07265 0.18629 -0.06756 C 0.18959 -0.0627 0.19879 -0.08584 0.16719 0.00232 C 0.1356 0.0907 0.02518 0.3864 -0.00312 0.46368 " pathEditMode="relative" rAng="0" ptsTypes="aaaaaaaaA">
                                      <p:cBhvr>
                                        <p:cTn id="2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21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15834 -1.11111E-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" grpId="0" animBg="1"/>
      <p:bldP spid="2" grpId="1" animBg="1"/>
      <p:bldP spid="4" grpId="0" animBg="1"/>
      <p:bldP spid="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2400" y="0"/>
            <a:ext cx="6477000" cy="655320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uk-UA" sz="7200" dirty="0"/>
              <a:t>     </a:t>
            </a:r>
            <a:r>
              <a:rPr lang="uk-UA" sz="7200" dirty="0" smtClean="0"/>
              <a:t>3+3+3+3  </a:t>
            </a:r>
            <a:endParaRPr lang="uk-UA" sz="7200" dirty="0"/>
          </a:p>
          <a:p>
            <a:pPr>
              <a:buFontTx/>
              <a:buNone/>
            </a:pPr>
            <a:r>
              <a:rPr lang="uk-UA" sz="7200" dirty="0"/>
              <a:t>     8+8</a:t>
            </a:r>
          </a:p>
          <a:p>
            <a:pPr>
              <a:buFontTx/>
              <a:buNone/>
            </a:pPr>
            <a:r>
              <a:rPr lang="uk-UA" sz="7200" dirty="0"/>
              <a:t>     4+3</a:t>
            </a:r>
          </a:p>
          <a:p>
            <a:pPr algn="ctr">
              <a:buFontTx/>
              <a:buNone/>
            </a:pPr>
            <a:r>
              <a:rPr lang="uk-UA" sz="7200" dirty="0"/>
              <a:t> </a:t>
            </a:r>
            <a:r>
              <a:rPr lang="uk-UA" sz="7200" dirty="0" smtClean="0"/>
              <a:t>6+6+6+6+6</a:t>
            </a:r>
            <a:endParaRPr lang="uk-UA" sz="7200" dirty="0"/>
          </a:p>
          <a:p>
            <a:pPr>
              <a:buFontTx/>
              <a:buNone/>
            </a:pPr>
            <a:r>
              <a:rPr lang="uk-UA" sz="7200" dirty="0"/>
              <a:t> </a:t>
            </a:r>
            <a:r>
              <a:rPr lang="uk-UA" sz="7200" dirty="0" smtClean="0"/>
              <a:t>    5+5+5+5+5+5</a:t>
            </a:r>
            <a:endParaRPr lang="uk-UA" sz="7200" dirty="0"/>
          </a:p>
          <a:p>
            <a:pPr>
              <a:buFontTx/>
              <a:buNone/>
            </a:pPr>
            <a:endParaRPr lang="ru-RU" sz="7200" dirty="0"/>
          </a:p>
        </p:txBody>
      </p:sp>
      <p:sp>
        <p:nvSpPr>
          <p:cNvPr id="13317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6934200" y="0"/>
            <a:ext cx="1828800" cy="617220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uk-UA" sz="7200" b="1">
                <a:solidFill>
                  <a:srgbClr val="FF0000"/>
                </a:solidFill>
              </a:rPr>
              <a:t>3х4</a:t>
            </a:r>
          </a:p>
          <a:p>
            <a:pPr>
              <a:buFontTx/>
              <a:buNone/>
            </a:pPr>
            <a:r>
              <a:rPr lang="uk-UA" sz="7200" b="1">
                <a:solidFill>
                  <a:srgbClr val="FF0000"/>
                </a:solidFill>
              </a:rPr>
              <a:t>8х2</a:t>
            </a:r>
            <a:endParaRPr lang="uk-UA" sz="66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uk-UA" sz="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uk-UA" sz="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uk-UA" sz="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uk-UA" sz="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uk-UA" sz="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uk-UA" sz="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uk-UA" sz="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uk-UA" sz="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uk-UA" sz="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uk-UA" sz="6600" b="1">
                <a:solidFill>
                  <a:srgbClr val="FF0000"/>
                </a:solidFill>
              </a:rPr>
              <a:t>6х5</a:t>
            </a:r>
          </a:p>
          <a:p>
            <a:pPr>
              <a:buFontTx/>
              <a:buNone/>
            </a:pPr>
            <a:endParaRPr lang="uk-UA" sz="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uk-UA" sz="6600" b="1">
                <a:solidFill>
                  <a:srgbClr val="FF0000"/>
                </a:solidFill>
              </a:rPr>
              <a:t>5х6</a:t>
            </a:r>
          </a:p>
          <a:p>
            <a:pPr>
              <a:buFontTx/>
              <a:buNone/>
            </a:pPr>
            <a:endParaRPr lang="ru-RU" sz="66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xit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8" name="Rectangle 8"/>
          <p:cNvSpPr>
            <a:spLocks noGrp="1" noChangeArrowheads="1"/>
          </p:cNvSpPr>
          <p:nvPr>
            <p:ph sz="half" idx="1"/>
          </p:nvPr>
        </p:nvSpPr>
        <p:spPr>
          <a:xfrm>
            <a:off x="1371600" y="152400"/>
            <a:ext cx="4267200" cy="6324600"/>
          </a:xfrm>
        </p:spPr>
        <p:txBody>
          <a:bodyPr/>
          <a:lstStyle/>
          <a:p>
            <a:pPr>
              <a:buFontTx/>
              <a:buNone/>
            </a:pPr>
            <a:r>
              <a:rPr lang="uk-UA" sz="6600" dirty="0"/>
              <a:t>2 х     = 10</a:t>
            </a:r>
          </a:p>
          <a:p>
            <a:pPr>
              <a:buFontTx/>
              <a:buNone/>
            </a:pPr>
            <a:r>
              <a:rPr lang="uk-UA" sz="6600" dirty="0"/>
              <a:t>2 х     = 16</a:t>
            </a:r>
          </a:p>
          <a:p>
            <a:pPr>
              <a:buFontTx/>
              <a:buNone/>
            </a:pPr>
            <a:r>
              <a:rPr lang="uk-UA" sz="6600" dirty="0"/>
              <a:t>   </a:t>
            </a:r>
            <a:r>
              <a:rPr lang="uk-UA" sz="6600" dirty="0" smtClean="0"/>
              <a:t>х </a:t>
            </a:r>
            <a:r>
              <a:rPr lang="uk-UA" sz="6600" dirty="0"/>
              <a:t>6 </a:t>
            </a:r>
            <a:r>
              <a:rPr lang="uk-UA" sz="6600" dirty="0" smtClean="0"/>
              <a:t> = </a:t>
            </a:r>
            <a:r>
              <a:rPr lang="uk-UA" sz="6600" dirty="0"/>
              <a:t>12</a:t>
            </a:r>
          </a:p>
          <a:p>
            <a:pPr>
              <a:buFontTx/>
              <a:buNone/>
            </a:pPr>
            <a:r>
              <a:rPr lang="uk-UA" sz="6600" dirty="0"/>
              <a:t>2 х     = 18</a:t>
            </a:r>
          </a:p>
          <a:p>
            <a:pPr>
              <a:buFontTx/>
              <a:buNone/>
            </a:pPr>
            <a:r>
              <a:rPr lang="uk-UA" sz="6600" dirty="0"/>
              <a:t>2 х     = 6</a:t>
            </a:r>
            <a:endParaRPr lang="ru-RU" sz="6600" dirty="0"/>
          </a:p>
        </p:txBody>
      </p:sp>
      <p:sp>
        <p:nvSpPr>
          <p:cNvPr id="20510" name="Rectangle 30"/>
          <p:cNvSpPr>
            <a:spLocks noChangeArrowheads="1"/>
          </p:cNvSpPr>
          <p:nvPr/>
        </p:nvSpPr>
        <p:spPr bwMode="auto">
          <a:xfrm>
            <a:off x="1295400" y="228600"/>
            <a:ext cx="23622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6600" dirty="0">
                <a:solidFill>
                  <a:srgbClr val="FF0000"/>
                </a:solidFill>
              </a:rPr>
              <a:t>       </a:t>
            </a:r>
          </a:p>
          <a:p>
            <a:pPr marL="342900" indent="-342900">
              <a:spcBef>
                <a:spcPct val="20000"/>
              </a:spcBef>
            </a:pPr>
            <a:r>
              <a:rPr lang="ru-RU" sz="6600" dirty="0">
                <a:solidFill>
                  <a:srgbClr val="FF0000"/>
                </a:solidFill>
              </a:rPr>
              <a:t>       </a:t>
            </a:r>
          </a:p>
          <a:p>
            <a:pPr marL="342900" indent="-342900">
              <a:spcBef>
                <a:spcPct val="20000"/>
              </a:spcBef>
            </a:pPr>
            <a:r>
              <a:rPr lang="ru-RU" sz="6600" dirty="0" smtClean="0">
                <a:solidFill>
                  <a:srgbClr val="FF0000"/>
                </a:solidFill>
              </a:rPr>
              <a:t>       </a:t>
            </a:r>
            <a:endParaRPr lang="ru-RU" sz="6600" dirty="0">
              <a:solidFill>
                <a:srgbClr val="FF0000"/>
              </a:solidFill>
            </a:endParaRPr>
          </a:p>
          <a:p>
            <a:pPr marL="342900" indent="-342900">
              <a:spcBef>
                <a:spcPct val="20000"/>
              </a:spcBef>
            </a:pPr>
            <a:r>
              <a:rPr lang="ru-RU" sz="6600" dirty="0">
                <a:solidFill>
                  <a:srgbClr val="FF0000"/>
                </a:solidFill>
              </a:rPr>
              <a:t>      </a:t>
            </a:r>
          </a:p>
          <a:p>
            <a:pPr marL="342900" indent="-342900">
              <a:spcBef>
                <a:spcPct val="20000"/>
              </a:spcBef>
            </a:pPr>
            <a:endParaRPr lang="ru-RU" sz="66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05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0" name="Rectangle 6"/>
          <p:cNvSpPr>
            <a:spLocks noGrp="1" noChangeArrowheads="1"/>
          </p:cNvSpPr>
          <p:nvPr>
            <p:ph type="title"/>
          </p:nvPr>
        </p:nvSpPr>
        <p:spPr>
          <a:xfrm>
            <a:off x="381000" y="2438400"/>
            <a:ext cx="8229600" cy="1143000"/>
          </a:xfrm>
        </p:spPr>
        <p:txBody>
          <a:bodyPr/>
          <a:lstStyle/>
          <a:p>
            <a:r>
              <a:rPr lang="uk-UA" dirty="0" smtClean="0"/>
              <a:t>         ФІЗКУЛЬТХВИЛИНКА</a:t>
            </a:r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uk-UA" sz="4800" b="1" dirty="0"/>
              <a:t>ЗАДАЧА  </a:t>
            </a:r>
            <a:endParaRPr lang="ru-RU" sz="4800" b="1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1447800"/>
            <a:ext cx="4724400" cy="4953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uk-UA" sz="5400" dirty="0"/>
              <a:t> </a:t>
            </a:r>
            <a:r>
              <a:rPr lang="uk-UA" sz="5400" dirty="0" smtClean="0"/>
              <a:t>Було       -</a:t>
            </a:r>
            <a:endParaRPr lang="uk-UA" sz="5400" dirty="0"/>
          </a:p>
          <a:p>
            <a:pPr>
              <a:lnSpc>
                <a:spcPct val="90000"/>
              </a:lnSpc>
              <a:buFontTx/>
              <a:buNone/>
            </a:pPr>
            <a:r>
              <a:rPr lang="uk-UA" sz="5400" dirty="0"/>
              <a:t> Відрізали </a:t>
            </a:r>
            <a:r>
              <a:rPr lang="uk-UA" sz="5400" dirty="0" smtClean="0"/>
              <a:t> -</a:t>
            </a:r>
            <a:endParaRPr lang="uk-UA" sz="5400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uk-UA" sz="5400" dirty="0"/>
              <a:t> Залишилось </a:t>
            </a:r>
            <a:r>
              <a:rPr lang="uk-UA" sz="5400" dirty="0" smtClean="0"/>
              <a:t>-</a:t>
            </a:r>
            <a:endParaRPr lang="uk-UA" sz="5400" dirty="0"/>
          </a:p>
          <a:p>
            <a:pPr>
              <a:lnSpc>
                <a:spcPct val="90000"/>
              </a:lnSpc>
              <a:buFontTx/>
              <a:buNone/>
            </a:pPr>
            <a:r>
              <a:rPr lang="uk-UA" sz="5400" dirty="0"/>
              <a:t>  </a:t>
            </a:r>
            <a:endParaRPr lang="ru-RU" sz="5400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724400" y="1219200"/>
            <a:ext cx="4419600" cy="3124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uk-UA" sz="6000">
                <a:solidFill>
                  <a:srgbClr val="FF0000"/>
                </a:solidFill>
              </a:rPr>
              <a:t>?</a:t>
            </a:r>
            <a:r>
              <a:rPr lang="uk-UA" sz="600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6000"/>
              <a:t>по 2 м  4 п.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sz="6000"/>
              <a:t>24 м 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60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-228600" y="2057400"/>
            <a:ext cx="9220200" cy="1173163"/>
          </a:xfrm>
        </p:spPr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uk-UA" sz="6600" b="1" dirty="0"/>
              <a:t> </a:t>
            </a:r>
            <a:r>
              <a:rPr lang="uk-UA" sz="5100" b="1" i="1" dirty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Назвіть геометричні фігури.</a:t>
            </a:r>
            <a:endParaRPr lang="ru-RU" sz="5100" b="1" i="1" dirty="0">
              <a:solidFill>
                <a:srgbClr val="FF0066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2776" name="AutoShape 8" descr="ANd9GcSlBe6yxEDt7yRekfylmVboTbDomUd29geqt1L63c5t3crylC0K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32778" name="AutoShape 10" descr="ANd9GcSlBe6yxEDt7yRekfylmVboTbDomUd29geqt1L63c5t3crylC0K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2" name="Picture 6" descr="желтй круг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307181"/>
            <a:ext cx="2505075" cy="2590800"/>
          </a:xfrm>
          <a:prstGeom prst="rect">
            <a:avLst/>
          </a:prstGeom>
          <a:noFill/>
        </p:spPr>
      </p:pic>
      <p:pic>
        <p:nvPicPr>
          <p:cNvPr id="34823" name="Picture 7" descr="прямоугольник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408218"/>
            <a:ext cx="3810000" cy="1930400"/>
          </a:xfrm>
          <a:prstGeom prst="rect">
            <a:avLst/>
          </a:prstGeom>
          <a:noFill/>
        </p:spPr>
      </p:pic>
      <p:pic>
        <p:nvPicPr>
          <p:cNvPr id="34824" name="Picture 8" descr="синий треугольник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457200"/>
            <a:ext cx="2771775" cy="2138363"/>
          </a:xfrm>
          <a:prstGeom prst="rect">
            <a:avLst/>
          </a:prstGeom>
          <a:noFill/>
        </p:spPr>
      </p:pic>
      <p:sp>
        <p:nvSpPr>
          <p:cNvPr id="34826" name="AutoShape 10" descr="ANd9GcQ-um3kFPCZjIqGsKAhlm6Bj9_ByIJpCrdaJyGDHwtuOYnSIIA2fLU4xX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sp>
        <p:nvSpPr>
          <p:cNvPr id="34828" name="AutoShape 12" descr="ANd9GcQ-um3kFPCZjIqGsKAhlm6Bj9_ByIJpCrdaJyGDHwtuOYnSIIA2fLU4xX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  <p:txBody>
          <a:bodyPr/>
          <a:lstStyle/>
          <a:p>
            <a:endParaRPr lang="ru-RU"/>
          </a:p>
        </p:txBody>
      </p:sp>
      <p:pic>
        <p:nvPicPr>
          <p:cNvPr id="34830" name="Picture 14" descr="_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24400" y="3014229"/>
            <a:ext cx="2286000" cy="23336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10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298</TotalTime>
  <Words>142</Words>
  <Application>Microsoft Office PowerPoint</Application>
  <PresentationFormat>Экран (4:3)</PresentationFormat>
  <Paragraphs>58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ФІЗКУЛЬТХВИЛИНКА</vt:lpstr>
      <vt:lpstr>ЗАДАЧА  </vt:lpstr>
      <vt:lpstr>Презентация PowerPoint</vt:lpstr>
      <vt:lpstr>Презентация PowerPoint</vt:lpstr>
      <vt:lpstr>Поставте знаки.</vt:lpstr>
      <vt:lpstr>Презентация PowerPoint</vt:lpstr>
      <vt:lpstr>Робота з підручником</vt:lpstr>
      <vt:lpstr>Молодці!!!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Юрий</dc:creator>
  <cp:lastModifiedBy>Alla Kravchenko</cp:lastModifiedBy>
  <cp:revision>31</cp:revision>
  <cp:lastPrinted>1601-01-01T00:00:00Z</cp:lastPrinted>
  <dcterms:created xsi:type="dcterms:W3CDTF">2014-11-15T16:24:21Z</dcterms:created>
  <dcterms:modified xsi:type="dcterms:W3CDTF">2020-09-03T14:04:30Z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