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7" r:id="rId2"/>
    <p:sldId id="273" r:id="rId3"/>
    <p:sldId id="274" r:id="rId4"/>
    <p:sldId id="268" r:id="rId5"/>
    <p:sldId id="276" r:id="rId6"/>
    <p:sldId id="258" r:id="rId7"/>
    <p:sldId id="277" r:id="rId8"/>
    <p:sldId id="281" r:id="rId9"/>
    <p:sldId id="282" r:id="rId10"/>
    <p:sldId id="267" r:id="rId11"/>
    <p:sldId id="279" r:id="rId12"/>
    <p:sldId id="271" r:id="rId13"/>
    <p:sldId id="272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89F4C-CE29-42F0-88BA-6F899E6FD730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386D39-690C-431F-84DA-A63E94631C4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8393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386D39-690C-431F-84DA-A63E94631C49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8729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E7FE5C-8EC3-4128-9859-009B91E78B76}" type="datetimeFigureOut">
              <a:rPr lang="uk-UA" smtClean="0"/>
              <a:t>04.09.2020</a:t>
            </a:fld>
            <a:endParaRPr lang="uk-U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8BBFD0-9C9B-4E8B-A213-477E2C6A1384}" type="slidenum">
              <a:rPr lang="uk-UA" smtClean="0"/>
              <a:t>‹#›</a:t>
            </a:fld>
            <a:endParaRPr lang="uk-U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6.jp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204864"/>
            <a:ext cx="9865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b="1" i="1" dirty="0" smtClean="0"/>
              <a:t>Тема: </a:t>
            </a:r>
            <a:r>
              <a:rPr lang="uk-UA" sz="6000" b="1" i="1" dirty="0" smtClean="0">
                <a:solidFill>
                  <a:schemeClr val="accent1"/>
                </a:solidFill>
              </a:rPr>
              <a:t>Поняття </a:t>
            </a:r>
            <a:r>
              <a:rPr lang="uk-UA" sz="6000" b="1" i="1" dirty="0">
                <a:solidFill>
                  <a:schemeClr val="accent1"/>
                </a:solidFill>
              </a:rPr>
              <a:t>«рік</a:t>
            </a:r>
            <a:r>
              <a:rPr lang="uk-UA" sz="6000" b="1" i="1" dirty="0" smtClean="0">
                <a:solidFill>
                  <a:schemeClr val="accent1"/>
                </a:solidFill>
              </a:rPr>
              <a:t>»</a:t>
            </a:r>
          </a:p>
          <a:p>
            <a:r>
              <a:rPr lang="uk-UA" sz="6000" b="1" i="1" dirty="0" smtClean="0">
                <a:solidFill>
                  <a:schemeClr val="accent1"/>
                </a:solidFill>
              </a:rPr>
              <a:t> </a:t>
            </a:r>
            <a:r>
              <a:rPr lang="uk-UA" sz="6000" b="1" i="1" dirty="0">
                <a:solidFill>
                  <a:schemeClr val="accent1"/>
                </a:solidFill>
              </a:rPr>
              <a:t>і «місяць</a:t>
            </a:r>
            <a:r>
              <a:rPr lang="uk-UA" sz="6000" b="1" i="1" dirty="0" smtClean="0">
                <a:solidFill>
                  <a:schemeClr val="accent1"/>
                </a:solidFill>
              </a:rPr>
              <a:t>» </a:t>
            </a:r>
            <a:endParaRPr lang="uk-UA" sz="6000" b="1" i="1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746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538">
        <p:blinds dir="vert"/>
      </p:transition>
    </mc:Choice>
    <mc:Fallback xmlns="">
      <p:transition spd="slow" advTm="2538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uk-UA" sz="6600" b="1" dirty="0" smtClean="0">
                <a:solidFill>
                  <a:srgbClr val="7030A0"/>
                </a:solidFill>
              </a:rPr>
              <a:t>Знайди пару!</a:t>
            </a:r>
            <a:endParaRPr lang="uk-UA" sz="6600" b="1" dirty="0">
              <a:solidFill>
                <a:srgbClr val="7030A0"/>
              </a:solidFill>
            </a:endParaRPr>
          </a:p>
        </p:txBody>
      </p:sp>
      <p:sp>
        <p:nvSpPr>
          <p:cNvPr id="7" name="12-конечная звезда 6"/>
          <p:cNvSpPr/>
          <p:nvPr/>
        </p:nvSpPr>
        <p:spPr>
          <a:xfrm>
            <a:off x="2123728" y="1057629"/>
            <a:ext cx="2952328" cy="1944216"/>
          </a:xfrm>
          <a:prstGeom prst="star12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12 місяців</a:t>
            </a:r>
            <a:endParaRPr lang="uk-UA" sz="3200" b="1" dirty="0">
              <a:solidFill>
                <a:schemeClr val="tx1"/>
              </a:solidFill>
            </a:endParaRPr>
          </a:p>
        </p:txBody>
      </p:sp>
      <p:sp>
        <p:nvSpPr>
          <p:cNvPr id="8" name="12-конечная звезда 7"/>
          <p:cNvSpPr/>
          <p:nvPr/>
        </p:nvSpPr>
        <p:spPr>
          <a:xfrm>
            <a:off x="60648" y="3702623"/>
            <a:ext cx="2736304" cy="2232248"/>
          </a:xfrm>
          <a:prstGeom prst="star12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7 днів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10" name="12-конечная звезда 9"/>
          <p:cNvSpPr/>
          <p:nvPr/>
        </p:nvSpPr>
        <p:spPr>
          <a:xfrm>
            <a:off x="4538587" y="1165641"/>
            <a:ext cx="3273773" cy="1872208"/>
          </a:xfrm>
          <a:prstGeom prst="star12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1 тиждень</a:t>
            </a:r>
            <a:endParaRPr lang="uk-UA" sz="3200" b="1" dirty="0">
              <a:solidFill>
                <a:schemeClr val="tx1"/>
              </a:solidFill>
            </a:endParaRPr>
          </a:p>
        </p:txBody>
      </p:sp>
      <p:sp>
        <p:nvSpPr>
          <p:cNvPr id="12" name="12-конечная звезда 11"/>
          <p:cNvSpPr/>
          <p:nvPr/>
        </p:nvSpPr>
        <p:spPr>
          <a:xfrm>
            <a:off x="553126" y="2029737"/>
            <a:ext cx="2354560" cy="2016224"/>
          </a:xfrm>
          <a:prstGeom prst="star12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30 днів</a:t>
            </a:r>
            <a:endParaRPr lang="uk-UA" sz="3200" b="1" dirty="0">
              <a:solidFill>
                <a:schemeClr val="tx1"/>
              </a:solidFill>
            </a:endParaRPr>
          </a:p>
        </p:txBody>
      </p:sp>
      <p:sp>
        <p:nvSpPr>
          <p:cNvPr id="13" name="12-конечная звезда 12"/>
          <p:cNvSpPr/>
          <p:nvPr/>
        </p:nvSpPr>
        <p:spPr>
          <a:xfrm>
            <a:off x="6228184" y="2621436"/>
            <a:ext cx="2160240" cy="1655894"/>
          </a:xfrm>
          <a:prstGeom prst="star12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1 рік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14" name="12-конечная звезда 13"/>
          <p:cNvSpPr/>
          <p:nvPr/>
        </p:nvSpPr>
        <p:spPr>
          <a:xfrm>
            <a:off x="4283967" y="4843624"/>
            <a:ext cx="2880321" cy="1922512"/>
          </a:xfrm>
          <a:prstGeom prst="star12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1 місяць</a:t>
            </a:r>
            <a:endParaRPr lang="uk-UA" sz="3200" b="1" dirty="0">
              <a:solidFill>
                <a:schemeClr val="tx1"/>
              </a:solidFill>
            </a:endParaRPr>
          </a:p>
        </p:txBody>
      </p:sp>
      <p:sp>
        <p:nvSpPr>
          <p:cNvPr id="15" name="12-конечная звезда 14"/>
          <p:cNvSpPr/>
          <p:nvPr/>
        </p:nvSpPr>
        <p:spPr>
          <a:xfrm>
            <a:off x="2043372" y="4793801"/>
            <a:ext cx="2384612" cy="1828994"/>
          </a:xfrm>
          <a:prstGeom prst="star12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</a:rPr>
              <a:t>60 </a:t>
            </a:r>
            <a:r>
              <a:rPr lang="uk-UA" sz="3600" b="1" dirty="0" err="1" smtClean="0">
                <a:solidFill>
                  <a:schemeClr val="tx1"/>
                </a:solidFill>
              </a:rPr>
              <a:t>хв</a:t>
            </a:r>
            <a:endParaRPr lang="uk-UA" sz="3600" b="1" dirty="0">
              <a:solidFill>
                <a:schemeClr val="tx1"/>
              </a:solidFill>
            </a:endParaRPr>
          </a:p>
        </p:txBody>
      </p:sp>
      <p:sp>
        <p:nvSpPr>
          <p:cNvPr id="16" name="12-конечная звезда 15"/>
          <p:cNvSpPr/>
          <p:nvPr/>
        </p:nvSpPr>
        <p:spPr>
          <a:xfrm rot="10800000" flipV="1">
            <a:off x="6516216" y="4104962"/>
            <a:ext cx="2160240" cy="1800202"/>
          </a:xfrm>
          <a:prstGeom prst="star12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</a:rPr>
              <a:t>1 </a:t>
            </a:r>
            <a:r>
              <a:rPr lang="uk-UA" sz="3200" b="1" dirty="0" err="1" smtClean="0">
                <a:solidFill>
                  <a:schemeClr val="tx1"/>
                </a:solidFill>
              </a:rPr>
              <a:t>год</a:t>
            </a:r>
            <a:endParaRPr lang="uk-UA" sz="3200" b="1" dirty="0">
              <a:solidFill>
                <a:schemeClr val="tx1"/>
              </a:solidFill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919087">
            <a:off x="3444962" y="3103210"/>
            <a:ext cx="3454381" cy="118797"/>
          </a:xfrm>
          <a:prstGeom prst="rightArrow">
            <a:avLst>
              <a:gd name="adj1" fmla="val 50000"/>
              <a:gd name="adj2" fmla="val 54913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Стрелка вправо 23"/>
          <p:cNvSpPr/>
          <p:nvPr/>
        </p:nvSpPr>
        <p:spPr>
          <a:xfrm rot="19887194">
            <a:off x="1767852" y="3421108"/>
            <a:ext cx="3922514" cy="111221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Стрелка вправо 24"/>
          <p:cNvSpPr/>
          <p:nvPr/>
        </p:nvSpPr>
        <p:spPr>
          <a:xfrm rot="2152557">
            <a:off x="2117968" y="4235583"/>
            <a:ext cx="3271212" cy="83494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Стрелка вправо 25"/>
          <p:cNvSpPr/>
          <p:nvPr/>
        </p:nvSpPr>
        <p:spPr>
          <a:xfrm rot="21319720">
            <a:off x="3389819" y="4797756"/>
            <a:ext cx="3536427" cy="91736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079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8925">
        <p:blinds dir="vert"/>
      </p:transition>
    </mc:Choice>
    <mc:Fallback xmlns="">
      <p:transition spd="slow" advTm="28925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6000" b="1" dirty="0" smtClean="0">
                <a:solidFill>
                  <a:srgbClr val="7030A0"/>
                </a:solidFill>
              </a:rPr>
              <a:t>Математичний</a:t>
            </a:r>
            <a:r>
              <a:rPr lang="uk-UA" sz="6000" dirty="0" smtClean="0">
                <a:solidFill>
                  <a:srgbClr val="7030A0"/>
                </a:solidFill>
              </a:rPr>
              <a:t> </a:t>
            </a:r>
            <a:r>
              <a:rPr lang="uk-UA" sz="6000" b="1" dirty="0" smtClean="0">
                <a:solidFill>
                  <a:srgbClr val="7030A0"/>
                </a:solidFill>
              </a:rPr>
              <a:t>диктант</a:t>
            </a:r>
            <a:endParaRPr lang="uk-UA" sz="60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9208" y="1259632"/>
            <a:ext cx="83529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uk-UA" sz="4000" b="1" dirty="0" smtClean="0"/>
              <a:t>Скільки годин триває доба</a:t>
            </a:r>
            <a:r>
              <a:rPr lang="en-US" sz="4000" b="1" dirty="0" smtClean="0"/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4000" b="1" dirty="0" smtClean="0"/>
              <a:t>Скільки хвилин триває година</a:t>
            </a:r>
            <a:r>
              <a:rPr lang="en-US" sz="4000" b="1" dirty="0" smtClean="0"/>
              <a:t>?</a:t>
            </a:r>
            <a:endParaRPr lang="uk-UA" sz="4000" b="1" dirty="0" smtClean="0"/>
          </a:p>
          <a:p>
            <a:pPr marL="742950" indent="-742950">
              <a:buFont typeface="+mj-lt"/>
              <a:buAutoNum type="arabicPeriod"/>
            </a:pPr>
            <a:r>
              <a:rPr lang="uk-UA" sz="4000" b="1" dirty="0" smtClean="0"/>
              <a:t>Скільки місяців триває рік</a:t>
            </a:r>
            <a:r>
              <a:rPr lang="en-US" sz="4000" b="1" dirty="0" smtClean="0"/>
              <a:t>?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smtClean="0"/>
              <a:t>C</a:t>
            </a:r>
            <a:r>
              <a:rPr lang="uk-UA" sz="4000" b="1" dirty="0" smtClean="0"/>
              <a:t>кільки місяців триває кожна пора року</a:t>
            </a:r>
            <a:r>
              <a:rPr lang="en-US" sz="4000" b="1" dirty="0" smtClean="0"/>
              <a:t>?</a:t>
            </a:r>
            <a:endParaRPr lang="uk-UA" sz="4000" b="1" dirty="0" smtClean="0"/>
          </a:p>
          <a:p>
            <a:pPr marL="742950" indent="-742950">
              <a:buFont typeface="+mj-lt"/>
              <a:buAutoNum type="arabicPeriod"/>
            </a:pPr>
            <a:r>
              <a:rPr lang="uk-UA" sz="4000" b="1" dirty="0" smtClean="0"/>
              <a:t>Скільки обертів за добу робить годинна стрілка</a:t>
            </a:r>
            <a:r>
              <a:rPr lang="en-US" sz="4000" b="1" dirty="0" smtClean="0"/>
              <a:t>?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4000" b="1" dirty="0" smtClean="0"/>
              <a:t>Скільки обертів за годину </a:t>
            </a:r>
            <a:endParaRPr lang="en-US" sz="4000" b="1" dirty="0" smtClean="0"/>
          </a:p>
          <a:p>
            <a:r>
              <a:rPr lang="en-US" sz="4000" b="1" dirty="0" smtClean="0"/>
              <a:t>    </a:t>
            </a:r>
            <a:r>
              <a:rPr lang="ru-RU" sz="4000" b="1" dirty="0" smtClean="0"/>
              <a:t>   </a:t>
            </a:r>
            <a:r>
              <a:rPr lang="uk-UA" sz="4000" b="1" dirty="0" smtClean="0"/>
              <a:t>робить </a:t>
            </a:r>
            <a:r>
              <a:rPr lang="uk-UA" sz="4000" b="1" dirty="0" smtClean="0"/>
              <a:t>хвилинна стрілка</a:t>
            </a:r>
            <a:r>
              <a:rPr lang="en-US" sz="4000" b="1" dirty="0" smtClean="0"/>
              <a:t>?</a:t>
            </a:r>
          </a:p>
          <a:p>
            <a:pPr marL="571500" indent="-571500">
              <a:buFont typeface="Arial" pitchFamily="34" charset="0"/>
              <a:buChar char="•"/>
            </a:pPr>
            <a:endParaRPr lang="uk-UA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527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41261">
        <p:blinds dir="vert"/>
      </p:transition>
    </mc:Choice>
    <mc:Fallback xmlns="">
      <p:transition spd="slow" advTm="41261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996720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rgbClr val="7030A0"/>
                </a:solidFill>
              </a:rPr>
              <a:t>Запиши величини </a:t>
            </a:r>
            <a:r>
              <a:rPr lang="uk-UA" sz="5400" b="1" dirty="0" smtClean="0">
                <a:solidFill>
                  <a:srgbClr val="7030A0"/>
                </a:solidFill>
              </a:rPr>
              <a:t/>
            </a:r>
            <a:br>
              <a:rPr lang="uk-UA" sz="5400" b="1" dirty="0" smtClean="0">
                <a:solidFill>
                  <a:srgbClr val="7030A0"/>
                </a:solidFill>
              </a:rPr>
            </a:br>
            <a:r>
              <a:rPr lang="uk-UA" sz="5400" b="1" dirty="0" smtClean="0">
                <a:solidFill>
                  <a:srgbClr val="7030A0"/>
                </a:solidFill>
              </a:rPr>
              <a:t>в </a:t>
            </a:r>
            <a:r>
              <a:rPr lang="uk-UA" sz="5400" b="1" dirty="0" smtClean="0">
                <a:solidFill>
                  <a:srgbClr val="7030A0"/>
                </a:solidFill>
              </a:rPr>
              <a:t>порядку зростання.</a:t>
            </a:r>
            <a:endParaRPr lang="uk-UA" sz="5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4216" y="2348880"/>
            <a:ext cx="86922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10 хв, 1 доба, 1 тиждень, </a:t>
            </a:r>
            <a:endParaRPr lang="uk-UA" sz="5400" b="1" dirty="0" smtClean="0"/>
          </a:p>
          <a:p>
            <a:r>
              <a:rPr lang="uk-UA" sz="5400" b="1" dirty="0" smtClean="0"/>
              <a:t>5 с</a:t>
            </a:r>
            <a:r>
              <a:rPr lang="uk-UA" sz="5400" b="1" dirty="0" smtClean="0"/>
              <a:t>,  50 год, </a:t>
            </a:r>
            <a:r>
              <a:rPr lang="uk-UA" sz="5400" b="1" dirty="0" smtClean="0"/>
              <a:t>1 год</a:t>
            </a:r>
            <a:r>
              <a:rPr lang="uk-UA" sz="5400" b="1" dirty="0" smtClean="0"/>
              <a:t>, </a:t>
            </a:r>
            <a:r>
              <a:rPr lang="uk-UA" sz="5400" b="1" dirty="0" smtClean="0"/>
              <a:t>100 років</a:t>
            </a:r>
            <a:r>
              <a:rPr lang="uk-UA" sz="5400" b="1" dirty="0" smtClean="0"/>
              <a:t>,  15 днів, </a:t>
            </a:r>
            <a:r>
              <a:rPr lang="uk-UA" sz="5400" b="1" dirty="0" smtClean="0"/>
              <a:t>1 рік</a:t>
            </a:r>
            <a:r>
              <a:rPr lang="uk-UA" sz="5400" b="1" dirty="0" smtClean="0"/>
              <a:t>. </a:t>
            </a:r>
            <a:endParaRPr lang="uk-UA" sz="5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836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4054">
        <p:blinds dir="vert"/>
      </p:transition>
    </mc:Choice>
    <mc:Fallback xmlns="">
      <p:transition spd="slow" advTm="24054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2636912"/>
            <a:ext cx="600536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9600" b="1" i="1" smtClean="0"/>
              <a:t>МОЛОДЦІ!</a:t>
            </a:r>
            <a:endParaRPr lang="ru-RU" sz="9600" b="1" i="1" dirty="0"/>
          </a:p>
        </p:txBody>
      </p:sp>
    </p:spTree>
    <p:extLst>
      <p:ext uri="{BB962C8B-B14F-4D97-AF65-F5344CB8AC3E}">
        <p14:creationId xmlns:p14="http://schemas.microsoft.com/office/powerpoint/2010/main" val="38975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5740">
        <p:blinds dir="vert"/>
      </p:transition>
    </mc:Choice>
    <mc:Fallback xmlns="">
      <p:transition spd="slow" advTm="574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7200" b="1" dirty="0" smtClean="0">
                <a:solidFill>
                  <a:srgbClr val="7030A0"/>
                </a:solidFill>
              </a:rPr>
              <a:t>Загадка </a:t>
            </a:r>
            <a:endParaRPr lang="uk-UA" sz="72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5" y="1340768"/>
            <a:ext cx="89289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/>
              <a:t>І на руці, і на стіні,</a:t>
            </a:r>
          </a:p>
          <a:p>
            <a:r>
              <a:rPr lang="uk-UA" sz="5400" b="1" dirty="0"/>
              <a:t>н</a:t>
            </a:r>
            <a:r>
              <a:rPr lang="uk-UA" sz="5400" b="1" dirty="0" smtClean="0"/>
              <a:t>а вежі у височині</a:t>
            </a:r>
          </a:p>
          <a:p>
            <a:r>
              <a:rPr lang="uk-UA" sz="5400" b="1" dirty="0"/>
              <a:t>в</a:t>
            </a:r>
            <a:r>
              <a:rPr lang="uk-UA" sz="5400" b="1" dirty="0" smtClean="0"/>
              <a:t>ін ходить, </a:t>
            </a:r>
            <a:r>
              <a:rPr lang="uk-UA" sz="5400" b="1" dirty="0" err="1" smtClean="0"/>
              <a:t>ходить</a:t>
            </a:r>
            <a:r>
              <a:rPr lang="uk-UA" sz="5400" b="1" dirty="0" smtClean="0"/>
              <a:t> рівним ходом </a:t>
            </a:r>
          </a:p>
          <a:p>
            <a:r>
              <a:rPr lang="uk-UA" sz="5400" b="1" dirty="0"/>
              <a:t>щ</a:t>
            </a:r>
            <a:r>
              <a:rPr lang="uk-UA" sz="5400" b="1" dirty="0" smtClean="0"/>
              <a:t>одня, від сходу до заходу.</a:t>
            </a:r>
            <a:endParaRPr lang="uk-UA" sz="5400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992" y="395536"/>
            <a:ext cx="2987824" cy="21602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7069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311">
        <p:blinds dir="vert"/>
      </p:transition>
    </mc:Choice>
    <mc:Fallback xmlns="">
      <p:transition spd="slow" advTm="20311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7200" b="1" dirty="0" smtClean="0">
                <a:solidFill>
                  <a:srgbClr val="7030A0"/>
                </a:solidFill>
              </a:rPr>
              <a:t>Види годинників</a:t>
            </a:r>
            <a:endParaRPr lang="uk-UA" sz="7200" b="1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68760"/>
            <a:ext cx="2232248" cy="1872208"/>
          </a:xfrm>
        </p:spPr>
      </p:pic>
      <p:sp>
        <p:nvSpPr>
          <p:cNvPr id="5" name="TextBox 4"/>
          <p:cNvSpPr txBox="1"/>
          <p:nvPr/>
        </p:nvSpPr>
        <p:spPr>
          <a:xfrm>
            <a:off x="395536" y="320368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Сонячний годинник</a:t>
            </a:r>
            <a:endParaRPr lang="uk-UA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233048"/>
            <a:ext cx="2376264" cy="19399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91880" y="317371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Тіньовий годинник</a:t>
            </a:r>
            <a:endParaRPr lang="uk-UA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280117"/>
            <a:ext cx="2592288" cy="172711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72200" y="317304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Квітковий годинник</a:t>
            </a:r>
            <a:endParaRPr lang="uk-UA" b="1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86" y="3689392"/>
            <a:ext cx="2304136" cy="230413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51640" y="6093296"/>
            <a:ext cx="2394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Пісочний годинник</a:t>
            </a:r>
            <a:endParaRPr lang="uk-UA" b="1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513" y="3621325"/>
            <a:ext cx="1838325" cy="239984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901597" y="5954796"/>
            <a:ext cx="140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Водяний годинник</a:t>
            </a:r>
            <a:endParaRPr lang="uk-UA" b="1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909" y="3481013"/>
            <a:ext cx="1034406" cy="246188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794870" y="5942899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Вогняний годинник</a:t>
            </a:r>
            <a:endParaRPr lang="uk-UA" b="1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717032"/>
            <a:ext cx="2987824" cy="216024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974813" y="5942899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Механічний годинник</a:t>
            </a:r>
            <a:endParaRPr lang="uk-UA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860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2952">
        <p:blinds dir="vert"/>
      </p:transition>
    </mc:Choice>
    <mc:Fallback xmlns="">
      <p:transition spd="slow" advTm="22952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  <p:bldP spid="14" grpId="0"/>
      <p:bldP spid="16" grpId="0"/>
      <p:bldP spid="18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uk-UA" sz="5400" b="1" dirty="0" smtClean="0">
                <a:solidFill>
                  <a:srgbClr val="7030A0"/>
                </a:solidFill>
              </a:rPr>
              <a:t>Визнач час за </a:t>
            </a:r>
            <a:r>
              <a:rPr lang="uk-UA" sz="5400" b="1" dirty="0" smtClean="0">
                <a:solidFill>
                  <a:srgbClr val="7030A0"/>
                </a:solidFill>
              </a:rPr>
              <a:t>годинником.</a:t>
            </a:r>
            <a:endParaRPr lang="uk-UA" sz="54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31832" y="5405155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84232" y="5557555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32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01" y="1545769"/>
            <a:ext cx="6832758" cy="18722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589267" y="3573016"/>
            <a:ext cx="540834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uk-UA" sz="3200" b="1" dirty="0" smtClean="0"/>
              <a:t>Який час буде показувати </a:t>
            </a:r>
          </a:p>
          <a:p>
            <a:r>
              <a:rPr lang="uk-UA" sz="3200" b="1" dirty="0" smtClean="0"/>
              <a:t>кожен годинник через 20 </a:t>
            </a:r>
            <a:r>
              <a:rPr lang="uk-UA" sz="3200" b="1" dirty="0" err="1" smtClean="0"/>
              <a:t>хв</a:t>
            </a:r>
            <a:r>
              <a:rPr lang="en-US" sz="3200" b="1" dirty="0" smtClean="0"/>
              <a:t>?</a:t>
            </a:r>
            <a:endParaRPr lang="uk-UA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533169" y="4772725"/>
            <a:ext cx="63188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uk-UA" sz="3200" b="1" dirty="0" smtClean="0"/>
              <a:t>Скільки обертів по циферблату</a:t>
            </a:r>
          </a:p>
          <a:p>
            <a:r>
              <a:rPr lang="uk-UA" sz="3200" b="1" dirty="0" smtClean="0"/>
              <a:t> робить годинна стрілка </a:t>
            </a:r>
          </a:p>
          <a:p>
            <a:r>
              <a:rPr lang="uk-UA" sz="3200" b="1" dirty="0"/>
              <a:t> </a:t>
            </a:r>
            <a:r>
              <a:rPr lang="uk-UA" sz="3200" b="1" dirty="0" smtClean="0"/>
              <a:t>за добу</a:t>
            </a:r>
            <a:r>
              <a:rPr lang="en-US" sz="3200" b="1" dirty="0" smtClean="0"/>
              <a:t>?</a:t>
            </a:r>
            <a:endParaRPr lang="uk-UA" sz="3200" b="1" dirty="0"/>
          </a:p>
        </p:txBody>
      </p:sp>
      <p:sp>
        <p:nvSpPr>
          <p:cNvPr id="3" name="Стрелка вниз 2"/>
          <p:cNvSpPr/>
          <p:nvPr/>
        </p:nvSpPr>
        <p:spPr>
          <a:xfrm>
            <a:off x="1884846" y="2420888"/>
            <a:ext cx="45719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Стрелка вниз 3"/>
          <p:cNvSpPr/>
          <p:nvPr/>
        </p:nvSpPr>
        <p:spPr>
          <a:xfrm rot="6740009" flipH="1">
            <a:off x="4123185" y="2044575"/>
            <a:ext cx="45719" cy="56184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трелка вниз 7"/>
          <p:cNvSpPr/>
          <p:nvPr/>
        </p:nvSpPr>
        <p:spPr>
          <a:xfrm rot="8761708">
            <a:off x="6698212" y="1959593"/>
            <a:ext cx="63789" cy="5515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9612560" y="45811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2582925" y="4912712"/>
            <a:ext cx="6375221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uk-UA" sz="3200" b="1" dirty="0" smtClean="0"/>
              <a:t>Скільки обертів по циферблату робить хвилинна стрілка </a:t>
            </a:r>
            <a:endParaRPr lang="uk-UA" sz="3200" b="1" dirty="0" smtClean="0"/>
          </a:p>
          <a:p>
            <a:r>
              <a:rPr lang="uk-UA" sz="3200" b="1" dirty="0"/>
              <a:t> </a:t>
            </a:r>
            <a:r>
              <a:rPr lang="uk-UA" sz="3200" b="1" dirty="0" smtClean="0"/>
              <a:t>    </a:t>
            </a:r>
            <a:r>
              <a:rPr lang="uk-UA" sz="3200" b="1" dirty="0" smtClean="0"/>
              <a:t>за </a:t>
            </a:r>
            <a:r>
              <a:rPr lang="uk-UA" sz="3200" b="1" dirty="0" smtClean="0"/>
              <a:t>1 годину</a:t>
            </a:r>
            <a:r>
              <a:rPr lang="en-US" sz="3200" b="1" dirty="0" smtClean="0"/>
              <a:t>?</a:t>
            </a:r>
            <a:endParaRPr lang="uk-UA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0843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77989">
        <p:blinds dir="vert"/>
      </p:transition>
    </mc:Choice>
    <mc:Fallback xmlns="">
      <p:transition spd="slow" advTm="77989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3" grpId="0" animBg="1"/>
      <p:bldP spid="4" grpId="0" animBg="1"/>
      <p:bldP spid="8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8000" b="1" dirty="0" smtClean="0">
                <a:solidFill>
                  <a:srgbClr val="7030A0"/>
                </a:solidFill>
              </a:rPr>
              <a:t>Доба </a:t>
            </a:r>
            <a:endParaRPr lang="uk-UA" sz="8000" b="1" dirty="0">
              <a:solidFill>
                <a:srgbClr val="7030A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5060"/>
            <a:ext cx="9144000" cy="5242940"/>
          </a:xfrm>
        </p:spPr>
      </p:pic>
      <p:sp>
        <p:nvSpPr>
          <p:cNvPr id="8" name="TextBox 7"/>
          <p:cNvSpPr txBox="1"/>
          <p:nvPr/>
        </p:nvSpPr>
        <p:spPr>
          <a:xfrm>
            <a:off x="4114800" y="28799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3786369" y="3016642"/>
            <a:ext cx="792088" cy="83709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3635896" y="3879571"/>
            <a:ext cx="942623" cy="91758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4605009" y="3102129"/>
            <a:ext cx="864096" cy="78076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627005" y="3882898"/>
            <a:ext cx="1025115" cy="91425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84082" y="3435191"/>
            <a:ext cx="2040046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uk-UA" sz="5400" b="1" dirty="0" smtClean="0"/>
              <a:t>24 </a:t>
            </a:r>
            <a:r>
              <a:rPr lang="uk-UA" sz="5400" b="1" dirty="0" err="1" smtClean="0"/>
              <a:t>год</a:t>
            </a:r>
            <a:endParaRPr lang="uk-UA" sz="5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827584" y="1052736"/>
            <a:ext cx="17984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 smtClean="0">
                <a:solidFill>
                  <a:srgbClr val="0070C0"/>
                </a:solidFill>
              </a:rPr>
              <a:t>Ранок</a:t>
            </a:r>
            <a:endParaRPr lang="uk-UA" sz="4000" b="1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7584" y="3879571"/>
            <a:ext cx="1204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День</a:t>
            </a:r>
            <a:endParaRPr lang="uk-UA" sz="3600" b="1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76256" y="980728"/>
            <a:ext cx="1263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Вечір</a:t>
            </a:r>
            <a:endParaRPr lang="uk-UA" sz="36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47776" y="3800368"/>
            <a:ext cx="920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</a:rPr>
              <a:t>Ніч </a:t>
            </a:r>
            <a:endParaRPr lang="uk-UA" sz="3600" b="1" dirty="0">
              <a:solidFill>
                <a:srgbClr val="0070C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067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374"/>
    </mc:Choice>
    <mc:Fallback xmlns="">
      <p:transition spd="slow" advTm="373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 animBg="1"/>
      <p:bldP spid="35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2775" y="332656"/>
            <a:ext cx="8229600" cy="1143000"/>
          </a:xfrm>
        </p:spPr>
        <p:txBody>
          <a:bodyPr>
            <a:noAutofit/>
          </a:bodyPr>
          <a:lstStyle/>
          <a:p>
            <a:r>
              <a:rPr lang="uk-UA" sz="8000" dirty="0" smtClean="0">
                <a:solidFill>
                  <a:srgbClr val="7030A0"/>
                </a:solidFill>
              </a:rPr>
              <a:t>     </a:t>
            </a:r>
            <a:r>
              <a:rPr lang="uk-UA" sz="8000" b="1" dirty="0" smtClean="0">
                <a:solidFill>
                  <a:srgbClr val="7030A0"/>
                </a:solidFill>
              </a:rPr>
              <a:t>Пригадай! </a:t>
            </a:r>
            <a:r>
              <a:rPr lang="uk-UA" sz="9600" b="1" dirty="0" smtClean="0">
                <a:solidFill>
                  <a:srgbClr val="7030A0"/>
                </a:solidFill>
              </a:rPr>
              <a:t> </a:t>
            </a:r>
            <a:endParaRPr lang="uk-UA" sz="80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857" y="2497182"/>
            <a:ext cx="88924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800" dirty="0" smtClean="0"/>
              <a:t>1 доба =     </a:t>
            </a:r>
            <a:r>
              <a:rPr lang="uk-UA" sz="8800" dirty="0" err="1" smtClean="0"/>
              <a:t>год</a:t>
            </a:r>
            <a:endParaRPr lang="uk-UA" sz="8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283968" y="2607952"/>
            <a:ext cx="1223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dirty="0" smtClean="0"/>
              <a:t>24</a:t>
            </a:r>
            <a:endParaRPr lang="uk-UA" sz="8000" dirty="0"/>
          </a:p>
        </p:txBody>
      </p:sp>
      <p:sp>
        <p:nvSpPr>
          <p:cNvPr id="10" name="TextBox 9"/>
          <p:cNvSpPr txBox="1"/>
          <p:nvPr/>
        </p:nvSpPr>
        <p:spPr>
          <a:xfrm>
            <a:off x="-17625" y="3789040"/>
            <a:ext cx="872855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800" dirty="0" smtClean="0"/>
              <a:t> 1 тиждень =   діб</a:t>
            </a:r>
            <a:endParaRPr lang="uk-UA" sz="8800" dirty="0"/>
          </a:p>
        </p:txBody>
      </p:sp>
      <p:sp>
        <p:nvSpPr>
          <p:cNvPr id="11" name="TextBox 10"/>
          <p:cNvSpPr txBox="1"/>
          <p:nvPr/>
        </p:nvSpPr>
        <p:spPr>
          <a:xfrm>
            <a:off x="6000892" y="3915629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 smtClean="0"/>
              <a:t>7</a:t>
            </a:r>
            <a:endParaRPr lang="uk-UA" sz="88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58" y="4906002"/>
            <a:ext cx="2466975" cy="18478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19" y="1149412"/>
            <a:ext cx="66967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1 </a:t>
            </a:r>
            <a:r>
              <a:rPr lang="uk-UA" sz="8800" dirty="0" err="1" smtClean="0"/>
              <a:t>год</a:t>
            </a:r>
            <a:r>
              <a:rPr lang="uk-UA" sz="8800" dirty="0" smtClean="0"/>
              <a:t> =      </a:t>
            </a:r>
            <a:r>
              <a:rPr lang="uk-UA" sz="8800" dirty="0" err="1" smtClean="0"/>
              <a:t>хв</a:t>
            </a:r>
            <a:endParaRPr lang="uk-UA" sz="8800" dirty="0"/>
          </a:p>
        </p:txBody>
      </p:sp>
      <p:sp>
        <p:nvSpPr>
          <p:cNvPr id="6" name="TextBox 5"/>
          <p:cNvSpPr txBox="1"/>
          <p:nvPr/>
        </p:nvSpPr>
        <p:spPr>
          <a:xfrm>
            <a:off x="3734583" y="1272523"/>
            <a:ext cx="122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8000" dirty="0" smtClean="0"/>
              <a:t>60</a:t>
            </a:r>
            <a:endParaRPr lang="uk-UA" sz="8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554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593">
        <p:blinds dir="vert"/>
      </p:transition>
    </mc:Choice>
    <mc:Fallback xmlns="">
      <p:transition spd="slow" advTm="20593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10719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8800" b="1" dirty="0" smtClean="0">
                <a:solidFill>
                  <a:srgbClr val="7030A0"/>
                </a:solidFill>
              </a:rPr>
              <a:t>Рік</a:t>
            </a:r>
            <a:r>
              <a:rPr lang="uk-UA" sz="8800" b="1" dirty="0" smtClean="0"/>
              <a:t> </a:t>
            </a:r>
            <a:endParaRPr lang="uk-UA" sz="88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95627"/>
            <a:ext cx="5933978" cy="28803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20" y="3710626"/>
            <a:ext cx="87129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/>
              <a:t>С</a:t>
            </a:r>
            <a:r>
              <a:rPr lang="uk-UA" sz="4000" dirty="0" smtClean="0"/>
              <a:t>онце – велика розжарена зірка. Планета Земля входить до Сонячної системи  і обертається навколо Сонця </a:t>
            </a:r>
          </a:p>
          <a:p>
            <a:r>
              <a:rPr lang="uk-UA" sz="4000" dirty="0" smtClean="0"/>
              <a:t>за </a:t>
            </a:r>
            <a:r>
              <a:rPr lang="uk-UA" sz="4000" b="1" dirty="0" smtClean="0"/>
              <a:t>365 </a:t>
            </a:r>
            <a:r>
              <a:rPr lang="uk-UA" sz="4000" dirty="0" smtClean="0"/>
              <a:t>(</a:t>
            </a:r>
            <a:r>
              <a:rPr lang="uk-UA" sz="4000" b="1" dirty="0" smtClean="0"/>
              <a:t>366</a:t>
            </a:r>
            <a:r>
              <a:rPr lang="uk-UA" sz="4000" dirty="0" smtClean="0"/>
              <a:t>) діб, а навколо себе за </a:t>
            </a:r>
            <a:r>
              <a:rPr lang="uk-UA" sz="4000" b="1" dirty="0" smtClean="0"/>
              <a:t>24</a:t>
            </a:r>
            <a:r>
              <a:rPr lang="uk-UA" sz="4000" dirty="0" smtClean="0"/>
              <a:t> години.</a:t>
            </a:r>
            <a:endParaRPr lang="uk-UA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254198" y="76470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365діб</a:t>
            </a:r>
            <a:endParaRPr lang="uk-UA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87111" y="2348880"/>
            <a:ext cx="1520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24 </a:t>
            </a:r>
            <a:r>
              <a:rPr lang="uk-UA" sz="3200" b="1" dirty="0" err="1" smtClean="0"/>
              <a:t>год</a:t>
            </a:r>
            <a:endParaRPr lang="uk-UA" sz="3200" b="1" dirty="0"/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3779911" y="2780928"/>
            <a:ext cx="967695" cy="1162212"/>
          </a:xfrm>
          <a:prstGeom prst="curvedRightArrow">
            <a:avLst>
              <a:gd name="adj1" fmla="val 8439"/>
              <a:gd name="adj2" fmla="val 43936"/>
              <a:gd name="adj3" fmla="val 7791"/>
            </a:avLst>
          </a:prstGeom>
          <a:solidFill>
            <a:srgbClr val="C0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3879476"/>
            <a:ext cx="8208912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6000" b="1" dirty="0" smtClean="0"/>
              <a:t>1 рік = 365 (366) діб</a:t>
            </a:r>
          </a:p>
          <a:p>
            <a:r>
              <a:rPr lang="uk-UA" sz="6000" b="1" dirty="0" smtClean="0"/>
              <a:t>1 рік = 12 місяців</a:t>
            </a:r>
          </a:p>
          <a:p>
            <a:r>
              <a:rPr lang="uk-UA" sz="6000" b="1" dirty="0" smtClean="0"/>
              <a:t>1 місяць = 30 (31) діб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99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13"/>
    </mc:Choice>
    <mc:Fallback xmlns="">
      <p:transition spd="slow" advTm="500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7200" b="1" dirty="0">
                <a:solidFill>
                  <a:srgbClr val="7030A0"/>
                </a:solidFill>
              </a:rPr>
              <a:t>П</a:t>
            </a:r>
            <a:r>
              <a:rPr lang="uk-UA" sz="7200" b="1" dirty="0" smtClean="0">
                <a:solidFill>
                  <a:srgbClr val="7030A0"/>
                </a:solidFill>
              </a:rPr>
              <a:t>ори року</a:t>
            </a:r>
            <a:endParaRPr lang="uk-UA" sz="7200" b="1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" y="1340768"/>
            <a:ext cx="9144000" cy="5517232"/>
          </a:xfrm>
        </p:spPr>
      </p:pic>
    </p:spTree>
    <p:extLst>
      <p:ext uri="{BB962C8B-B14F-4D97-AF65-F5344CB8AC3E}">
        <p14:creationId xmlns:p14="http://schemas.microsoft.com/office/powerpoint/2010/main" val="44311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724"/>
    </mc:Choice>
    <mc:Fallback xmlns="">
      <p:transition spd="slow" advTm="38724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7200" b="1" dirty="0" smtClean="0">
                <a:solidFill>
                  <a:srgbClr val="7030A0"/>
                </a:solidFill>
              </a:rPr>
              <a:t>«Правило кулака»</a:t>
            </a:r>
            <a:endParaRPr lang="uk-UA" sz="7200" b="1" dirty="0">
              <a:solidFill>
                <a:srgbClr val="7030A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88840"/>
            <a:ext cx="6768752" cy="3816424"/>
          </a:xfrm>
        </p:spPr>
      </p:pic>
    </p:spTree>
    <p:extLst>
      <p:ext uri="{BB962C8B-B14F-4D97-AF65-F5344CB8AC3E}">
        <p14:creationId xmlns:p14="http://schemas.microsoft.com/office/powerpoint/2010/main" val="294886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05"/>
    </mc:Choice>
    <mc:Fallback xmlns="">
      <p:transition spd="slow" advTm="14605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2|1.4|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9|10.1|5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1|1.7|1.4|0.9|1.1|1.5|1.1|0.9|1.1|1.1|1.4|1.3|1|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15.8|9.9|7.7|4.2|5.3|18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8|3.5|1.1|3.7|1.9|4.1|2.4|2.5|2|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2|2.2|4.4|2.2|6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3.7|22.4|1.1|2.8|2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1.4|2.4|4.8|6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1.9|4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2309</TotalTime>
  <Words>272</Words>
  <Application>Microsoft Office PowerPoint</Application>
  <PresentationFormat>Экран (4:3)</PresentationFormat>
  <Paragraphs>68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 2</vt:lpstr>
      <vt:lpstr>Поток</vt:lpstr>
      <vt:lpstr>Презентация PowerPoint</vt:lpstr>
      <vt:lpstr>Загадка </vt:lpstr>
      <vt:lpstr>Види годинників</vt:lpstr>
      <vt:lpstr>Визнач час за годинником.</vt:lpstr>
      <vt:lpstr>Доба </vt:lpstr>
      <vt:lpstr>     Пригадай!  </vt:lpstr>
      <vt:lpstr>Рік </vt:lpstr>
      <vt:lpstr>Пори року</vt:lpstr>
      <vt:lpstr>«Правило кулака»</vt:lpstr>
      <vt:lpstr>Знайди пару!</vt:lpstr>
      <vt:lpstr>Математичний диктант</vt:lpstr>
      <vt:lpstr>Запиши величини  в порядку зростання.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Alla Kravchenko</cp:lastModifiedBy>
  <cp:revision>124</cp:revision>
  <dcterms:created xsi:type="dcterms:W3CDTF">2018-01-21T13:10:32Z</dcterms:created>
  <dcterms:modified xsi:type="dcterms:W3CDTF">2020-09-04T08:39:46Z</dcterms:modified>
</cp:coreProperties>
</file>