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09" r:id="rId2"/>
    <p:sldId id="305" r:id="rId3"/>
    <p:sldId id="310" r:id="rId4"/>
    <p:sldId id="276" r:id="rId5"/>
    <p:sldId id="277" r:id="rId6"/>
    <p:sldId id="278" r:id="rId7"/>
    <p:sldId id="290" r:id="rId8"/>
    <p:sldId id="307" r:id="rId9"/>
    <p:sldId id="284" r:id="rId10"/>
    <p:sldId id="308" r:id="rId11"/>
    <p:sldId id="267" r:id="rId12"/>
    <p:sldId id="31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A48FC-436E-4E40-8DD6-7599B0BC77AF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165270-9C42-4D1A-87DF-902A9132C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65270-9C42-4D1A-87DF-902A9132CAA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DB190-9F1C-4B16-8085-D584860217D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337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DB190-9F1C-4B16-8085-D584860217D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337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539750" y="2924174"/>
            <a:ext cx="8280722" cy="2161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CC00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uk-UA" sz="6000" b="1" dirty="0">
                <a:solidFill>
                  <a:schemeClr val="accent2"/>
                </a:solidFill>
              </a:rPr>
              <a:t>Що </a:t>
            </a:r>
            <a:r>
              <a:rPr lang="uk-UA" sz="6000" b="1" dirty="0" smtClean="0">
                <a:solidFill>
                  <a:schemeClr val="accent2"/>
                </a:solidFill>
              </a:rPr>
              <a:t>очікуєте </a:t>
            </a:r>
            <a:r>
              <a:rPr lang="uk-UA" sz="6000" b="1" dirty="0">
                <a:solidFill>
                  <a:schemeClr val="accent2"/>
                </a:solidFill>
              </a:rPr>
              <a:t/>
            </a:r>
            <a:br>
              <a:rPr lang="uk-UA" sz="6000" b="1" dirty="0">
                <a:solidFill>
                  <a:schemeClr val="accent2"/>
                </a:solidFill>
              </a:rPr>
            </a:br>
            <a:r>
              <a:rPr lang="uk-UA" sz="6000" b="1" dirty="0">
                <a:solidFill>
                  <a:schemeClr val="accent2"/>
                </a:solidFill>
              </a:rPr>
              <a:t>від уроку?</a:t>
            </a:r>
            <a:endParaRPr lang="ru-RU" sz="6000" b="1" dirty="0">
              <a:solidFill>
                <a:schemeClr val="accent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180528" y="0"/>
            <a:ext cx="9324528" cy="323165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dirty="0" smtClean="0"/>
              <a:t>Тема: Таблиця </a:t>
            </a:r>
            <a:r>
              <a:rPr lang="uk-UA" sz="3200" dirty="0" smtClean="0"/>
              <a:t>ділення на  </a:t>
            </a:r>
            <a:r>
              <a:rPr lang="uk-UA" sz="3200" dirty="0" smtClean="0"/>
              <a:t>4.  </a:t>
            </a:r>
            <a:endParaRPr lang="uk-UA" sz="3200" dirty="0" smtClean="0"/>
          </a:p>
          <a:p>
            <a:pPr algn="ctr"/>
            <a:r>
              <a:rPr lang="uk-UA" sz="3200" dirty="0" smtClean="0"/>
              <a:t>Застосування таблиці ділення для знаходження значень виразів. </a:t>
            </a:r>
          </a:p>
          <a:p>
            <a:pPr algn="ctr"/>
            <a:r>
              <a:rPr lang="uk-UA" sz="3200" dirty="0" smtClean="0"/>
              <a:t>Розв’язування </a:t>
            </a:r>
            <a:r>
              <a:rPr lang="uk-UA" sz="3200" dirty="0" smtClean="0"/>
              <a:t>рівнянь на знаходження невідомого множника</a:t>
            </a:r>
            <a:endParaRPr lang="ru-RU" sz="3200" dirty="0" smtClean="0"/>
          </a:p>
          <a:p>
            <a:pPr algn="ctr"/>
            <a:r>
              <a:rPr lang="ru-RU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endParaRPr lang="ru-RU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80913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85813" y="2500313"/>
            <a:ext cx="7286625" cy="3571875"/>
          </a:xfrm>
          <a:prstGeom prst="rect">
            <a:avLst/>
          </a:prstGeom>
          <a:noFill/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785813" y="2506663"/>
            <a:ext cx="7270750" cy="3570287"/>
          </a:xfrm>
          <a:custGeom>
            <a:avLst/>
            <a:gdLst>
              <a:gd name="connsiteX0" fmla="*/ 0 w 7270955"/>
              <a:gd name="connsiteY0" fmla="*/ 0 h 3569109"/>
              <a:gd name="connsiteX1" fmla="*/ 3480619 w 7270955"/>
              <a:gd name="connsiteY1" fmla="*/ 3569109 h 3569109"/>
              <a:gd name="connsiteX2" fmla="*/ 7270955 w 7270955"/>
              <a:gd name="connsiteY2" fmla="*/ 0 h 3569109"/>
              <a:gd name="connsiteX3" fmla="*/ 0 w 7270955"/>
              <a:gd name="connsiteY3" fmla="*/ 0 h 3569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70955" h="3569109">
                <a:moveTo>
                  <a:pt x="0" y="0"/>
                </a:moveTo>
                <a:lnTo>
                  <a:pt x="3480619" y="3569109"/>
                </a:lnTo>
                <a:lnTo>
                  <a:pt x="7270955" y="0"/>
                </a:lnTo>
                <a:lnTo>
                  <a:pt x="0" y="0"/>
                </a:lnTo>
                <a:close/>
              </a:path>
            </a:pathLst>
          </a:custGeom>
          <a:noFill/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781050" y="2492375"/>
            <a:ext cx="7272338" cy="3584575"/>
          </a:xfrm>
          <a:custGeom>
            <a:avLst/>
            <a:gdLst>
              <a:gd name="connsiteX0" fmla="*/ 0 w 7270954"/>
              <a:gd name="connsiteY0" fmla="*/ 3569110 h 3583858"/>
              <a:gd name="connsiteX1" fmla="*/ 3362632 w 7270954"/>
              <a:gd name="connsiteY1" fmla="*/ 0 h 3583858"/>
              <a:gd name="connsiteX2" fmla="*/ 7270954 w 7270954"/>
              <a:gd name="connsiteY2" fmla="*/ 3583858 h 3583858"/>
              <a:gd name="connsiteX3" fmla="*/ 0 w 7270954"/>
              <a:gd name="connsiteY3" fmla="*/ 3569110 h 3583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70954" h="3583858">
                <a:moveTo>
                  <a:pt x="0" y="3569110"/>
                </a:moveTo>
                <a:lnTo>
                  <a:pt x="3362632" y="0"/>
                </a:lnTo>
                <a:lnTo>
                  <a:pt x="7270954" y="3583858"/>
                </a:lnTo>
                <a:lnTo>
                  <a:pt x="0" y="3569110"/>
                </a:lnTo>
                <a:close/>
              </a:path>
            </a:pathLst>
          </a:custGeom>
          <a:noFill/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781050" y="2506663"/>
            <a:ext cx="3348038" cy="1741487"/>
          </a:xfrm>
          <a:custGeom>
            <a:avLst/>
            <a:gdLst>
              <a:gd name="connsiteX0" fmla="*/ 0 w 3347883"/>
              <a:gd name="connsiteY0" fmla="*/ 0 h 1740309"/>
              <a:gd name="connsiteX1" fmla="*/ 1696064 w 3347883"/>
              <a:gd name="connsiteY1" fmla="*/ 1740309 h 1740309"/>
              <a:gd name="connsiteX2" fmla="*/ 3347883 w 3347883"/>
              <a:gd name="connsiteY2" fmla="*/ 14748 h 1740309"/>
              <a:gd name="connsiteX3" fmla="*/ 0 w 3347883"/>
              <a:gd name="connsiteY3" fmla="*/ 0 h 1740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7883" h="1740309">
                <a:moveTo>
                  <a:pt x="0" y="0"/>
                </a:moveTo>
                <a:lnTo>
                  <a:pt x="1696064" y="1740309"/>
                </a:lnTo>
                <a:lnTo>
                  <a:pt x="3347883" y="14748"/>
                </a:lnTo>
                <a:lnTo>
                  <a:pt x="0" y="0"/>
                </a:lnTo>
                <a:close/>
              </a:path>
            </a:pathLst>
          </a:custGeom>
          <a:solidFill>
            <a:srgbClr val="3619E1"/>
          </a:solidFill>
          <a:ln>
            <a:solidFill>
              <a:srgbClr val="3619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781050" y="2506663"/>
            <a:ext cx="1697038" cy="3540125"/>
          </a:xfrm>
          <a:custGeom>
            <a:avLst/>
            <a:gdLst>
              <a:gd name="connsiteX0" fmla="*/ 0 w 1696064"/>
              <a:gd name="connsiteY0" fmla="*/ 0 h 3539613"/>
              <a:gd name="connsiteX1" fmla="*/ 1696064 w 1696064"/>
              <a:gd name="connsiteY1" fmla="*/ 1740309 h 3539613"/>
              <a:gd name="connsiteX2" fmla="*/ 0 w 1696064"/>
              <a:gd name="connsiteY2" fmla="*/ 3539613 h 3539613"/>
              <a:gd name="connsiteX3" fmla="*/ 0 w 1696064"/>
              <a:gd name="connsiteY3" fmla="*/ 0 h 3539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6064" h="3539613">
                <a:moveTo>
                  <a:pt x="0" y="0"/>
                </a:moveTo>
                <a:lnTo>
                  <a:pt x="1696064" y="1740309"/>
                </a:lnTo>
                <a:lnTo>
                  <a:pt x="0" y="3539613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Полилиния 30"/>
          <p:cNvSpPr/>
          <p:nvPr/>
        </p:nvSpPr>
        <p:spPr>
          <a:xfrm>
            <a:off x="781050" y="4262438"/>
            <a:ext cx="3481388" cy="1798637"/>
          </a:xfrm>
          <a:custGeom>
            <a:avLst/>
            <a:gdLst>
              <a:gd name="connsiteX0" fmla="*/ 0 w 3480619"/>
              <a:gd name="connsiteY0" fmla="*/ 1799303 h 1799303"/>
              <a:gd name="connsiteX1" fmla="*/ 1710812 w 3480619"/>
              <a:gd name="connsiteY1" fmla="*/ 0 h 1799303"/>
              <a:gd name="connsiteX2" fmla="*/ 3480619 w 3480619"/>
              <a:gd name="connsiteY2" fmla="*/ 1784555 h 1799303"/>
              <a:gd name="connsiteX3" fmla="*/ 0 w 3480619"/>
              <a:gd name="connsiteY3" fmla="*/ 1799303 h 1799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0619" h="1799303">
                <a:moveTo>
                  <a:pt x="0" y="1799303"/>
                </a:moveTo>
                <a:lnTo>
                  <a:pt x="1710812" y="0"/>
                </a:lnTo>
                <a:lnTo>
                  <a:pt x="3480619" y="1784555"/>
                </a:lnTo>
                <a:lnTo>
                  <a:pt x="0" y="1799303"/>
                </a:lnTo>
                <a:close/>
              </a:path>
            </a:pathLst>
          </a:custGeom>
          <a:solidFill>
            <a:srgbClr val="14F109"/>
          </a:solidFill>
          <a:ln>
            <a:solidFill>
              <a:srgbClr val="14F1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Полилиния 33"/>
          <p:cNvSpPr/>
          <p:nvPr/>
        </p:nvSpPr>
        <p:spPr>
          <a:xfrm>
            <a:off x="4144963" y="2506663"/>
            <a:ext cx="3892550" cy="1814512"/>
          </a:xfrm>
          <a:custGeom>
            <a:avLst/>
            <a:gdLst>
              <a:gd name="connsiteX0" fmla="*/ 0 w 3893574"/>
              <a:gd name="connsiteY0" fmla="*/ 0 h 1814051"/>
              <a:gd name="connsiteX1" fmla="*/ 3893574 w 3893574"/>
              <a:gd name="connsiteY1" fmla="*/ 14748 h 1814051"/>
              <a:gd name="connsiteX2" fmla="*/ 1976284 w 3893574"/>
              <a:gd name="connsiteY2" fmla="*/ 1814051 h 1814051"/>
              <a:gd name="connsiteX3" fmla="*/ 0 w 3893574"/>
              <a:gd name="connsiteY3" fmla="*/ 0 h 1814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3574" h="1814051">
                <a:moveTo>
                  <a:pt x="0" y="0"/>
                </a:moveTo>
                <a:lnTo>
                  <a:pt x="3893574" y="14748"/>
                </a:lnTo>
                <a:lnTo>
                  <a:pt x="1976284" y="1814051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6091238" y="2522538"/>
            <a:ext cx="1962150" cy="3538537"/>
          </a:xfrm>
          <a:custGeom>
            <a:avLst/>
            <a:gdLst>
              <a:gd name="connsiteX0" fmla="*/ 0 w 1961535"/>
              <a:gd name="connsiteY0" fmla="*/ 1799303 h 3539613"/>
              <a:gd name="connsiteX1" fmla="*/ 1961535 w 1961535"/>
              <a:gd name="connsiteY1" fmla="*/ 0 h 3539613"/>
              <a:gd name="connsiteX2" fmla="*/ 1961535 w 1961535"/>
              <a:gd name="connsiteY2" fmla="*/ 3539613 h 3539613"/>
              <a:gd name="connsiteX3" fmla="*/ 0 w 1961535"/>
              <a:gd name="connsiteY3" fmla="*/ 1799303 h 3539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1535" h="3539613">
                <a:moveTo>
                  <a:pt x="0" y="1799303"/>
                </a:moveTo>
                <a:lnTo>
                  <a:pt x="1961535" y="0"/>
                </a:lnTo>
                <a:lnTo>
                  <a:pt x="1961535" y="3539613"/>
                </a:lnTo>
                <a:lnTo>
                  <a:pt x="0" y="1799303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олилиния 37"/>
          <p:cNvSpPr/>
          <p:nvPr/>
        </p:nvSpPr>
        <p:spPr>
          <a:xfrm>
            <a:off x="4291013" y="4306888"/>
            <a:ext cx="3762375" cy="1754187"/>
          </a:xfrm>
          <a:custGeom>
            <a:avLst/>
            <a:gdLst>
              <a:gd name="connsiteX0" fmla="*/ 0 w 3760838"/>
              <a:gd name="connsiteY0" fmla="*/ 1755058 h 1755058"/>
              <a:gd name="connsiteX1" fmla="*/ 1828800 w 3760838"/>
              <a:gd name="connsiteY1" fmla="*/ 0 h 1755058"/>
              <a:gd name="connsiteX2" fmla="*/ 3760838 w 3760838"/>
              <a:gd name="connsiteY2" fmla="*/ 1755058 h 1755058"/>
              <a:gd name="connsiteX3" fmla="*/ 0 w 3760838"/>
              <a:gd name="connsiteY3" fmla="*/ 1755058 h 1755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0838" h="1755058">
                <a:moveTo>
                  <a:pt x="0" y="1755058"/>
                </a:moveTo>
                <a:lnTo>
                  <a:pt x="1828800" y="0"/>
                </a:lnTo>
                <a:lnTo>
                  <a:pt x="3760838" y="1755058"/>
                </a:lnTo>
                <a:lnTo>
                  <a:pt x="0" y="1755058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Полилиния 38"/>
          <p:cNvSpPr/>
          <p:nvPr/>
        </p:nvSpPr>
        <p:spPr>
          <a:xfrm>
            <a:off x="766763" y="2492375"/>
            <a:ext cx="3392487" cy="3568700"/>
          </a:xfrm>
          <a:custGeom>
            <a:avLst/>
            <a:gdLst>
              <a:gd name="connsiteX0" fmla="*/ 0 w 3392129"/>
              <a:gd name="connsiteY0" fmla="*/ 3569110 h 3569110"/>
              <a:gd name="connsiteX1" fmla="*/ 3392129 w 3392129"/>
              <a:gd name="connsiteY1" fmla="*/ 0 h 3569110"/>
              <a:gd name="connsiteX2" fmla="*/ 0 w 3392129"/>
              <a:gd name="connsiteY2" fmla="*/ 0 h 3569110"/>
              <a:gd name="connsiteX3" fmla="*/ 0 w 3392129"/>
              <a:gd name="connsiteY3" fmla="*/ 3569110 h 356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92129" h="3569110">
                <a:moveTo>
                  <a:pt x="0" y="3569110"/>
                </a:moveTo>
                <a:lnTo>
                  <a:pt x="3392129" y="0"/>
                </a:lnTo>
                <a:lnTo>
                  <a:pt x="0" y="0"/>
                </a:lnTo>
                <a:lnTo>
                  <a:pt x="0" y="356911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>
            <a:off x="752475" y="2478088"/>
            <a:ext cx="3538538" cy="3598862"/>
          </a:xfrm>
          <a:custGeom>
            <a:avLst/>
            <a:gdLst>
              <a:gd name="connsiteX0" fmla="*/ 0 w 3539613"/>
              <a:gd name="connsiteY0" fmla="*/ 0 h 3598606"/>
              <a:gd name="connsiteX1" fmla="*/ 3539613 w 3539613"/>
              <a:gd name="connsiteY1" fmla="*/ 3583858 h 3598606"/>
              <a:gd name="connsiteX2" fmla="*/ 14748 w 3539613"/>
              <a:gd name="connsiteY2" fmla="*/ 3598606 h 3598606"/>
              <a:gd name="connsiteX3" fmla="*/ 0 w 3539613"/>
              <a:gd name="connsiteY3" fmla="*/ 0 h 3598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9613" h="3598606">
                <a:moveTo>
                  <a:pt x="0" y="0"/>
                </a:moveTo>
                <a:lnTo>
                  <a:pt x="3539613" y="3583858"/>
                </a:lnTo>
                <a:lnTo>
                  <a:pt x="14748" y="359860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4144963" y="2506663"/>
            <a:ext cx="3937000" cy="3570287"/>
          </a:xfrm>
          <a:custGeom>
            <a:avLst/>
            <a:gdLst>
              <a:gd name="connsiteX0" fmla="*/ 0 w 3937819"/>
              <a:gd name="connsiteY0" fmla="*/ 0 h 3569109"/>
              <a:gd name="connsiteX1" fmla="*/ 3923071 w 3937819"/>
              <a:gd name="connsiteY1" fmla="*/ 3569109 h 3569109"/>
              <a:gd name="connsiteX2" fmla="*/ 3937819 w 3937819"/>
              <a:gd name="connsiteY2" fmla="*/ 0 h 3569109"/>
              <a:gd name="connsiteX3" fmla="*/ 0 w 3937819"/>
              <a:gd name="connsiteY3" fmla="*/ 0 h 3569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37819" h="3569109">
                <a:moveTo>
                  <a:pt x="0" y="0"/>
                </a:moveTo>
                <a:lnTo>
                  <a:pt x="3923071" y="3569109"/>
                </a:lnTo>
                <a:lnTo>
                  <a:pt x="393781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Полилиния 42"/>
          <p:cNvSpPr/>
          <p:nvPr/>
        </p:nvSpPr>
        <p:spPr>
          <a:xfrm>
            <a:off x="4283968" y="2492896"/>
            <a:ext cx="3833813" cy="3568700"/>
          </a:xfrm>
          <a:custGeom>
            <a:avLst/>
            <a:gdLst>
              <a:gd name="connsiteX0" fmla="*/ 0 w 3834581"/>
              <a:gd name="connsiteY0" fmla="*/ 3569110 h 3569110"/>
              <a:gd name="connsiteX1" fmla="*/ 3834581 w 3834581"/>
              <a:gd name="connsiteY1" fmla="*/ 0 h 3569110"/>
              <a:gd name="connsiteX2" fmla="*/ 3834581 w 3834581"/>
              <a:gd name="connsiteY2" fmla="*/ 3569110 h 3569110"/>
              <a:gd name="connsiteX3" fmla="*/ 0 w 3834581"/>
              <a:gd name="connsiteY3" fmla="*/ 3569110 h 356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34581" h="3569110">
                <a:moveTo>
                  <a:pt x="0" y="3569110"/>
                </a:moveTo>
                <a:lnTo>
                  <a:pt x="3834581" y="0"/>
                </a:lnTo>
                <a:lnTo>
                  <a:pt x="3834581" y="3569110"/>
                </a:lnTo>
                <a:lnTo>
                  <a:pt x="0" y="356911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олилиния 43"/>
          <p:cNvSpPr/>
          <p:nvPr/>
        </p:nvSpPr>
        <p:spPr>
          <a:xfrm>
            <a:off x="824360" y="2552700"/>
            <a:ext cx="7270750" cy="3568700"/>
          </a:xfrm>
          <a:custGeom>
            <a:avLst/>
            <a:gdLst>
              <a:gd name="connsiteX0" fmla="*/ 0 w 7270955"/>
              <a:gd name="connsiteY0" fmla="*/ 0 h 3569109"/>
              <a:gd name="connsiteX1" fmla="*/ 3480619 w 7270955"/>
              <a:gd name="connsiteY1" fmla="*/ 3569109 h 3569109"/>
              <a:gd name="connsiteX2" fmla="*/ 7270955 w 7270955"/>
              <a:gd name="connsiteY2" fmla="*/ 0 h 3569109"/>
              <a:gd name="connsiteX3" fmla="*/ 0 w 7270955"/>
              <a:gd name="connsiteY3" fmla="*/ 0 h 3569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70955" h="3569109">
                <a:moveTo>
                  <a:pt x="0" y="0"/>
                </a:moveTo>
                <a:lnTo>
                  <a:pt x="3480619" y="3569109"/>
                </a:lnTo>
                <a:lnTo>
                  <a:pt x="727095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Полилиния 44"/>
          <p:cNvSpPr/>
          <p:nvPr/>
        </p:nvSpPr>
        <p:spPr>
          <a:xfrm>
            <a:off x="815708" y="2501106"/>
            <a:ext cx="7270750" cy="3584575"/>
          </a:xfrm>
          <a:custGeom>
            <a:avLst/>
            <a:gdLst>
              <a:gd name="connsiteX0" fmla="*/ 0 w 7270954"/>
              <a:gd name="connsiteY0" fmla="*/ 3569110 h 3583858"/>
              <a:gd name="connsiteX1" fmla="*/ 3362632 w 7270954"/>
              <a:gd name="connsiteY1" fmla="*/ 0 h 3583858"/>
              <a:gd name="connsiteX2" fmla="*/ 7270954 w 7270954"/>
              <a:gd name="connsiteY2" fmla="*/ 3583858 h 3583858"/>
              <a:gd name="connsiteX3" fmla="*/ 0 w 7270954"/>
              <a:gd name="connsiteY3" fmla="*/ 3569110 h 3583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70954" h="3583858">
                <a:moveTo>
                  <a:pt x="0" y="3569110"/>
                </a:moveTo>
                <a:lnTo>
                  <a:pt x="3362632" y="0"/>
                </a:lnTo>
                <a:lnTo>
                  <a:pt x="7270954" y="3583858"/>
                </a:lnTo>
                <a:lnTo>
                  <a:pt x="0" y="3569110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14F1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Скільки всього трикутників?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4" grpId="0" animBg="1"/>
      <p:bldP spid="34" grpId="1" animBg="1"/>
      <p:bldP spid="36" grpId="0" animBg="1"/>
      <p:bldP spid="36" grpId="1" animBg="1"/>
      <p:bldP spid="38" grpId="0" animBg="1"/>
      <p:bldP spid="38" grpId="1" animBg="1"/>
      <p:bldP spid="39" grpId="0" animBg="1"/>
      <p:bldP spid="39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125538"/>
            <a:ext cx="9323388" cy="45259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dirty="0" smtClean="0"/>
              <a:t>	</a:t>
            </a:r>
            <a:endParaRPr lang="uk-UA" sz="3600" dirty="0" smtClean="0"/>
          </a:p>
          <a:p>
            <a:pPr>
              <a:buNone/>
            </a:pPr>
            <a:r>
              <a:rPr lang="uk-UA" sz="3600" dirty="0"/>
              <a:t> </a:t>
            </a:r>
            <a:r>
              <a:rPr lang="uk-UA" sz="3600" dirty="0" smtClean="0"/>
              <a:t>   </a:t>
            </a:r>
            <a:r>
              <a:rPr lang="uk-UA" sz="3600" dirty="0" smtClean="0"/>
              <a:t>Чи </a:t>
            </a:r>
            <a:r>
              <a:rPr lang="uk-UA" sz="3600" dirty="0" smtClean="0"/>
              <a:t>справдилися ваші очікування?</a:t>
            </a:r>
          </a:p>
          <a:p>
            <a:pPr>
              <a:buNone/>
            </a:pPr>
            <a:r>
              <a:rPr lang="uk-UA" sz="3600" dirty="0" smtClean="0"/>
              <a:t>	Що вивчали на сьогоднішньому уроці?</a:t>
            </a:r>
          </a:p>
          <a:p>
            <a:pPr>
              <a:buNone/>
            </a:pPr>
            <a:r>
              <a:rPr lang="uk-UA" sz="3600" dirty="0" smtClean="0"/>
              <a:t>	Що вам цікаво було робити на уроці?</a:t>
            </a:r>
          </a:p>
          <a:p>
            <a:pPr eaLnBrk="1" hangingPunct="1">
              <a:buFontTx/>
              <a:buBlip>
                <a:blip r:embed="rId2"/>
              </a:buBlip>
            </a:pPr>
            <a:endParaRPr lang="uk-UA" sz="3600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611188" y="4076700"/>
            <a:ext cx="90217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72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uk-UA" sz="7200" b="1" i="1" dirty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uk-UA" sz="7200" b="1" i="1" dirty="0">
                <a:solidFill>
                  <a:srgbClr val="FF0000"/>
                </a:solidFill>
                <a:latin typeface="Times New Roman" pitchFamily="18" charset="0"/>
              </a:rPr>
            </a:br>
            <a:endParaRPr lang="ru-RU" sz="4400" b="1" i="1" dirty="0"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51720" y="404664"/>
            <a:ext cx="50960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/>
                <a:solidFill>
                  <a:schemeClr val="accent3"/>
                </a:solidFill>
                <a:effectLst/>
              </a:rPr>
              <a:t>Підсумок уроку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557641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  <p:bldP spid="5530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9600" dirty="0" smtClean="0"/>
              <a:t>МОЛОДЦІ!!!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4292609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685800" y="1143000"/>
            <a:ext cx="4724400" cy="4724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19" name="Line 4"/>
          <p:cNvSpPr>
            <a:spLocks noChangeShapeType="1"/>
          </p:cNvSpPr>
          <p:nvPr/>
        </p:nvSpPr>
        <p:spPr bwMode="auto">
          <a:xfrm flipV="1">
            <a:off x="2971800" y="1143000"/>
            <a:ext cx="2438400" cy="21336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0" name="Line 5"/>
          <p:cNvSpPr>
            <a:spLocks noChangeShapeType="1"/>
          </p:cNvSpPr>
          <p:nvPr/>
        </p:nvSpPr>
        <p:spPr bwMode="auto">
          <a:xfrm flipH="1">
            <a:off x="2895600" y="1143000"/>
            <a:ext cx="2514600" cy="4724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1" name="Oval 7"/>
          <p:cNvSpPr>
            <a:spLocks noChangeArrowheads="1"/>
          </p:cNvSpPr>
          <p:nvPr/>
        </p:nvSpPr>
        <p:spPr bwMode="auto">
          <a:xfrm>
            <a:off x="2895600" y="3200400"/>
            <a:ext cx="152400" cy="152400"/>
          </a:xfrm>
          <a:prstGeom prst="ellipse">
            <a:avLst/>
          </a:prstGeom>
          <a:solidFill>
            <a:srgbClr val="F3151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Oval 8"/>
          <p:cNvSpPr>
            <a:spLocks noChangeArrowheads="1"/>
          </p:cNvSpPr>
          <p:nvPr/>
        </p:nvSpPr>
        <p:spPr bwMode="auto">
          <a:xfrm>
            <a:off x="2819400" y="5715000"/>
            <a:ext cx="152400" cy="152400"/>
          </a:xfrm>
          <a:prstGeom prst="ellipse">
            <a:avLst/>
          </a:prstGeom>
          <a:solidFill>
            <a:srgbClr val="F3151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Oval 9"/>
          <p:cNvSpPr>
            <a:spLocks noChangeArrowheads="1"/>
          </p:cNvSpPr>
          <p:nvPr/>
        </p:nvSpPr>
        <p:spPr bwMode="auto">
          <a:xfrm>
            <a:off x="5334000" y="1066800"/>
            <a:ext cx="152400" cy="152400"/>
          </a:xfrm>
          <a:prstGeom prst="ellipse">
            <a:avLst/>
          </a:prstGeom>
          <a:solidFill>
            <a:srgbClr val="F3151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" y="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Каліграфічна хвилинка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0" y="4725144"/>
            <a:ext cx="2987824" cy="1152128"/>
          </a:xfrm>
          <a:ln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uk-UA" sz="90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Х = 4</a:t>
            </a:r>
            <a:endParaRPr lang="ru-RU" sz="192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6000" i="1" dirty="0" smtClean="0">
                <a:solidFill>
                  <a:srgbClr val="002060"/>
                </a:solidFill>
              </a:rPr>
              <a:t> </a:t>
            </a:r>
            <a:endParaRPr lang="ru-RU" sz="6000" b="1" i="1" dirty="0">
              <a:solidFill>
                <a:srgbClr val="00206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0" y="5949280"/>
            <a:ext cx="2987824" cy="90872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uk-UA" sz="7000" b="1" dirty="0" smtClean="0">
                <a:solidFill>
                  <a:srgbClr val="C00000"/>
                </a:solidFill>
              </a:rPr>
              <a:t>Х•2=8</a:t>
            </a:r>
            <a:endParaRPr lang="uk-UA" sz="3200" b="1" dirty="0" smtClean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3131840" y="4725144"/>
            <a:ext cx="3096344" cy="1152128"/>
          </a:xfrm>
          <a:ln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48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Х = 3</a:t>
            </a:r>
            <a:endParaRPr lang="ru-RU" sz="48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3059832" y="5877272"/>
            <a:ext cx="3168352" cy="980728"/>
          </a:xfrm>
          <a:gradFill flip="none" rotWithShape="1">
            <a:gsLst>
              <a:gs pos="0">
                <a:srgbClr val="0033CC">
                  <a:shade val="30000"/>
                  <a:satMod val="115000"/>
                </a:srgbClr>
              </a:gs>
              <a:gs pos="50000">
                <a:srgbClr val="0033CC">
                  <a:shade val="67500"/>
                  <a:satMod val="115000"/>
                </a:srgbClr>
              </a:gs>
              <a:gs pos="100000">
                <a:srgbClr val="0033CC">
                  <a:shade val="100000"/>
                  <a:satMod val="115000"/>
                </a:srgbClr>
              </a:gs>
            </a:gsLst>
            <a:lin ang="18900000" scaled="1"/>
            <a:tileRect/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>
            <a:noAutofit/>
          </a:bodyPr>
          <a:lstStyle/>
          <a:p>
            <a:pPr lvl="0">
              <a:buNone/>
            </a:pPr>
            <a:r>
              <a:rPr lang="uk-UA" sz="4400" b="1" i="1" dirty="0" smtClean="0">
                <a:solidFill>
                  <a:srgbClr val="C00000"/>
                </a:solidFill>
              </a:rPr>
              <a:t> 4 • х = 12</a:t>
            </a:r>
          </a:p>
        </p:txBody>
      </p:sp>
      <p:sp>
        <p:nvSpPr>
          <p:cNvPr id="14" name="Текст 8"/>
          <p:cNvSpPr txBox="1">
            <a:spLocks/>
          </p:cNvSpPr>
          <p:nvPr/>
        </p:nvSpPr>
        <p:spPr>
          <a:xfrm>
            <a:off x="6156176" y="4653136"/>
            <a:ext cx="3240360" cy="129614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uk-UA" sz="14800" i="1" dirty="0" smtClean="0"/>
          </a:p>
          <a:p>
            <a:pPr lvl="0"/>
            <a:r>
              <a:rPr lang="uk-UA" sz="19200" i="1" dirty="0" smtClean="0"/>
              <a:t>      Х=4 </a:t>
            </a:r>
          </a:p>
          <a:p>
            <a:endParaRPr lang="ru-RU" sz="3200" i="1" dirty="0">
              <a:solidFill>
                <a:srgbClr val="002060"/>
              </a:solidFill>
            </a:endParaRPr>
          </a:p>
        </p:txBody>
      </p:sp>
      <p:sp>
        <p:nvSpPr>
          <p:cNvPr id="18" name="Объект 7"/>
          <p:cNvSpPr txBox="1">
            <a:spLocks/>
          </p:cNvSpPr>
          <p:nvPr/>
        </p:nvSpPr>
        <p:spPr>
          <a:xfrm>
            <a:off x="6156176" y="5877272"/>
            <a:ext cx="3240360" cy="9807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pPr marL="274320" lvl="0" indent="-274320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ru-RU" sz="9600" dirty="0" smtClean="0"/>
              <a:t>   </a:t>
            </a:r>
            <a:r>
              <a:rPr lang="ru-RU" sz="6300" b="1" dirty="0" smtClean="0">
                <a:solidFill>
                  <a:srgbClr val="C00000"/>
                </a:solidFill>
              </a:rPr>
              <a:t>12:х=3 </a:t>
            </a:r>
            <a:r>
              <a:rPr lang="ru-RU" sz="4600" b="1" dirty="0" smtClean="0">
                <a:solidFill>
                  <a:srgbClr val="C00000"/>
                </a:solidFill>
              </a:rPr>
              <a:t> </a:t>
            </a:r>
            <a:endParaRPr lang="ru-RU" sz="4600" b="1" i="1" dirty="0" smtClean="0">
              <a:solidFill>
                <a:srgbClr val="C00000"/>
              </a:solidFill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457200" y="-1910050"/>
            <a:ext cx="8229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uk-UA" sz="4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uk-UA" sz="4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uk-UA" sz="4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uk-UA" sz="4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uk-UA" sz="4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uk-UA" sz="4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uk-UA" sz="4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uk-UA" sz="4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uk-UA" sz="4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uk-UA" sz="4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Добери значення Х</a:t>
            </a:r>
            <a:br>
              <a:rPr lang="uk-UA" sz="4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uk-UA" sz="4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4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ru-RU" sz="4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endParaRPr lang="ru-RU" sz="4400" b="1" dirty="0">
              <a:solidFill>
                <a:srgbClr val="92D05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354493"/>
            <a:ext cx="1771650" cy="177165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666" y="2354493"/>
            <a:ext cx="1771650" cy="177165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426501"/>
            <a:ext cx="1771650" cy="17716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9368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9" grpId="0" build="p" animBg="1"/>
      <p:bldP spid="1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827088" y="476250"/>
            <a:ext cx="3927475" cy="597708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4200" dirty="0"/>
              <a:t>4 </a:t>
            </a:r>
            <a:r>
              <a:rPr lang="en-US" sz="4200" dirty="0" smtClean="0"/>
              <a:t>•1 </a:t>
            </a:r>
            <a:r>
              <a:rPr lang="en-US" sz="4200" dirty="0"/>
              <a:t>= 4</a:t>
            </a:r>
          </a:p>
          <a:p>
            <a:pPr>
              <a:lnSpc>
                <a:spcPct val="90000"/>
              </a:lnSpc>
              <a:buNone/>
            </a:pPr>
            <a:r>
              <a:rPr lang="en-US" sz="4200" dirty="0" smtClean="0"/>
              <a:t>4 • </a:t>
            </a:r>
            <a:r>
              <a:rPr lang="en-US" sz="4200" dirty="0"/>
              <a:t>2 = 8</a:t>
            </a:r>
          </a:p>
          <a:p>
            <a:pPr>
              <a:lnSpc>
                <a:spcPct val="90000"/>
              </a:lnSpc>
              <a:buNone/>
            </a:pPr>
            <a:r>
              <a:rPr lang="en-US" sz="4200" dirty="0"/>
              <a:t>4 </a:t>
            </a:r>
            <a:r>
              <a:rPr lang="en-US" sz="4200" dirty="0" smtClean="0"/>
              <a:t>• </a:t>
            </a:r>
            <a:r>
              <a:rPr lang="en-US" sz="4200" dirty="0"/>
              <a:t>3 = 12</a:t>
            </a:r>
          </a:p>
          <a:p>
            <a:pPr>
              <a:lnSpc>
                <a:spcPct val="90000"/>
              </a:lnSpc>
              <a:buNone/>
            </a:pPr>
            <a:r>
              <a:rPr lang="en-US" sz="4200" dirty="0"/>
              <a:t>4 </a:t>
            </a:r>
            <a:r>
              <a:rPr lang="en-US" sz="4200" dirty="0" smtClean="0"/>
              <a:t>• </a:t>
            </a:r>
            <a:r>
              <a:rPr lang="en-US" sz="4200" dirty="0"/>
              <a:t>4 = 16</a:t>
            </a:r>
          </a:p>
          <a:p>
            <a:pPr>
              <a:lnSpc>
                <a:spcPct val="90000"/>
              </a:lnSpc>
              <a:buNone/>
            </a:pPr>
            <a:r>
              <a:rPr lang="en-US" sz="4200" dirty="0"/>
              <a:t>4 </a:t>
            </a:r>
            <a:r>
              <a:rPr lang="en-US" sz="4200" dirty="0" smtClean="0"/>
              <a:t>• </a:t>
            </a:r>
            <a:r>
              <a:rPr lang="en-US" sz="4200" dirty="0"/>
              <a:t>5 = 20</a:t>
            </a:r>
          </a:p>
          <a:p>
            <a:pPr>
              <a:lnSpc>
                <a:spcPct val="90000"/>
              </a:lnSpc>
              <a:buNone/>
            </a:pPr>
            <a:r>
              <a:rPr lang="en-US" sz="4200" dirty="0"/>
              <a:t>4 </a:t>
            </a:r>
            <a:r>
              <a:rPr lang="en-US" sz="4200" dirty="0" smtClean="0"/>
              <a:t>• </a:t>
            </a:r>
            <a:r>
              <a:rPr lang="en-US" sz="4200" dirty="0"/>
              <a:t>6 = 24</a:t>
            </a:r>
          </a:p>
          <a:p>
            <a:pPr>
              <a:lnSpc>
                <a:spcPct val="90000"/>
              </a:lnSpc>
              <a:buNone/>
            </a:pPr>
            <a:r>
              <a:rPr lang="en-US" sz="4200" dirty="0"/>
              <a:t>4 </a:t>
            </a:r>
            <a:r>
              <a:rPr lang="en-US" sz="4200" dirty="0" smtClean="0"/>
              <a:t>• </a:t>
            </a:r>
            <a:r>
              <a:rPr lang="en-US" sz="4200" dirty="0"/>
              <a:t>7 = 28</a:t>
            </a:r>
          </a:p>
          <a:p>
            <a:pPr>
              <a:lnSpc>
                <a:spcPct val="90000"/>
              </a:lnSpc>
              <a:buNone/>
            </a:pPr>
            <a:r>
              <a:rPr lang="en-US" sz="4200" dirty="0"/>
              <a:t>4 </a:t>
            </a:r>
            <a:r>
              <a:rPr lang="en-US" sz="4200" dirty="0" smtClean="0"/>
              <a:t>• </a:t>
            </a:r>
            <a:r>
              <a:rPr lang="en-US" sz="4200" dirty="0"/>
              <a:t>8 = 32</a:t>
            </a:r>
          </a:p>
          <a:p>
            <a:pPr>
              <a:lnSpc>
                <a:spcPct val="90000"/>
              </a:lnSpc>
              <a:buNone/>
            </a:pPr>
            <a:r>
              <a:rPr lang="en-US" sz="4200" dirty="0"/>
              <a:t>4 </a:t>
            </a:r>
            <a:r>
              <a:rPr lang="en-US" sz="4200" dirty="0" smtClean="0"/>
              <a:t>• </a:t>
            </a:r>
            <a:r>
              <a:rPr lang="en-US" sz="4200" dirty="0"/>
              <a:t>9 = 36</a:t>
            </a:r>
          </a:p>
          <a:p>
            <a:pPr>
              <a:lnSpc>
                <a:spcPct val="90000"/>
              </a:lnSpc>
              <a:buNone/>
            </a:pPr>
            <a:r>
              <a:rPr lang="en-US" sz="4200" dirty="0"/>
              <a:t>4 </a:t>
            </a:r>
            <a:r>
              <a:rPr lang="en-US" sz="4200" dirty="0" smtClean="0"/>
              <a:t>•10 </a:t>
            </a:r>
            <a:r>
              <a:rPr lang="en-US" sz="4200" dirty="0"/>
              <a:t>=40 </a:t>
            </a:r>
          </a:p>
          <a:p>
            <a:pPr>
              <a:lnSpc>
                <a:spcPct val="90000"/>
              </a:lnSpc>
            </a:pPr>
            <a:endParaRPr lang="ru-RU" sz="3200" dirty="0"/>
          </a:p>
        </p:txBody>
      </p:sp>
      <p:sp>
        <p:nvSpPr>
          <p:cNvPr id="15366" name="Rectangle 6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3203848" y="476672"/>
            <a:ext cx="5472608" cy="604867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uk-UA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4 </a:t>
            </a:r>
            <a:r>
              <a:rPr lang="uk-UA" sz="3600" dirty="0">
                <a:solidFill>
                  <a:srgbClr val="FF0000"/>
                </a:solidFill>
              </a:rPr>
              <a:t>: 4 = </a:t>
            </a:r>
            <a:r>
              <a:rPr lang="uk-UA" sz="3600" dirty="0" smtClean="0">
                <a:solidFill>
                  <a:srgbClr val="FF0000"/>
                </a:solidFill>
              </a:rPr>
              <a:t>1          4 : 1 = 4</a:t>
            </a:r>
            <a:endParaRPr lang="uk-UA" sz="36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uk-UA" sz="3600" dirty="0" smtClean="0">
                <a:solidFill>
                  <a:srgbClr val="FF0000"/>
                </a:solidFill>
              </a:rPr>
              <a:t> 8 </a:t>
            </a:r>
            <a:r>
              <a:rPr lang="uk-UA" sz="3600" dirty="0">
                <a:solidFill>
                  <a:srgbClr val="FF0000"/>
                </a:solidFill>
              </a:rPr>
              <a:t>: 4 = </a:t>
            </a:r>
            <a:r>
              <a:rPr lang="uk-UA" sz="3600" dirty="0" smtClean="0">
                <a:solidFill>
                  <a:srgbClr val="FF0000"/>
                </a:solidFill>
              </a:rPr>
              <a:t>2          8 : 2 =4</a:t>
            </a:r>
            <a:endParaRPr lang="uk-UA" sz="36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uk-UA" sz="3600" dirty="0" smtClean="0">
                <a:solidFill>
                  <a:srgbClr val="FF0000"/>
                </a:solidFill>
              </a:rPr>
              <a:t> 12 </a:t>
            </a:r>
            <a:r>
              <a:rPr lang="uk-UA" sz="3600" dirty="0">
                <a:solidFill>
                  <a:srgbClr val="FF0000"/>
                </a:solidFill>
              </a:rPr>
              <a:t>: 4 = </a:t>
            </a:r>
            <a:r>
              <a:rPr lang="uk-UA" sz="3600" dirty="0" smtClean="0">
                <a:solidFill>
                  <a:srgbClr val="FF0000"/>
                </a:solidFill>
              </a:rPr>
              <a:t>3        12 : 3 =4</a:t>
            </a:r>
            <a:endParaRPr lang="uk-UA" sz="36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uk-UA" sz="3600" dirty="0" smtClean="0">
                <a:solidFill>
                  <a:srgbClr val="FF0000"/>
                </a:solidFill>
              </a:rPr>
              <a:t> 16 </a:t>
            </a:r>
            <a:r>
              <a:rPr lang="uk-UA" sz="3600" dirty="0">
                <a:solidFill>
                  <a:srgbClr val="FF0000"/>
                </a:solidFill>
              </a:rPr>
              <a:t>: 4 = </a:t>
            </a:r>
            <a:r>
              <a:rPr lang="uk-UA" sz="3600" dirty="0" smtClean="0">
                <a:solidFill>
                  <a:srgbClr val="FF0000"/>
                </a:solidFill>
              </a:rPr>
              <a:t>4     </a:t>
            </a:r>
            <a:endParaRPr lang="uk-UA" sz="36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uk-UA" sz="3600" dirty="0" smtClean="0">
                <a:solidFill>
                  <a:srgbClr val="FF0000"/>
                </a:solidFill>
              </a:rPr>
              <a:t> 20 </a:t>
            </a:r>
            <a:r>
              <a:rPr lang="uk-UA" sz="3600" dirty="0">
                <a:solidFill>
                  <a:srgbClr val="FF0000"/>
                </a:solidFill>
              </a:rPr>
              <a:t>: 4 = </a:t>
            </a:r>
            <a:r>
              <a:rPr lang="uk-UA" sz="3600" dirty="0" smtClean="0">
                <a:solidFill>
                  <a:srgbClr val="FF0000"/>
                </a:solidFill>
              </a:rPr>
              <a:t>5        20 : 5= 4</a:t>
            </a:r>
            <a:endParaRPr lang="uk-UA" sz="36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uk-UA" sz="3600" dirty="0" smtClean="0">
                <a:solidFill>
                  <a:srgbClr val="FF0000"/>
                </a:solidFill>
              </a:rPr>
              <a:t> 24 </a:t>
            </a:r>
            <a:r>
              <a:rPr lang="uk-UA" sz="3600" dirty="0">
                <a:solidFill>
                  <a:srgbClr val="FF0000"/>
                </a:solidFill>
              </a:rPr>
              <a:t>: 4 = </a:t>
            </a:r>
            <a:r>
              <a:rPr lang="uk-UA" sz="3600" dirty="0" smtClean="0">
                <a:solidFill>
                  <a:srgbClr val="FF0000"/>
                </a:solidFill>
              </a:rPr>
              <a:t>6        24 : 6 = 4</a:t>
            </a:r>
            <a:endParaRPr lang="uk-UA" sz="36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uk-UA" sz="3600" dirty="0" smtClean="0">
                <a:solidFill>
                  <a:srgbClr val="FF0000"/>
                </a:solidFill>
              </a:rPr>
              <a:t> 28 </a:t>
            </a:r>
            <a:r>
              <a:rPr lang="uk-UA" sz="3600" dirty="0">
                <a:solidFill>
                  <a:srgbClr val="FF0000"/>
                </a:solidFill>
              </a:rPr>
              <a:t>: 4 = </a:t>
            </a:r>
            <a:r>
              <a:rPr lang="uk-UA" sz="3600" dirty="0" smtClean="0">
                <a:solidFill>
                  <a:srgbClr val="FF0000"/>
                </a:solidFill>
              </a:rPr>
              <a:t>7        28 : 7 = 4</a:t>
            </a:r>
            <a:endParaRPr lang="uk-UA" sz="36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uk-UA" sz="3600" dirty="0" smtClean="0">
                <a:solidFill>
                  <a:srgbClr val="FF0000"/>
                </a:solidFill>
              </a:rPr>
              <a:t> 32 </a:t>
            </a:r>
            <a:r>
              <a:rPr lang="uk-UA" sz="3600" dirty="0">
                <a:solidFill>
                  <a:srgbClr val="FF0000"/>
                </a:solidFill>
              </a:rPr>
              <a:t>: 4 = </a:t>
            </a:r>
            <a:r>
              <a:rPr lang="uk-UA" sz="3600" dirty="0" smtClean="0">
                <a:solidFill>
                  <a:srgbClr val="FF0000"/>
                </a:solidFill>
              </a:rPr>
              <a:t>8        32  : 8 = 4</a:t>
            </a:r>
            <a:endParaRPr lang="uk-UA" sz="36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uk-UA" sz="3600" dirty="0" smtClean="0">
                <a:solidFill>
                  <a:srgbClr val="FF0000"/>
                </a:solidFill>
              </a:rPr>
              <a:t> 36 </a:t>
            </a:r>
            <a:r>
              <a:rPr lang="uk-UA" sz="3600" dirty="0">
                <a:solidFill>
                  <a:srgbClr val="FF0000"/>
                </a:solidFill>
              </a:rPr>
              <a:t>: 4 = </a:t>
            </a:r>
            <a:r>
              <a:rPr lang="uk-UA" sz="3600" dirty="0" smtClean="0">
                <a:solidFill>
                  <a:srgbClr val="FF0000"/>
                </a:solidFill>
              </a:rPr>
              <a:t>9        36 : 9 = 4</a:t>
            </a:r>
            <a:endParaRPr lang="uk-UA" sz="36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uk-UA" sz="3600" dirty="0" smtClean="0">
                <a:solidFill>
                  <a:srgbClr val="FF0000"/>
                </a:solidFill>
              </a:rPr>
              <a:t> 40 </a:t>
            </a:r>
            <a:r>
              <a:rPr lang="uk-UA" sz="3600" dirty="0">
                <a:solidFill>
                  <a:srgbClr val="FF0000"/>
                </a:solidFill>
              </a:rPr>
              <a:t>: 4 = </a:t>
            </a:r>
            <a:r>
              <a:rPr lang="uk-UA" sz="3600" dirty="0" smtClean="0">
                <a:solidFill>
                  <a:srgbClr val="FF0000"/>
                </a:solidFill>
              </a:rPr>
              <a:t>10      40 : 10 = 4 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693143"/>
            <a:ext cx="1771650" cy="1771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5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5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3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3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53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3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3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53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3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3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53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ъект 2"/>
          <p:cNvSpPr>
            <a:spLocks noGrp="1"/>
          </p:cNvSpPr>
          <p:nvPr>
            <p:ph idx="1"/>
          </p:nvPr>
        </p:nvSpPr>
        <p:spPr>
          <a:xfrm>
            <a:off x="2627784" y="1916832"/>
            <a:ext cx="4104456" cy="43926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274320" indent="-256032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uk-UA" sz="4800" dirty="0" smtClean="0"/>
              <a:t>6 • 4 - 12 </a:t>
            </a:r>
            <a:r>
              <a:rPr lang="uk-UA" sz="4800" dirty="0" smtClean="0"/>
              <a:t>=11</a:t>
            </a:r>
          </a:p>
          <a:p>
            <a:pPr marL="274320" indent="-256032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uk-UA" sz="4800" dirty="0" smtClean="0"/>
              <a:t>4 • 4 + 16 </a:t>
            </a:r>
            <a:r>
              <a:rPr lang="uk-UA" sz="4800" dirty="0" smtClean="0"/>
              <a:t>=30</a:t>
            </a:r>
            <a:endParaRPr lang="ru-RU" sz="4800" dirty="0" smtClean="0"/>
          </a:p>
          <a:p>
            <a:pPr marL="274320" indent="-256032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uk-UA" sz="4800" dirty="0" smtClean="0"/>
              <a:t>8 : 2 + 30 = 44</a:t>
            </a:r>
            <a:endParaRPr lang="ru-RU" sz="6300" b="1" dirty="0">
              <a:solidFill>
                <a:srgbClr val="7030A0"/>
              </a:solidFill>
              <a:latin typeface="Calibri" pitchFamily="34" charset="0"/>
              <a:cs typeface="Arial" charset="0"/>
            </a:endParaRPr>
          </a:p>
          <a:p>
            <a:pPr marL="274320" indent="-256032" eaLnBrk="1" fontAlgn="auto" hangingPunct="1">
              <a:spcAft>
                <a:spcPts val="0"/>
              </a:spcAft>
              <a:buNone/>
              <a:defRPr/>
            </a:pPr>
            <a:r>
              <a:rPr lang="ru-RU" sz="5200" dirty="0" smtClean="0"/>
              <a:t>3 • 5 – 6 = </a:t>
            </a:r>
            <a:r>
              <a:rPr lang="ru-RU" sz="5200" dirty="0" smtClean="0"/>
              <a:t>1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71800" y="4797152"/>
            <a:ext cx="108012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sz="440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332656"/>
            <a:ext cx="882047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92D050"/>
                </a:solidFill>
              </a:rPr>
              <a:t>    Гра </a:t>
            </a:r>
            <a:r>
              <a:rPr lang="uk-UA" sz="4400" b="1" dirty="0" smtClean="0">
                <a:solidFill>
                  <a:srgbClr val="92D050"/>
                </a:solidFill>
              </a:rPr>
              <a:t>«Знайди помилки»</a:t>
            </a:r>
            <a:endParaRPr lang="uk-UA" sz="4400" b="1" dirty="0" smtClean="0">
              <a:solidFill>
                <a:srgbClr val="92D050"/>
              </a:solidFill>
            </a:endParaRPr>
          </a:p>
          <a:p>
            <a:r>
              <a:rPr lang="uk-UA" sz="4400" b="1" dirty="0" smtClean="0">
                <a:solidFill>
                  <a:srgbClr val="92D050"/>
                </a:solidFill>
              </a:rPr>
              <a:t>                                </a:t>
            </a:r>
            <a:endParaRPr lang="ru-RU" sz="4400" b="1" dirty="0">
              <a:solidFill>
                <a:srgbClr val="92D05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66563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4104456" cy="43926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274320" indent="-256032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uk-UA" sz="4800" dirty="0" smtClean="0"/>
              <a:t>16 : 4 - 2 </a:t>
            </a:r>
            <a:r>
              <a:rPr lang="uk-UA" sz="4800" dirty="0" smtClean="0"/>
              <a:t>=1</a:t>
            </a:r>
          </a:p>
          <a:p>
            <a:pPr marL="274320" indent="-256032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uk-UA" sz="4800" dirty="0" smtClean="0"/>
              <a:t>5 • 9 + 43 = 76</a:t>
            </a:r>
            <a:endParaRPr lang="ru-RU" sz="4800" dirty="0" smtClean="0"/>
          </a:p>
          <a:p>
            <a:pPr marL="274320" indent="-256032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uk-UA" sz="4800" dirty="0" smtClean="0"/>
              <a:t>4 • (15 - 10</a:t>
            </a:r>
            <a:r>
              <a:rPr lang="uk-UA" sz="4800" dirty="0" smtClean="0"/>
              <a:t>) =12</a:t>
            </a:r>
            <a:endParaRPr lang="ru-RU" sz="6300" b="1" dirty="0">
              <a:solidFill>
                <a:srgbClr val="7030A0"/>
              </a:solidFill>
              <a:latin typeface="Calibri" pitchFamily="34" charset="0"/>
              <a:cs typeface="Arial" charset="0"/>
            </a:endParaRPr>
          </a:p>
          <a:p>
            <a:pPr marL="274320" indent="-256032" eaLnBrk="1" fontAlgn="auto" hangingPunct="1">
              <a:spcAft>
                <a:spcPts val="0"/>
              </a:spcAft>
              <a:buNone/>
              <a:defRPr/>
            </a:pPr>
            <a:r>
              <a:rPr lang="ru-RU" sz="5200" dirty="0" smtClean="0"/>
              <a:t>(</a:t>
            </a:r>
            <a:r>
              <a:rPr lang="ru-RU" sz="5200" dirty="0" smtClean="0"/>
              <a:t>11 - 5) • 4 = 30 </a:t>
            </a:r>
            <a:endParaRPr lang="ru-RU" sz="5200" dirty="0" smtClean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 flipH="1">
            <a:off x="3779912" y="4869160"/>
            <a:ext cx="43204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sz="440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865262"/>
            <a:ext cx="1771650" cy="17716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366563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41327" y="1484784"/>
            <a:ext cx="67340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6000" b="1" dirty="0">
                <a:ln/>
                <a:solidFill>
                  <a:schemeClr val="tx2">
                    <a:lumMod val="10000"/>
                  </a:schemeClr>
                </a:solidFill>
              </a:rPr>
              <a:t>Ф</a:t>
            </a:r>
            <a:r>
              <a:rPr lang="uk-UA" sz="6000" b="1" dirty="0" smtClean="0">
                <a:ln/>
                <a:solidFill>
                  <a:schemeClr val="tx2">
                    <a:lumMod val="10000"/>
                  </a:schemeClr>
                </a:solidFill>
              </a:rPr>
              <a:t>ізкультхвилинка</a:t>
            </a:r>
            <a:endParaRPr lang="ru-RU" sz="6000" b="1" cap="none" spc="0" dirty="0">
              <a:ln/>
              <a:solidFill>
                <a:schemeClr val="tx2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17348" y="0"/>
            <a:ext cx="905228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Накресліть квадрат </a:t>
            </a:r>
            <a:endParaRPr lang="uk-UA" sz="5400" b="1" cap="none" spc="0" dirty="0" smtClean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</a:endParaRPr>
          </a:p>
          <a:p>
            <a:pPr algn="ctr"/>
            <a:r>
              <a:rPr lang="uk-UA" sz="5400" b="1" cap="none" spc="0" dirty="0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зі стороною </a:t>
            </a:r>
            <a:r>
              <a:rPr lang="uk-UA" sz="5400" b="1" dirty="0" smtClean="0">
                <a:ln/>
                <a:solidFill>
                  <a:schemeClr val="bg1">
                    <a:lumMod val="95000"/>
                    <a:lumOff val="5000"/>
                  </a:schemeClr>
                </a:solidFill>
              </a:rPr>
              <a:t>6 </a:t>
            </a:r>
            <a:r>
              <a:rPr lang="uk-UA" sz="5400" b="1" cap="none" spc="0" dirty="0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см. Обчисліть </a:t>
            </a:r>
          </a:p>
          <a:p>
            <a:pPr algn="ctr"/>
            <a:r>
              <a:rPr lang="uk-UA" sz="5400" b="1" cap="none" spc="0" dirty="0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периметр.</a:t>
            </a:r>
            <a:endParaRPr lang="ru-RU" sz="5400" b="1" cap="none" spc="0" dirty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93103" y="2967335"/>
            <a:ext cx="3577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/>
                <a:solidFill>
                  <a:schemeClr val="accent3"/>
                </a:solidFill>
              </a:rPr>
              <a:t> 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9"/>
          <p:cNvSpPr>
            <a:spLocks noChangeArrowheads="1"/>
          </p:cNvSpPr>
          <p:nvPr/>
        </p:nvSpPr>
        <p:spPr bwMode="auto">
          <a:xfrm>
            <a:off x="3707904" y="476672"/>
            <a:ext cx="2088232" cy="2089150"/>
          </a:xfrm>
          <a:prstGeom prst="rect">
            <a:avLst/>
          </a:prstGeom>
          <a:solidFill>
            <a:srgbClr val="0099FF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25621" name="Picture 21" descr="VOPROS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140968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347864" y="2967335"/>
            <a:ext cx="172523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/>
                <a:solidFill>
                  <a:schemeClr val="bg1">
                    <a:lumMod val="95000"/>
                    <a:lumOff val="5000"/>
                  </a:schemeClr>
                </a:solidFill>
              </a:rPr>
              <a:t>Р =</a:t>
            </a:r>
            <a:endParaRPr lang="ru-RU" sz="5400" b="1" cap="none" spc="0" dirty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1.8|9.7|2.1|3.5|2.4|11.7|8.6|1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|7.5|6.6|9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|7.5|6.6|9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565</TotalTime>
  <Words>294</Words>
  <Application>Microsoft Office PowerPoint</Application>
  <PresentationFormat>Экран (4:3)</PresentationFormat>
  <Paragraphs>62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     Добери значення Х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Світлана</dc:creator>
  <cp:lastModifiedBy>Alla Kravchenko</cp:lastModifiedBy>
  <cp:revision>91</cp:revision>
  <dcterms:modified xsi:type="dcterms:W3CDTF">2020-09-04T09:11:20Z</dcterms:modified>
</cp:coreProperties>
</file>