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338" r:id="rId3"/>
    <p:sldId id="339" r:id="rId4"/>
    <p:sldId id="340" r:id="rId5"/>
    <p:sldId id="341" r:id="rId6"/>
    <p:sldId id="342" r:id="rId7"/>
    <p:sldId id="259" r:id="rId8"/>
    <p:sldId id="289" r:id="rId9"/>
    <p:sldId id="343" r:id="rId10"/>
    <p:sldId id="349" r:id="rId11"/>
    <p:sldId id="348" r:id="rId12"/>
    <p:sldId id="347" r:id="rId13"/>
    <p:sldId id="345" r:id="rId14"/>
    <p:sldId id="344" r:id="rId15"/>
    <p:sldId id="350" r:id="rId16"/>
    <p:sldId id="351" r:id="rId17"/>
    <p:sldId id="282" r:id="rId18"/>
    <p:sldId id="334" r:id="rId19"/>
    <p:sldId id="353" r:id="rId20"/>
    <p:sldId id="356" r:id="rId21"/>
    <p:sldId id="335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7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2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91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8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53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30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2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0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4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5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9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2B5-7CEA-44EF-88C7-34BAC4A5F44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31AC-407C-4E17-B5E1-7A32AA0DE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7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67C8C-F359-457B-950C-731C5EE42B4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0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3"/>
          <p:cNvSpPr txBox="1">
            <a:spLocks/>
          </p:cNvSpPr>
          <p:nvPr/>
        </p:nvSpPr>
        <p:spPr>
          <a:xfrm>
            <a:off x="179512" y="1268760"/>
            <a:ext cx="7272808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     </a:t>
            </a:r>
            <a:r>
              <a:rPr lang="ru-RU" sz="3600" dirty="0" smtClean="0">
                <a:latin typeface="Franklin Gothic Medium Cond" pitchFamily="34" charset="0"/>
                <a:ea typeface="Batang" pitchFamily="18" charset="-127"/>
              </a:rPr>
              <a:t>Тема: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 </a:t>
            </a:r>
            <a:r>
              <a:rPr lang="ru-RU" sz="3900" dirty="0" err="1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Додавання</a:t>
            </a:r>
            <a:r>
              <a:rPr lang="ru-RU" sz="3900" dirty="0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 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і </a:t>
            </a:r>
            <a:r>
              <a:rPr lang="ru-RU" sz="3900" dirty="0" err="1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віднімання</a:t>
            </a:r>
            <a:r>
              <a:rPr lang="ru-RU" sz="3900" dirty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 </a:t>
            </a:r>
            <a:endParaRPr lang="ru-RU" sz="3900" dirty="0" smtClean="0">
              <a:solidFill>
                <a:schemeClr val="accent2">
                  <a:lumMod val="50000"/>
                </a:schemeClr>
              </a:solidFill>
              <a:latin typeface="Franklin Gothic Medium Cond" pitchFamily="34" charset="0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ru-RU" sz="3900" dirty="0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чисел  </a:t>
            </a:r>
            <a:r>
              <a:rPr lang="ru-RU" sz="3900" dirty="0" err="1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частинами</a:t>
            </a:r>
            <a:endParaRPr lang="ru-RU" sz="3900" dirty="0">
              <a:solidFill>
                <a:schemeClr val="accent2">
                  <a:lumMod val="50000"/>
                </a:schemeClr>
              </a:solidFill>
              <a:latin typeface="Franklin Gothic Medium Cond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99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573016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solidFill>
                  <a:prstClr val="black"/>
                </a:solidFill>
              </a:rPr>
              <a:t>Знайдіть</a:t>
            </a:r>
            <a:r>
              <a:rPr lang="ru-RU" sz="4400" dirty="0" smtClean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невідомий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доданок</a:t>
            </a:r>
            <a:r>
              <a:rPr lang="ru-RU" sz="4400" dirty="0">
                <a:solidFill>
                  <a:prstClr val="black"/>
                </a:solidFill>
              </a:rPr>
              <a:t>, </a:t>
            </a:r>
            <a:r>
              <a:rPr lang="ru-RU" sz="4400" dirty="0" err="1">
                <a:solidFill>
                  <a:prstClr val="black"/>
                </a:solidFill>
              </a:rPr>
              <a:t>якщо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значення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суми</a:t>
            </a:r>
            <a:r>
              <a:rPr lang="ru-RU" sz="4400" dirty="0">
                <a:solidFill>
                  <a:prstClr val="black"/>
                </a:solidFill>
              </a:rPr>
              <a:t> 9, </a:t>
            </a:r>
            <a:endParaRPr lang="ru-RU" sz="4400" dirty="0" smtClean="0">
              <a:solidFill>
                <a:prstClr val="black"/>
              </a:solidFill>
            </a:endParaRPr>
          </a:p>
          <a:p>
            <a:r>
              <a:rPr lang="ru-RU" sz="4400" dirty="0" smtClean="0">
                <a:solidFill>
                  <a:prstClr val="black"/>
                </a:solidFill>
              </a:rPr>
              <a:t>а </a:t>
            </a:r>
            <a:r>
              <a:rPr lang="ru-RU" sz="4400" dirty="0" err="1">
                <a:solidFill>
                  <a:prstClr val="black"/>
                </a:solidFill>
              </a:rPr>
              <a:t>відомий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доданок</a:t>
            </a:r>
            <a:r>
              <a:rPr lang="ru-RU" sz="4400" dirty="0">
                <a:solidFill>
                  <a:prstClr val="black"/>
                </a:solidFill>
              </a:rPr>
              <a:t> 7. </a:t>
            </a:r>
          </a:p>
        </p:txBody>
      </p:sp>
    </p:spTree>
    <p:extLst>
      <p:ext uri="{BB962C8B-B14F-4D97-AF65-F5344CB8AC3E}">
        <p14:creationId xmlns:p14="http://schemas.microsoft.com/office/powerpoint/2010/main" val="34469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573016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solidFill>
                  <a:prstClr val="black"/>
                </a:solidFill>
              </a:rPr>
              <a:t>Знайдіть</a:t>
            </a:r>
            <a:r>
              <a:rPr lang="ru-RU" sz="4400" dirty="0" smtClean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зменшуване</a:t>
            </a:r>
            <a:r>
              <a:rPr lang="ru-RU" sz="4400" dirty="0">
                <a:solidFill>
                  <a:prstClr val="black"/>
                </a:solidFill>
              </a:rPr>
              <a:t>, </a:t>
            </a:r>
            <a:r>
              <a:rPr lang="ru-RU" sz="4400" dirty="0" err="1">
                <a:solidFill>
                  <a:prstClr val="black"/>
                </a:solidFill>
              </a:rPr>
              <a:t>якщо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значення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різниці</a:t>
            </a:r>
            <a:r>
              <a:rPr lang="ru-RU" sz="4400" dirty="0">
                <a:solidFill>
                  <a:prstClr val="black"/>
                </a:solidFill>
              </a:rPr>
              <a:t> 34, </a:t>
            </a:r>
            <a:endParaRPr lang="ru-RU" sz="4400" dirty="0" smtClean="0">
              <a:solidFill>
                <a:prstClr val="black"/>
              </a:solidFill>
            </a:endParaRPr>
          </a:p>
          <a:p>
            <a:r>
              <a:rPr lang="ru-RU" sz="4400" dirty="0" smtClean="0">
                <a:solidFill>
                  <a:prstClr val="black"/>
                </a:solidFill>
              </a:rPr>
              <a:t>а </a:t>
            </a:r>
            <a:r>
              <a:rPr lang="ru-RU" sz="4400" dirty="0" err="1">
                <a:solidFill>
                  <a:prstClr val="black"/>
                </a:solidFill>
              </a:rPr>
              <a:t>від’ємник</a:t>
            </a:r>
            <a:r>
              <a:rPr lang="ru-RU" sz="4400" dirty="0">
                <a:solidFill>
                  <a:prstClr val="black"/>
                </a:solidFill>
              </a:rPr>
              <a:t> 20. </a:t>
            </a:r>
          </a:p>
        </p:txBody>
      </p:sp>
    </p:spTree>
    <p:extLst>
      <p:ext uri="{BB962C8B-B14F-4D97-AF65-F5344CB8AC3E}">
        <p14:creationId xmlns:p14="http://schemas.microsoft.com/office/powerpoint/2010/main" val="34469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852936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solidFill>
                  <a:prstClr val="black"/>
                </a:solidFill>
              </a:rPr>
              <a:t>Знайдіть</a:t>
            </a:r>
            <a:r>
              <a:rPr lang="ru-RU" sz="4400" dirty="0" smtClean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від’ємник</a:t>
            </a:r>
            <a:r>
              <a:rPr lang="ru-RU" sz="4400" dirty="0">
                <a:solidFill>
                  <a:prstClr val="black"/>
                </a:solidFill>
              </a:rPr>
              <a:t>, </a:t>
            </a:r>
            <a:r>
              <a:rPr lang="ru-RU" sz="4400" dirty="0" err="1">
                <a:solidFill>
                  <a:prstClr val="black"/>
                </a:solidFill>
              </a:rPr>
              <a:t>якщо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зменшуване</a:t>
            </a:r>
            <a:r>
              <a:rPr lang="ru-RU" sz="4400" dirty="0">
                <a:solidFill>
                  <a:prstClr val="black"/>
                </a:solidFill>
              </a:rPr>
              <a:t> 76, а </a:t>
            </a:r>
            <a:r>
              <a:rPr lang="ru-RU" sz="4400" dirty="0" err="1">
                <a:solidFill>
                  <a:prstClr val="black"/>
                </a:solidFill>
              </a:rPr>
              <a:t>значення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різниці</a:t>
            </a:r>
            <a:r>
              <a:rPr lang="ru-RU" sz="4400" dirty="0">
                <a:solidFill>
                  <a:prstClr val="black"/>
                </a:solidFill>
              </a:rPr>
              <a:t> 4. </a:t>
            </a:r>
          </a:p>
        </p:txBody>
      </p:sp>
    </p:spTree>
    <p:extLst>
      <p:ext uri="{BB962C8B-B14F-4D97-AF65-F5344CB8AC3E}">
        <p14:creationId xmlns:p14="http://schemas.microsoft.com/office/powerpoint/2010/main" val="34469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57301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На </a:t>
            </a:r>
            <a:r>
              <a:rPr lang="ru-RU" sz="4400" dirty="0" err="1">
                <a:solidFill>
                  <a:prstClr val="black"/>
                </a:solidFill>
              </a:rPr>
              <a:t>скільки</a:t>
            </a:r>
            <a:r>
              <a:rPr lang="ru-RU" sz="4400" dirty="0">
                <a:solidFill>
                  <a:prstClr val="black"/>
                </a:solidFill>
              </a:rPr>
              <a:t> 86 </a:t>
            </a:r>
            <a:r>
              <a:rPr lang="ru-RU" sz="4400" dirty="0" err="1">
                <a:solidFill>
                  <a:prstClr val="black"/>
                </a:solidFill>
              </a:rPr>
              <a:t>більше</a:t>
            </a:r>
            <a:r>
              <a:rPr lang="ru-RU" sz="4400" dirty="0">
                <a:solidFill>
                  <a:prstClr val="black"/>
                </a:solidFill>
              </a:rPr>
              <a:t> за 5? </a:t>
            </a:r>
          </a:p>
        </p:txBody>
      </p:sp>
    </p:spTree>
    <p:extLst>
      <p:ext uri="{BB962C8B-B14F-4D97-AF65-F5344CB8AC3E}">
        <p14:creationId xmlns:p14="http://schemas.microsoft.com/office/powerpoint/2010/main" val="34469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357301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43 </a:t>
            </a:r>
            <a:r>
              <a:rPr lang="ru-RU" sz="4400" dirty="0" err="1">
                <a:solidFill>
                  <a:prstClr val="black"/>
                </a:solidFill>
              </a:rPr>
              <a:t>збільшіть</a:t>
            </a:r>
            <a:r>
              <a:rPr lang="ru-RU" sz="4400" dirty="0">
                <a:solidFill>
                  <a:prstClr val="black"/>
                </a:solidFill>
              </a:rPr>
              <a:t> на 30. </a:t>
            </a:r>
          </a:p>
        </p:txBody>
      </p:sp>
    </p:spTree>
    <p:extLst>
      <p:ext uri="{BB962C8B-B14F-4D97-AF65-F5344CB8AC3E}">
        <p14:creationId xmlns:p14="http://schemas.microsoft.com/office/powerpoint/2010/main" val="34469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668" y="3600648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78 </a:t>
            </a:r>
            <a:r>
              <a:rPr lang="ru-RU" sz="4400" dirty="0" err="1">
                <a:solidFill>
                  <a:prstClr val="black"/>
                </a:solidFill>
              </a:rPr>
              <a:t>зменшіть</a:t>
            </a:r>
            <a:r>
              <a:rPr lang="ru-RU" sz="4400" dirty="0">
                <a:solidFill>
                  <a:prstClr val="black"/>
                </a:solidFill>
              </a:rPr>
              <a:t> на 6.</a:t>
            </a:r>
          </a:p>
        </p:txBody>
      </p:sp>
    </p:spTree>
    <p:extLst>
      <p:ext uri="{BB962C8B-B14F-4D97-AF65-F5344CB8AC3E}">
        <p14:creationId xmlns:p14="http://schemas.microsoft.com/office/powerpoint/2010/main" val="4925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2051720" y="3429000"/>
            <a:ext cx="5544616" cy="981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600" dirty="0" smtClean="0">
                <a:solidFill>
                  <a:prstClr val="black"/>
                </a:solidFill>
              </a:rPr>
              <a:t>10, 2, 2, 54, 72, </a:t>
            </a:r>
            <a:r>
              <a:rPr lang="uk-UA" sz="3600" i="1" dirty="0" smtClean="0">
                <a:solidFill>
                  <a:prstClr val="black"/>
                </a:solidFill>
              </a:rPr>
              <a:t>на</a:t>
            </a:r>
            <a:r>
              <a:rPr lang="uk-UA" sz="3600" dirty="0" smtClean="0">
                <a:solidFill>
                  <a:prstClr val="black"/>
                </a:solidFill>
              </a:rPr>
              <a:t> 81, 73, 72 </a:t>
            </a:r>
            <a:endParaRPr lang="ru-RU" sz="36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3500" dirty="0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6574" y="188640"/>
            <a:ext cx="4331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Самоперевірка</a:t>
            </a:r>
            <a:endParaRPr lang="ru-RU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7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ізкультхвилинка Райдуга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2488"/>
            <a:ext cx="9166225" cy="5156200"/>
          </a:xfrm>
        </p:spPr>
      </p:pic>
    </p:spTree>
    <p:extLst>
      <p:ext uri="{BB962C8B-B14F-4D97-AF65-F5344CB8AC3E}">
        <p14:creationId xmlns:p14="http://schemas.microsoft.com/office/powerpoint/2010/main" val="24529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33" y="4155901"/>
            <a:ext cx="2085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74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+ 23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4198" y="5603824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31640" y="4921402"/>
            <a:ext cx="225475" cy="5238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68600" y="4921402"/>
            <a:ext cx="571152" cy="52382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822700" y="5586709"/>
            <a:ext cx="10583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+ 3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37217" y="4165469"/>
            <a:ext cx="45776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</a:t>
            </a: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74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Дуга 15"/>
          <p:cNvSpPr/>
          <p:nvPr/>
        </p:nvSpPr>
        <p:spPr>
          <a:xfrm rot="19228937">
            <a:off x="2445357" y="3855170"/>
            <a:ext cx="2352076" cy="2506023"/>
          </a:xfrm>
          <a:prstGeom prst="arc">
            <a:avLst>
              <a:gd name="adj1" fmla="val 15739927"/>
              <a:gd name="adj2" fmla="val 20935614"/>
            </a:avLst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42981" y="4165468"/>
            <a:ext cx="22589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94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93148" y="4180317"/>
            <a:ext cx="1300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97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3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16" grpId="0" animBg="1"/>
      <p:bldP spid="25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560" y="4155901"/>
            <a:ext cx="1736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74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+ 23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386" y="5460843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32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2603" y="4907894"/>
            <a:ext cx="225475" cy="5238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8" idx="0"/>
          </p:cNvCxnSpPr>
          <p:nvPr/>
        </p:nvCxnSpPr>
        <p:spPr>
          <a:xfrm>
            <a:off x="1898752" y="4907894"/>
            <a:ext cx="260909" cy="57947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76382" y="5487370"/>
            <a:ext cx="7665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+ 3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37218" y="4155900"/>
            <a:ext cx="4577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</a:t>
            </a: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3+ 4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Дуга 15"/>
          <p:cNvSpPr/>
          <p:nvPr/>
        </p:nvSpPr>
        <p:spPr>
          <a:xfrm rot="19228937">
            <a:off x="2403871" y="3949348"/>
            <a:ext cx="1796883" cy="2038647"/>
          </a:xfrm>
          <a:prstGeom prst="arc">
            <a:avLst>
              <a:gd name="adj1" fmla="val 15739927"/>
              <a:gd name="adj2" fmla="val 20935614"/>
            </a:avLst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33738" y="4165468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39700" y="4186416"/>
            <a:ext cx="1095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97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79512" y="4921402"/>
            <a:ext cx="225475" cy="5238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98622" y="4921402"/>
            <a:ext cx="285576" cy="56596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27711" y="5460843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</a:t>
            </a:r>
            <a:endParaRPr lang="ru-RU" sz="32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9310" y="5487370"/>
            <a:ext cx="7665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+ 4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Дуга 22"/>
          <p:cNvSpPr/>
          <p:nvPr/>
        </p:nvSpPr>
        <p:spPr>
          <a:xfrm rot="19228937">
            <a:off x="4219640" y="4048394"/>
            <a:ext cx="1464632" cy="1565135"/>
          </a:xfrm>
          <a:prstGeom prst="arc">
            <a:avLst>
              <a:gd name="adj1" fmla="val 15739927"/>
              <a:gd name="adj2" fmla="val 20935614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2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16" grpId="0" animBg="1"/>
      <p:bldP spid="25" grpId="0"/>
      <p:bldP spid="33" grpId="0"/>
      <p:bldP spid="20" grpId="0"/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4032448" cy="93610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Математична розминка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204864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Визначте</a:t>
            </a:r>
            <a:r>
              <a:rPr lang="ru-RU" sz="3200" dirty="0" smtClean="0"/>
              <a:t> </a:t>
            </a:r>
            <a:r>
              <a:rPr lang="ru-RU" sz="3200" b="1" dirty="0" smtClean="0"/>
              <a:t>х</a:t>
            </a:r>
            <a:r>
              <a:rPr lang="uk-UA" sz="3200" b="1" dirty="0" err="1" smtClean="0"/>
              <a:t>ибні</a:t>
            </a:r>
            <a:r>
              <a:rPr lang="uk-UA" sz="3200" b="1" dirty="0" smtClean="0"/>
              <a:t> </a:t>
            </a:r>
            <a:r>
              <a:rPr lang="uk-UA" sz="3200" dirty="0" smtClean="0"/>
              <a:t>та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істинні</a:t>
            </a:r>
            <a:r>
              <a:rPr lang="ru-RU" sz="3200" b="1" dirty="0" smtClean="0"/>
              <a:t> </a:t>
            </a:r>
            <a:endParaRPr lang="ru-RU" sz="3200" b="1" dirty="0" smtClean="0"/>
          </a:p>
          <a:p>
            <a:r>
              <a:rPr lang="ru-RU" sz="3200" dirty="0" smtClean="0"/>
              <a:t> </a:t>
            </a:r>
            <a:r>
              <a:rPr lang="ru-RU" sz="3200" dirty="0" err="1"/>
              <a:t>твердження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5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39552" y="1721296"/>
            <a:ext cx="887767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err="1" smtClean="0"/>
              <a:t>Додавання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двоцифрових</a:t>
            </a:r>
            <a:r>
              <a:rPr lang="ru-RU" sz="2800" b="1" i="1" dirty="0" smtClean="0"/>
              <a:t> </a:t>
            </a:r>
            <a:r>
              <a:rPr lang="ru-RU" sz="2800" b="1" i="1" dirty="0"/>
              <a:t>чисел </a:t>
            </a:r>
            <a:r>
              <a:rPr lang="ru-RU" sz="2800" b="1" i="1" dirty="0" err="1" smtClean="0"/>
              <a:t>частинами</a:t>
            </a:r>
            <a:r>
              <a:rPr lang="ru-RU" sz="2800" b="1" i="1" dirty="0" smtClean="0"/>
              <a:t>: </a:t>
            </a:r>
          </a:p>
          <a:p>
            <a:pPr marL="0" indent="0">
              <a:buNone/>
            </a:pPr>
            <a:endParaRPr lang="ru-RU" sz="2800" b="1" i="1" dirty="0" smtClean="0"/>
          </a:p>
          <a:p>
            <a:pPr marL="0" indent="0">
              <a:buNone/>
            </a:pPr>
            <a:r>
              <a:rPr lang="ru-RU" dirty="0" smtClean="0"/>
              <a:t>  1</a:t>
            </a:r>
            <a:r>
              <a:rPr lang="ru-RU" dirty="0" smtClean="0"/>
              <a:t>) </a:t>
            </a:r>
            <a:r>
              <a:rPr lang="ru-RU" dirty="0" err="1"/>
              <a:t>Замінюю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доданок</a:t>
            </a:r>
            <a:r>
              <a:rPr lang="ru-RU" dirty="0"/>
              <a:t> </a:t>
            </a:r>
            <a:r>
              <a:rPr lang="ru-RU" dirty="0" smtClean="0"/>
              <a:t>сумою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одиниць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2</a:t>
            </a:r>
            <a:r>
              <a:rPr lang="ru-RU" dirty="0" smtClean="0"/>
              <a:t>) </a:t>
            </a:r>
            <a:r>
              <a:rPr lang="ru-RU" dirty="0"/>
              <a:t>Додаю </a:t>
            </a:r>
            <a:r>
              <a:rPr lang="ru-RU" dirty="0" smtClean="0"/>
              <a:t>/ </a:t>
            </a:r>
            <a:r>
              <a:rPr lang="ru-RU" dirty="0" err="1" smtClean="0"/>
              <a:t>віднімаю</a:t>
            </a:r>
            <a:r>
              <a:rPr lang="ru-RU" dirty="0" smtClean="0"/>
              <a:t> </a:t>
            </a:r>
            <a:r>
              <a:rPr lang="ru-RU" dirty="0"/>
              <a:t>десятки.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3</a:t>
            </a:r>
            <a:r>
              <a:rPr lang="ru-RU" dirty="0" smtClean="0"/>
              <a:t>) </a:t>
            </a:r>
            <a:r>
              <a:rPr lang="ru-RU" dirty="0"/>
              <a:t>Додаю </a:t>
            </a:r>
            <a:r>
              <a:rPr lang="ru-RU" dirty="0" smtClean="0"/>
              <a:t>/ </a:t>
            </a:r>
            <a:r>
              <a:rPr lang="ru-RU" dirty="0" err="1" smtClean="0"/>
              <a:t>віднімаю</a:t>
            </a:r>
            <a:r>
              <a:rPr lang="ru-RU" dirty="0" smtClean="0"/>
              <a:t> </a:t>
            </a:r>
            <a:r>
              <a:rPr lang="ru-RU" dirty="0" err="1"/>
              <a:t>одиниці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50305"/>
            <a:ext cx="4867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Пам’ятка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7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166" y="4155901"/>
            <a:ext cx="19431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87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- 56</a:t>
            </a:r>
            <a:endParaRPr lang="ru-RU" sz="4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1370" y="5589240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</a:t>
            </a:r>
            <a:endParaRPr lang="ru-RU" sz="4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116746" y="4852631"/>
            <a:ext cx="334536" cy="73407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691680" y="4891661"/>
            <a:ext cx="396647" cy="69504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618074" y="5586709"/>
            <a:ext cx="10583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+ 6</a:t>
            </a:r>
            <a:endParaRPr lang="ru-RU" sz="4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89744" y="4180317"/>
            <a:ext cx="51352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</a:t>
            </a: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87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 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- 6</a:t>
            </a:r>
            <a:endParaRPr lang="ru-RU" sz="4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Дуга 15"/>
          <p:cNvSpPr/>
          <p:nvPr/>
        </p:nvSpPr>
        <p:spPr>
          <a:xfrm rot="19228937">
            <a:off x="2258461" y="3959345"/>
            <a:ext cx="2517849" cy="2022650"/>
          </a:xfrm>
          <a:prstGeom prst="arc">
            <a:avLst>
              <a:gd name="adj1" fmla="val 15739927"/>
              <a:gd name="adj2" fmla="val 334486"/>
            </a:avLst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14314" y="4165468"/>
            <a:ext cx="21162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</a:t>
            </a: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37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6</a:t>
            </a:r>
            <a:endParaRPr lang="ru-RU" sz="4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93148" y="4180317"/>
            <a:ext cx="1300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</a:t>
            </a: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31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3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16" grpId="0" animBg="1"/>
      <p:bldP spid="25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3"/>
          <p:cNvSpPr txBox="1">
            <a:spLocks/>
          </p:cNvSpPr>
          <p:nvPr/>
        </p:nvSpPr>
        <p:spPr>
          <a:xfrm>
            <a:off x="899592" y="1916832"/>
            <a:ext cx="824440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        МОЛОДЦІ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Franklin Gothic Medium Cond" pitchFamily="34" charset="0"/>
                <a:ea typeface="Batang" pitchFamily="18" charset="-127"/>
              </a:rPr>
              <a:t>!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Franklin Gothic Medium Cond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6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11560" y="1524942"/>
            <a:ext cx="8532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Наступним</a:t>
            </a:r>
            <a:r>
              <a:rPr lang="ru-RU" dirty="0"/>
              <a:t> за числом 69 є число 68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Число 54 </a:t>
            </a:r>
            <a:r>
              <a:rPr lang="ru-RU" dirty="0" err="1"/>
              <a:t>складається</a:t>
            </a:r>
            <a:r>
              <a:rPr lang="ru-RU" dirty="0"/>
              <a:t> з 4 </a:t>
            </a:r>
            <a:r>
              <a:rPr lang="ru-RU" dirty="0" err="1" smtClean="0"/>
              <a:t>десятків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smtClean="0"/>
              <a:t>4 </a:t>
            </a:r>
            <a:r>
              <a:rPr lang="ru-RU" dirty="0" err="1"/>
              <a:t>одиниць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Найбільшого</a:t>
            </a:r>
            <a:r>
              <a:rPr lang="ru-RU" dirty="0" smtClean="0"/>
              <a:t> </a:t>
            </a:r>
            <a:r>
              <a:rPr lang="ru-RU" dirty="0" err="1"/>
              <a:t>двоцифрового</a:t>
            </a:r>
            <a:r>
              <a:rPr lang="ru-RU" dirty="0"/>
              <a:t> числа не </a:t>
            </a:r>
            <a:r>
              <a:rPr lang="ru-RU" dirty="0" err="1"/>
              <a:t>існує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Число </a:t>
            </a:r>
            <a:r>
              <a:rPr lang="ru-RU" dirty="0"/>
              <a:t>нуль не є </a:t>
            </a:r>
            <a:r>
              <a:rPr lang="ru-RU" dirty="0" err="1"/>
              <a:t>натуральним</a:t>
            </a:r>
            <a:r>
              <a:rPr lang="ru-RU" dirty="0"/>
              <a:t> числом.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7091488" y="134076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16711" y="5106962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18126" y="259010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84307" y="3697609"/>
            <a:ext cx="9912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0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4123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будь-</a:t>
            </a:r>
            <a:r>
              <a:rPr lang="ru-RU" dirty="0" err="1"/>
              <a:t>якого</a:t>
            </a:r>
            <a:r>
              <a:rPr lang="ru-RU" dirty="0"/>
              <a:t> числа </a:t>
            </a:r>
            <a:r>
              <a:rPr lang="ru-RU" dirty="0" err="1"/>
              <a:t>відняти</a:t>
            </a:r>
            <a:r>
              <a:rPr lang="ru-RU" dirty="0"/>
              <a:t> </a:t>
            </a:r>
            <a:r>
              <a:rPr lang="ru-RU" dirty="0" err="1"/>
              <a:t>рівне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число, то одержимо нуль.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/>
              <a:t>числами 47 та 51 у натуральному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числа: 48, 40, </a:t>
            </a:r>
            <a:r>
              <a:rPr lang="ru-RU" dirty="0" smtClean="0"/>
              <a:t>50.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Число 76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 сумою </a:t>
            </a:r>
            <a:r>
              <a:rPr lang="ru-RU" dirty="0" err="1"/>
              <a:t>розрядних</a:t>
            </a:r>
            <a:r>
              <a:rPr lang="ru-RU" dirty="0"/>
              <a:t> </a:t>
            </a:r>
            <a:r>
              <a:rPr lang="ru-RU" dirty="0" err="1"/>
              <a:t>доданків</a:t>
            </a:r>
            <a:r>
              <a:rPr lang="ru-RU" dirty="0"/>
              <a:t> 70 і 6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912755" y="2132856"/>
            <a:ext cx="701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4712" y="1270993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2916227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5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63080" y="1556792"/>
            <a:ext cx="82809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трицифровим</a:t>
            </a:r>
            <a:r>
              <a:rPr lang="ru-RU" dirty="0"/>
              <a:t> числом </a:t>
            </a:r>
            <a:r>
              <a:rPr lang="ru-RU" dirty="0" err="1" smtClean="0"/>
              <a:t>іде</a:t>
            </a:r>
            <a:r>
              <a:rPr lang="ru-RU" dirty="0" smtClean="0"/>
              <a:t> </a:t>
            </a:r>
            <a:r>
              <a:rPr lang="ru-RU" dirty="0" err="1"/>
              <a:t>найменше</a:t>
            </a:r>
            <a:r>
              <a:rPr lang="ru-RU" dirty="0"/>
              <a:t> </a:t>
            </a:r>
            <a:r>
              <a:rPr lang="ru-RU" dirty="0" err="1"/>
              <a:t>двоцифрове</a:t>
            </a:r>
            <a:r>
              <a:rPr lang="ru-RU" dirty="0"/>
              <a:t> число.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Числа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використовують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лічбі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натуральними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до будь-</a:t>
            </a:r>
            <a:r>
              <a:rPr lang="ru-RU" dirty="0" err="1"/>
              <a:t>якого</a:t>
            </a:r>
            <a:r>
              <a:rPr lang="ru-RU" dirty="0"/>
              <a:t> числа </a:t>
            </a:r>
            <a:r>
              <a:rPr lang="ru-RU" dirty="0" err="1"/>
              <a:t>додати</a:t>
            </a:r>
            <a:r>
              <a:rPr lang="ru-RU" dirty="0"/>
              <a:t> 0, то одержимо нуль.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460432" y="134076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2402606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3279252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6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1953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1 </a:t>
            </a:r>
            <a:r>
              <a:rPr lang="ru-RU" dirty="0" err="1"/>
              <a:t>метрі</a:t>
            </a:r>
            <a:r>
              <a:rPr lang="ru-RU" dirty="0"/>
              <a:t> 10 </a:t>
            </a:r>
            <a:r>
              <a:rPr lang="ru-RU" dirty="0" err="1"/>
              <a:t>сантиметрів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1 </a:t>
            </a:r>
            <a:r>
              <a:rPr lang="ru-RU" dirty="0" err="1"/>
              <a:t>дециметрі</a:t>
            </a:r>
            <a:r>
              <a:rPr lang="ru-RU" dirty="0"/>
              <a:t> 10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3 </a:t>
            </a:r>
            <a:r>
              <a:rPr lang="ru-RU" dirty="0"/>
              <a:t>м 8 </a:t>
            </a:r>
            <a:r>
              <a:rPr lang="ru-RU" dirty="0" err="1"/>
              <a:t>дм</a:t>
            </a:r>
            <a:r>
              <a:rPr lang="ru-RU" dirty="0"/>
              <a:t> = 38 </a:t>
            </a:r>
            <a:r>
              <a:rPr lang="ru-RU" dirty="0" err="1"/>
              <a:t>дм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/>
              <a:t>дм</a:t>
            </a:r>
            <a:r>
              <a:rPr lang="ru-RU" dirty="0"/>
              <a:t> 8 см = 81 </a:t>
            </a:r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7671" y="2204864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1490" y="128153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968451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6747" y="3891781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4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3768" y="1268760"/>
            <a:ext cx="4032448" cy="93610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Математичний диктант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ownloads\2 клас\Новая папка\2kl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16" y="2924944"/>
            <a:ext cx="2657743" cy="30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573016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Перший </a:t>
            </a:r>
            <a:r>
              <a:rPr lang="ru-RU" sz="4400" dirty="0" err="1"/>
              <a:t>доданок</a:t>
            </a:r>
            <a:r>
              <a:rPr lang="ru-RU" sz="4400" dirty="0"/>
              <a:t> 6, </a:t>
            </a:r>
            <a:r>
              <a:rPr lang="ru-RU" sz="4400" dirty="0" err="1"/>
              <a:t>другий</a:t>
            </a:r>
            <a:r>
              <a:rPr lang="ru-RU" sz="4400" dirty="0"/>
              <a:t> — 4. </a:t>
            </a:r>
            <a:r>
              <a:rPr lang="ru-RU" sz="4400" dirty="0" err="1"/>
              <a:t>Знайдіть</a:t>
            </a:r>
            <a:r>
              <a:rPr lang="ru-RU" sz="4400" dirty="0"/>
              <a:t> </a:t>
            </a:r>
            <a:r>
              <a:rPr lang="ru-RU" sz="4400" dirty="0" err="1"/>
              <a:t>значення</a:t>
            </a:r>
            <a:r>
              <a:rPr lang="ru-RU" sz="4400" dirty="0"/>
              <a:t> </a:t>
            </a:r>
            <a:r>
              <a:rPr lang="ru-RU" sz="4400" dirty="0" err="1" smtClean="0"/>
              <a:t>суми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084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573016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solidFill>
                  <a:prstClr val="black"/>
                </a:solidFill>
              </a:rPr>
              <a:t>Зменшуване</a:t>
            </a:r>
            <a:r>
              <a:rPr lang="ru-RU" sz="4400" dirty="0" smtClean="0">
                <a:solidFill>
                  <a:prstClr val="black"/>
                </a:solidFill>
              </a:rPr>
              <a:t> </a:t>
            </a:r>
            <a:r>
              <a:rPr lang="ru-RU" sz="4400" dirty="0">
                <a:solidFill>
                  <a:prstClr val="black"/>
                </a:solidFill>
              </a:rPr>
              <a:t>32, </a:t>
            </a:r>
            <a:r>
              <a:rPr lang="ru-RU" sz="4400" dirty="0" err="1">
                <a:solidFill>
                  <a:prstClr val="black"/>
                </a:solidFill>
              </a:rPr>
              <a:t>від’ємник</a:t>
            </a:r>
            <a:r>
              <a:rPr lang="ru-RU" sz="4400" dirty="0">
                <a:solidFill>
                  <a:prstClr val="black"/>
                </a:solidFill>
              </a:rPr>
              <a:t> 30. </a:t>
            </a:r>
            <a:r>
              <a:rPr lang="ru-RU" sz="4400" dirty="0" err="1">
                <a:solidFill>
                  <a:prstClr val="black"/>
                </a:solidFill>
              </a:rPr>
              <a:t>Знайдіть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значення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 err="1">
                <a:solidFill>
                  <a:prstClr val="black"/>
                </a:solidFill>
              </a:rPr>
              <a:t>різниці</a:t>
            </a:r>
            <a:r>
              <a:rPr lang="ru-RU" sz="4400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69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360</Words>
  <Application>Microsoft Office PowerPoint</Application>
  <PresentationFormat>Экран (4:3)</PresentationFormat>
  <Paragraphs>89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Batang</vt:lpstr>
      <vt:lpstr>Franklin Gothic Medium Cond</vt:lpstr>
      <vt:lpstr>Trebuchet MS</vt:lpstr>
      <vt:lpstr>Wingdings 3</vt:lpstr>
      <vt:lpstr>Аспект</vt:lpstr>
      <vt:lpstr>Презентация PowerPoint</vt:lpstr>
      <vt:lpstr>Математична розминка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Математичний диктант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диктант.</dc:title>
  <dc:creator>User</dc:creator>
  <cp:lastModifiedBy>Alla Kravchenko</cp:lastModifiedBy>
  <cp:revision>94</cp:revision>
  <dcterms:created xsi:type="dcterms:W3CDTF">2016-11-08T08:48:47Z</dcterms:created>
  <dcterms:modified xsi:type="dcterms:W3CDTF">2020-09-02T09:33:14Z</dcterms:modified>
</cp:coreProperties>
</file>