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9" r:id="rId4"/>
    <p:sldId id="272" r:id="rId5"/>
    <p:sldId id="273" r:id="rId6"/>
    <p:sldId id="270" r:id="rId7"/>
    <p:sldId id="271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B2F93-FA17-46DC-B835-9752C170480B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1C0B5-2BDC-4992-886A-10050643A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38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82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1900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79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4371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800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328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3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80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9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71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92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8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27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65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03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EE7DA-BF1B-452C-9290-950677C413D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5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980728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ТЕМА: Порівняння </a:t>
            </a:r>
            <a:r>
              <a:rPr lang="uk-UA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складених </a:t>
            </a:r>
            <a:r>
              <a:rPr lang="uk-UA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задач</a:t>
            </a:r>
          </a:p>
          <a:p>
            <a:r>
              <a:rPr lang="uk-UA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 </a:t>
            </a:r>
            <a:r>
              <a:rPr lang="uk-UA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поняттями « більше </a:t>
            </a:r>
            <a:r>
              <a:rPr lang="uk-UA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в…» </a:t>
            </a:r>
            <a:r>
              <a:rPr lang="uk-UA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і «більше   </a:t>
            </a:r>
            <a:r>
              <a:rPr lang="uk-UA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на…»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В одній вазі </a:t>
            </a:r>
            <a:r>
              <a:rPr lang="uk-UA" sz="4000" dirty="0" smtClean="0">
                <a:solidFill>
                  <a:srgbClr val="FF0000"/>
                </a:solidFill>
              </a:rPr>
              <a:t>7 яблук</a:t>
            </a:r>
            <a:r>
              <a:rPr lang="uk-UA" sz="4000" dirty="0" smtClean="0"/>
              <a:t>, а в другій </a:t>
            </a:r>
            <a:r>
              <a:rPr lang="uk-UA" sz="4000" dirty="0" smtClean="0">
                <a:solidFill>
                  <a:srgbClr val="FF0000"/>
                </a:solidFill>
              </a:rPr>
              <a:t>– на 4 менше</a:t>
            </a:r>
            <a:r>
              <a:rPr lang="uk-UA" sz="4000" dirty="0" smtClean="0"/>
              <a:t>. Скільки  всього яблук </a:t>
            </a:r>
            <a:r>
              <a:rPr lang="uk-UA" sz="4000" dirty="0" smtClean="0">
                <a:solidFill>
                  <a:srgbClr val="FF0000"/>
                </a:solidFill>
              </a:rPr>
              <a:t>у </a:t>
            </a:r>
            <a:r>
              <a:rPr lang="uk-UA" sz="4000" dirty="0" smtClean="0">
                <a:solidFill>
                  <a:srgbClr val="FF0000"/>
                </a:solidFill>
              </a:rPr>
              <a:t>двох вазах? 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064" y="2420888"/>
            <a:ext cx="2088232" cy="179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357158" y="3929066"/>
            <a:ext cx="571534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 smtClean="0"/>
              <a:t> Про що ця задача?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Розкажіть умову задачі (історію, </a:t>
            </a:r>
          </a:p>
          <a:p>
            <a:r>
              <a:rPr lang="uk-UA" sz="1400" dirty="0" smtClean="0"/>
              <a:t>     текст, розповідь).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Озвучте питання задачі. Про що</a:t>
            </a:r>
          </a:p>
          <a:p>
            <a:r>
              <a:rPr lang="uk-UA" sz="1400" dirty="0" smtClean="0"/>
              <a:t>     треба дізнатися?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Чи можемо ми однією дією знайти відповідь на питання? </a:t>
            </a:r>
          </a:p>
          <a:p>
            <a:r>
              <a:rPr lang="uk-UA" sz="1400" dirty="0" smtClean="0"/>
              <a:t>    Чому?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То що спочатку треба знайти? 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А зараз можемо дати відповідь на питання?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 Яка відповідь? (Перечитайте питання</a:t>
            </a:r>
          </a:p>
          <a:p>
            <a:r>
              <a:rPr lang="uk-UA" sz="1400" dirty="0" smtClean="0"/>
              <a:t>    і дайте відповідь).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То скільки дій ми виконали?  (Дві. 2 простих задачі. Складена задача).</a:t>
            </a: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0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В автобусі </a:t>
            </a:r>
            <a:r>
              <a:rPr lang="uk-UA" sz="4000" dirty="0" smtClean="0">
                <a:solidFill>
                  <a:srgbClr val="FF0000"/>
                </a:solidFill>
              </a:rPr>
              <a:t>їхало</a:t>
            </a:r>
            <a:r>
              <a:rPr lang="uk-UA" sz="4000" dirty="0" smtClean="0"/>
              <a:t> 23 пасажири. На першій зупинці </a:t>
            </a:r>
            <a:r>
              <a:rPr lang="uk-UA" sz="4000" dirty="0" smtClean="0">
                <a:solidFill>
                  <a:srgbClr val="FF0000"/>
                </a:solidFill>
              </a:rPr>
              <a:t>зайшло</a:t>
            </a:r>
            <a:r>
              <a:rPr lang="uk-UA" sz="4000" dirty="0" smtClean="0"/>
              <a:t> ще 2, а на другій - </a:t>
            </a:r>
            <a:r>
              <a:rPr lang="uk-UA" sz="4000" dirty="0" smtClean="0">
                <a:solidFill>
                  <a:srgbClr val="FF0000"/>
                </a:solidFill>
              </a:rPr>
              <a:t>вийшло</a:t>
            </a:r>
            <a:r>
              <a:rPr lang="uk-UA" sz="4000" dirty="0" smtClean="0"/>
              <a:t>  5. Скільки пасажирів </a:t>
            </a:r>
            <a:r>
              <a:rPr lang="uk-UA" sz="4000" dirty="0" smtClean="0">
                <a:solidFill>
                  <a:srgbClr val="FF0000"/>
                </a:solidFill>
              </a:rPr>
              <a:t>стало</a:t>
            </a:r>
            <a:r>
              <a:rPr lang="uk-UA" sz="4000" dirty="0" smtClean="0"/>
              <a:t> в автобусі?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786190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4000" dirty="0" smtClean="0"/>
              <a:t>1. 23 + 2 = 25 (п.) – після І зупинки.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4714884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4000" dirty="0" smtClean="0"/>
              <a:t>2. 25 – 5 = 20 (п.)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5500702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4000" dirty="0" smtClean="0"/>
              <a:t>Відповідь: 20 пасажирів стало.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Три рибалки </a:t>
            </a:r>
            <a:r>
              <a:rPr lang="uk-UA" sz="4000" dirty="0" smtClean="0"/>
              <a:t>спіймали </a:t>
            </a:r>
            <a:endParaRPr lang="uk-UA" sz="4000" dirty="0" smtClean="0"/>
          </a:p>
          <a:p>
            <a:r>
              <a:rPr lang="uk-UA" sz="4000" dirty="0" smtClean="0"/>
              <a:t>36 </a:t>
            </a:r>
            <a:r>
              <a:rPr lang="uk-UA" sz="4000" dirty="0" smtClean="0"/>
              <a:t>окунів. </a:t>
            </a:r>
            <a:r>
              <a:rPr lang="uk-UA" sz="4000" dirty="0" smtClean="0">
                <a:solidFill>
                  <a:srgbClr val="FF0000"/>
                </a:solidFill>
              </a:rPr>
              <a:t>Перший</a:t>
            </a:r>
            <a:r>
              <a:rPr lang="uk-UA" sz="4000" dirty="0" smtClean="0"/>
              <a:t> спіймав 12, </a:t>
            </a:r>
            <a:r>
              <a:rPr lang="uk-UA" sz="4000" dirty="0" smtClean="0">
                <a:solidFill>
                  <a:srgbClr val="FF0000"/>
                </a:solidFill>
              </a:rPr>
              <a:t>другий</a:t>
            </a:r>
            <a:r>
              <a:rPr lang="uk-UA" sz="4000" dirty="0" smtClean="0"/>
              <a:t> – 8. Скільки окунів спіймав </a:t>
            </a:r>
            <a:r>
              <a:rPr lang="uk-UA" sz="4000" dirty="0" smtClean="0">
                <a:solidFill>
                  <a:srgbClr val="FF0000"/>
                </a:solidFill>
              </a:rPr>
              <a:t>третій</a:t>
            </a:r>
            <a:r>
              <a:rPr lang="uk-UA" sz="4000" dirty="0" smtClean="0"/>
              <a:t> рибалка?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08520" y="3357562"/>
            <a:ext cx="9793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4000" dirty="0" smtClean="0"/>
              <a:t>1. 12 + 8 = 20 (</a:t>
            </a:r>
            <a:r>
              <a:rPr lang="uk-UA" sz="4000" dirty="0" err="1" smtClean="0"/>
              <a:t>ок</a:t>
            </a:r>
            <a:r>
              <a:rPr lang="uk-UA" sz="4000" dirty="0" smtClean="0"/>
              <a:t>.) –  перший і другий.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421481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4000" dirty="0" smtClean="0"/>
              <a:t>2. 36 – 20 = 16 (</a:t>
            </a:r>
            <a:r>
              <a:rPr lang="uk-UA" sz="4000" dirty="0" err="1" smtClean="0"/>
              <a:t>ок</a:t>
            </a:r>
            <a:r>
              <a:rPr lang="uk-UA" sz="4000" dirty="0" smtClean="0"/>
              <a:t>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4929198"/>
            <a:ext cx="8143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4000" dirty="0" smtClean="0"/>
              <a:t>Відповідь: 16 окунів спіймав третій рибалка.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835696" y="6143644"/>
            <a:ext cx="6879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2800" dirty="0" smtClean="0">
                <a:solidFill>
                  <a:srgbClr val="FF0000"/>
                </a:solidFill>
              </a:rPr>
              <a:t>ІІ спосіб: </a:t>
            </a:r>
            <a:r>
              <a:rPr lang="uk-UA" sz="2800" dirty="0" smtClean="0"/>
              <a:t>36 – 12 – 8 = 16 (</a:t>
            </a:r>
            <a:r>
              <a:rPr lang="uk-UA" sz="2800" dirty="0" err="1" smtClean="0"/>
              <a:t>ок</a:t>
            </a:r>
            <a:r>
              <a:rPr lang="uk-UA" sz="2800" dirty="0" smtClean="0"/>
              <a:t>.)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На клумбі </a:t>
            </a:r>
            <a:r>
              <a:rPr lang="uk-UA" sz="4000" dirty="0" smtClean="0">
                <a:solidFill>
                  <a:srgbClr val="FF0000"/>
                </a:solidFill>
              </a:rPr>
              <a:t>росло</a:t>
            </a:r>
            <a:r>
              <a:rPr lang="uk-UA" sz="4000" dirty="0" smtClean="0"/>
              <a:t> 17 тюльпанів. </a:t>
            </a:r>
          </a:p>
          <a:p>
            <a:r>
              <a:rPr lang="uk-UA" sz="4000" dirty="0" smtClean="0"/>
              <a:t>9 – </a:t>
            </a:r>
            <a:r>
              <a:rPr lang="uk-UA" sz="4000" dirty="0" smtClean="0">
                <a:solidFill>
                  <a:srgbClr val="FF0000"/>
                </a:solidFill>
              </a:rPr>
              <a:t>зрізали</a:t>
            </a:r>
            <a:r>
              <a:rPr lang="uk-UA" sz="4000" dirty="0" smtClean="0"/>
              <a:t>, а </a:t>
            </a:r>
            <a:r>
              <a:rPr lang="uk-UA" sz="4000" dirty="0" smtClean="0">
                <a:solidFill>
                  <a:srgbClr val="FF0000"/>
                </a:solidFill>
              </a:rPr>
              <a:t>посадили</a:t>
            </a:r>
            <a:r>
              <a:rPr lang="uk-UA" sz="4000" dirty="0" smtClean="0"/>
              <a:t> 5 нових. Скільки тюльпанів </a:t>
            </a:r>
            <a:r>
              <a:rPr lang="uk-UA" sz="4000" dirty="0" smtClean="0">
                <a:solidFill>
                  <a:srgbClr val="FF0000"/>
                </a:solidFill>
              </a:rPr>
              <a:t>стало</a:t>
            </a:r>
            <a:r>
              <a:rPr lang="uk-UA" sz="4000" dirty="0" smtClean="0"/>
              <a:t> на клумбі?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ᐈ Тюльпаны в вазе рисунки, вектор ваза с тюльпанами | скачать на  Depositphotos®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77072"/>
            <a:ext cx="2486479" cy="181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857232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В одній коробці </a:t>
            </a:r>
            <a:r>
              <a:rPr lang="uk-UA" sz="4000" dirty="0" smtClean="0">
                <a:solidFill>
                  <a:srgbClr val="FF0000"/>
                </a:solidFill>
              </a:rPr>
              <a:t>8</a:t>
            </a:r>
            <a:r>
              <a:rPr lang="uk-UA" sz="4000" dirty="0" smtClean="0"/>
              <a:t> олівців</a:t>
            </a:r>
            <a:r>
              <a:rPr lang="uk-UA" sz="4000" dirty="0" smtClean="0"/>
              <a:t>,</a:t>
            </a:r>
          </a:p>
          <a:p>
            <a:r>
              <a:rPr lang="uk-UA" sz="4000" dirty="0" smtClean="0"/>
              <a:t>а </a:t>
            </a:r>
            <a:r>
              <a:rPr lang="uk-UA" sz="4000" dirty="0" smtClean="0"/>
              <a:t>в другій – </a:t>
            </a:r>
            <a:r>
              <a:rPr lang="uk-UA" sz="4000" dirty="0" smtClean="0">
                <a:solidFill>
                  <a:srgbClr val="FF0000"/>
                </a:solidFill>
              </a:rPr>
              <a:t>на 5 більше</a:t>
            </a:r>
            <a:r>
              <a:rPr lang="uk-UA" sz="4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4000" dirty="0" smtClean="0"/>
              <a:t>Скільки  </a:t>
            </a:r>
            <a:r>
              <a:rPr lang="uk-UA" sz="4000" dirty="0" smtClean="0">
                <a:solidFill>
                  <a:srgbClr val="FF0000"/>
                </a:solidFill>
              </a:rPr>
              <a:t>всього</a:t>
            </a:r>
            <a:r>
              <a:rPr lang="uk-UA" sz="4000" dirty="0" smtClean="0"/>
              <a:t> олівців</a:t>
            </a:r>
            <a:r>
              <a:rPr lang="uk-UA" sz="4000" dirty="0" smtClean="0">
                <a:solidFill>
                  <a:srgbClr val="FF0000"/>
                </a:solidFill>
              </a:rPr>
              <a:t> у двох </a:t>
            </a:r>
            <a:r>
              <a:rPr lang="uk-UA" sz="4000" dirty="0" smtClean="0"/>
              <a:t>коробках?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Малюнки олівцем.) | ВКонтак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49080"/>
            <a:ext cx="1204618" cy="198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792961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У ящику </a:t>
            </a:r>
            <a:r>
              <a:rPr lang="uk-UA" sz="4000" dirty="0" smtClean="0"/>
              <a:t>9 кілограмів слив. </a:t>
            </a:r>
            <a:r>
              <a:rPr lang="uk-UA" sz="4000" dirty="0" smtClean="0">
                <a:solidFill>
                  <a:srgbClr val="FF0000"/>
                </a:solidFill>
              </a:rPr>
              <a:t>Продали</a:t>
            </a:r>
            <a:r>
              <a:rPr lang="uk-UA" sz="4000" dirty="0" smtClean="0"/>
              <a:t> 5 кілограмів, а потім </a:t>
            </a:r>
            <a:r>
              <a:rPr lang="uk-UA" sz="4000" dirty="0" smtClean="0">
                <a:solidFill>
                  <a:srgbClr val="FF0000"/>
                </a:solidFill>
              </a:rPr>
              <a:t>досипали</a:t>
            </a:r>
            <a:r>
              <a:rPr lang="uk-UA" sz="4000" dirty="0" smtClean="0"/>
              <a:t> </a:t>
            </a:r>
            <a:r>
              <a:rPr lang="uk-UA" sz="4000" dirty="0" smtClean="0"/>
              <a:t>в </a:t>
            </a:r>
            <a:r>
              <a:rPr lang="uk-UA" sz="4000" dirty="0" smtClean="0"/>
              <a:t>ящик </a:t>
            </a:r>
            <a:endParaRPr lang="uk-UA" sz="4000" dirty="0" smtClean="0"/>
          </a:p>
          <a:p>
            <a:r>
              <a:rPr lang="uk-UA" sz="4000" dirty="0" smtClean="0"/>
              <a:t>ще </a:t>
            </a:r>
            <a:r>
              <a:rPr lang="uk-UA" sz="4000" dirty="0" smtClean="0"/>
              <a:t>8 кілограмів. Скільки кілограмів слив </a:t>
            </a:r>
            <a:r>
              <a:rPr lang="uk-UA" sz="4000" dirty="0" smtClean="0">
                <a:solidFill>
                  <a:srgbClr val="FF0000"/>
                </a:solidFill>
              </a:rPr>
              <a:t>стало</a:t>
            </a:r>
            <a:r>
              <a:rPr lang="uk-UA" sz="4000" dirty="0" smtClean="0"/>
              <a:t> </a:t>
            </a:r>
            <a:r>
              <a:rPr lang="uk-UA" sz="4000" dirty="0" smtClean="0"/>
              <a:t>в </a:t>
            </a:r>
            <a:r>
              <a:rPr lang="uk-UA" sz="4000" dirty="0" smtClean="0"/>
              <a:t>ящику?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310" y="4665590"/>
            <a:ext cx="2114550" cy="21621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35" y="3603709"/>
            <a:ext cx="2114550" cy="21621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860" y="3603709"/>
            <a:ext cx="2114550" cy="21621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78" y="4665589"/>
            <a:ext cx="2114550" cy="2162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ізноманітність рослин у природі - презентация к уроку Окружающий 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68960"/>
            <a:ext cx="4056385" cy="304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89129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241</TotalTime>
  <Words>316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Alla Kravchenko</cp:lastModifiedBy>
  <cp:revision>36</cp:revision>
  <dcterms:created xsi:type="dcterms:W3CDTF">2020-02-29T13:34:52Z</dcterms:created>
  <dcterms:modified xsi:type="dcterms:W3CDTF">2020-09-04T09:34:08Z</dcterms:modified>
</cp:coreProperties>
</file>