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E0FD-CA80-48E0-A373-3CCDE327F6A6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1D85-2C9E-4836-BAEE-EC02F3F3C5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540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E0FD-CA80-48E0-A373-3CCDE327F6A6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1D85-2C9E-4836-BAEE-EC02F3F3C5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304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E0FD-CA80-48E0-A373-3CCDE327F6A6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1D85-2C9E-4836-BAEE-EC02F3F3C5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6157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E0FD-CA80-48E0-A373-3CCDE327F6A6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1D85-2C9E-4836-BAEE-EC02F3F3C5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58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E0FD-CA80-48E0-A373-3CCDE327F6A6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1D85-2C9E-4836-BAEE-EC02F3F3C5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6692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E0FD-CA80-48E0-A373-3CCDE327F6A6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1D85-2C9E-4836-BAEE-EC02F3F3C5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387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E0FD-CA80-48E0-A373-3CCDE327F6A6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1D85-2C9E-4836-BAEE-EC02F3F3C5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831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E0FD-CA80-48E0-A373-3CCDE327F6A6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1D85-2C9E-4836-BAEE-EC02F3F3C5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41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E0FD-CA80-48E0-A373-3CCDE327F6A6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1D85-2C9E-4836-BAEE-EC02F3F3C5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831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E0FD-CA80-48E0-A373-3CCDE327F6A6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1D85-2C9E-4836-BAEE-EC02F3F3C5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37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E0FD-CA80-48E0-A373-3CCDE327F6A6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1D85-2C9E-4836-BAEE-EC02F3F3C5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144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E0FD-CA80-48E0-A373-3CCDE327F6A6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1D85-2C9E-4836-BAEE-EC02F3F3C5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035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E0FD-CA80-48E0-A373-3CCDE327F6A6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1D85-2C9E-4836-BAEE-EC02F3F3C5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893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E0FD-CA80-48E0-A373-3CCDE327F6A6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1D85-2C9E-4836-BAEE-EC02F3F3C5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862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E0FD-CA80-48E0-A373-3CCDE327F6A6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1D85-2C9E-4836-BAEE-EC02F3F3C5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31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3E0FD-CA80-48E0-A373-3CCDE327F6A6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31D85-2C9E-4836-BAEE-EC02F3F3C5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069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3E0FD-CA80-48E0-A373-3CCDE327F6A6}" type="datetimeFigureOut">
              <a:rPr lang="ru-RU" smtClean="0"/>
              <a:pPr/>
              <a:t>04.09.2020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F31D85-2C9E-4836-BAEE-EC02F3F3C5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75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11560" y="476672"/>
            <a:ext cx="64807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</a:t>
            </a:r>
            <a:r>
              <a:rPr lang="uk-UA" dirty="0" smtClean="0"/>
              <a:t>ТЕМА: </a:t>
            </a:r>
            <a:r>
              <a:rPr lang="uk-UA" sz="4400" dirty="0" smtClean="0"/>
              <a:t>Складання </a:t>
            </a:r>
            <a:r>
              <a:rPr lang="uk-UA" sz="4400" dirty="0"/>
              <a:t>виразів. Розв’язування  задач. Обчислення виразів </a:t>
            </a:r>
            <a:endParaRPr lang="uk-UA" sz="4400" dirty="0" smtClean="0"/>
          </a:p>
          <a:p>
            <a:r>
              <a:rPr lang="uk-UA" sz="4400" dirty="0" smtClean="0"/>
              <a:t>з </a:t>
            </a:r>
            <a:r>
              <a:rPr lang="uk-UA" sz="4400" dirty="0"/>
              <a:t>іменованими </a:t>
            </a:r>
            <a:r>
              <a:rPr lang="uk-UA" sz="4400" dirty="0" smtClean="0"/>
              <a:t>числами</a:t>
            </a:r>
            <a:endParaRPr lang="ru-RU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7224" y="642918"/>
            <a:ext cx="7429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                                             </a:t>
            </a:r>
            <a:r>
              <a:rPr lang="uk-UA" sz="3600" b="1" i="1" dirty="0" smtClean="0">
                <a:solidFill>
                  <a:srgbClr val="002060"/>
                </a:solidFill>
              </a:rPr>
              <a:t>травня </a:t>
            </a:r>
          </a:p>
          <a:p>
            <a:pPr algn="ctr"/>
            <a:r>
              <a:rPr lang="uk-UA" sz="3600" b="1" i="1" dirty="0" smtClean="0">
                <a:solidFill>
                  <a:srgbClr val="002060"/>
                </a:solidFill>
              </a:rPr>
              <a:t>           Класна робота</a:t>
            </a:r>
            <a:endParaRPr lang="ru-RU" sz="3600" b="1" i="1" dirty="0">
              <a:solidFill>
                <a:srgbClr val="002060"/>
              </a:solidFill>
            </a:endParaRPr>
          </a:p>
        </p:txBody>
      </p:sp>
      <p:pic>
        <p:nvPicPr>
          <p:cNvPr id="17410" name="Picture 2" descr="Презентація. &quot;Трикутники. Види трикутників&quot; для 3-4 класі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428869"/>
            <a:ext cx="6572296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P-Урок 59 Обозначение чисел второго десятка цифрами - презентация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15436" cy="64294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500042"/>
            <a:ext cx="7215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/>
              <a:t>                   </a:t>
            </a:r>
            <a:r>
              <a:rPr lang="uk-UA" sz="2800" b="1" i="1" dirty="0" smtClean="0">
                <a:solidFill>
                  <a:srgbClr val="FF0000"/>
                </a:solidFill>
              </a:rPr>
              <a:t>Робота з підручником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8662" y="1071546"/>
            <a:ext cx="4000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/>
              <a:t>Завдання </a:t>
            </a:r>
            <a:endParaRPr lang="ru-RU" sz="28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500034" y="1785926"/>
            <a:ext cx="7072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/>
              <a:t>Пригадай способи додавання. Обчисли одним з них вирази 36+7, 48+37.</a:t>
            </a:r>
            <a:endParaRPr lang="ru-RU" sz="24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642910" y="3071810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36+7=</a:t>
            </a:r>
            <a:endParaRPr lang="ru-RU" sz="2800" b="1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rot="16200000" flipH="1">
            <a:off x="964381" y="3607595"/>
            <a:ext cx="357190" cy="28575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571472" y="3571876"/>
            <a:ext cx="357190" cy="35719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85720" y="407194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30</a:t>
            </a:r>
            <a:endParaRPr lang="ru-RU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142976" y="407194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6</a:t>
            </a:r>
            <a:endParaRPr lang="ru-RU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643042" y="3071810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43</a:t>
            </a:r>
            <a:endParaRPr lang="ru-RU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500562" y="3071810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48    +   37=</a:t>
            </a:r>
            <a:endParaRPr lang="ru-RU" sz="2800" b="1" dirty="0"/>
          </a:p>
        </p:txBody>
      </p:sp>
      <p:cxnSp>
        <p:nvCxnSpPr>
          <p:cNvPr id="24" name="Прямая со стрелкой 23"/>
          <p:cNvCxnSpPr/>
          <p:nvPr/>
        </p:nvCxnSpPr>
        <p:spPr>
          <a:xfrm rot="5400000">
            <a:off x="4321967" y="3536157"/>
            <a:ext cx="357190" cy="2857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16200000" flipH="1">
            <a:off x="4822033" y="3536157"/>
            <a:ext cx="357190" cy="2857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929058" y="4143380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40         </a:t>
            </a:r>
            <a:endParaRPr lang="ru-RU" sz="24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857752" y="414338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8</a:t>
            </a:r>
            <a:endParaRPr lang="ru-RU" sz="2800" b="1" dirty="0"/>
          </a:p>
        </p:txBody>
      </p:sp>
      <p:cxnSp>
        <p:nvCxnSpPr>
          <p:cNvPr id="43" name="Прямая со стрелкой 42"/>
          <p:cNvCxnSpPr/>
          <p:nvPr/>
        </p:nvCxnSpPr>
        <p:spPr>
          <a:xfrm rot="5400000">
            <a:off x="5464975" y="3536157"/>
            <a:ext cx="357190" cy="2857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16200000" flipH="1">
            <a:off x="5965041" y="3536157"/>
            <a:ext cx="357190" cy="2857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357818" y="414338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30</a:t>
            </a:r>
            <a:endParaRPr lang="ru-RU" sz="28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6143636" y="414338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7</a:t>
            </a:r>
            <a:endParaRPr lang="ru-RU" sz="28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6429388" y="307181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85</a:t>
            </a:r>
            <a:endParaRPr lang="ru-RU" sz="2800" b="1" dirty="0"/>
          </a:p>
        </p:txBody>
      </p:sp>
      <p:pic>
        <p:nvPicPr>
          <p:cNvPr id="2052" name="Picture 4" descr="ЛітAkzent: &quot;Погані&quot; автори, або Як відбити в дітей бажання читат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857759"/>
            <a:ext cx="2428892" cy="18573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9" grpId="0"/>
      <p:bldP spid="20" grpId="0"/>
      <p:bldP spid="21" grpId="0"/>
      <p:bldP spid="22" grpId="0"/>
      <p:bldP spid="40" grpId="0"/>
      <p:bldP spid="41" grpId="0"/>
      <p:bldP spid="51" grpId="0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43108" y="642918"/>
            <a:ext cx="47149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>
                <a:solidFill>
                  <a:srgbClr val="FF0000"/>
                </a:solidFill>
              </a:rPr>
              <a:t>Задача за схемою </a:t>
            </a:r>
            <a:r>
              <a:rPr lang="uk-UA" sz="3200" b="1" i="1" dirty="0" smtClean="0"/>
              <a:t>(усно)</a:t>
            </a:r>
            <a:endParaRPr lang="ru-RU" sz="32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714348" y="1714488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000100" y="1857364"/>
            <a:ext cx="185738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43042" y="135729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/>
              <a:t>10</a:t>
            </a:r>
            <a:endParaRPr lang="ru-RU" sz="2400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1000100" y="2357430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cxnSp>
        <p:nvCxnSpPr>
          <p:cNvPr id="12" name="Прямая соединительная линия 11"/>
          <p:cNvCxnSpPr>
            <a:stCxn id="10" idx="1"/>
            <a:endCxn id="10" idx="3"/>
          </p:cNvCxnSpPr>
          <p:nvPr/>
        </p:nvCxnSpPr>
        <p:spPr>
          <a:xfrm rot="10800000" flipH="1">
            <a:off x="1000100" y="2542096"/>
            <a:ext cx="3929090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10" idx="0"/>
            <a:endCxn id="10" idx="2"/>
          </p:cNvCxnSpPr>
          <p:nvPr/>
        </p:nvCxnSpPr>
        <p:spPr>
          <a:xfrm rot="16200000" flipH="1">
            <a:off x="2779979" y="2542096"/>
            <a:ext cx="36933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786050" y="2928934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/>
              <a:t>?, у 4 більше</a:t>
            </a:r>
            <a:endParaRPr lang="ru-RU" sz="2400" b="1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5286380" y="171448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?</a:t>
            </a:r>
            <a:endParaRPr lang="ru-RU" sz="2800" b="1" dirty="0"/>
          </a:p>
        </p:txBody>
      </p:sp>
      <p:sp>
        <p:nvSpPr>
          <p:cNvPr id="28" name="Правая фигурная скобка 27"/>
          <p:cNvSpPr/>
          <p:nvPr/>
        </p:nvSpPr>
        <p:spPr>
          <a:xfrm>
            <a:off x="4929190" y="1357298"/>
            <a:ext cx="285752" cy="1285884"/>
          </a:xfrm>
          <a:prstGeom prst="rightBrace">
            <a:avLst>
              <a:gd name="adj1" fmla="val 0"/>
              <a:gd name="adj2" fmla="val 48400"/>
            </a:avLst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899592" y="3916924"/>
            <a:ext cx="58579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rgbClr val="00B050"/>
                </a:solidFill>
              </a:rPr>
              <a:t>1)  10 * </a:t>
            </a:r>
            <a:r>
              <a:rPr lang="uk-UA" sz="2800" b="1" i="1" dirty="0" smtClean="0">
                <a:solidFill>
                  <a:srgbClr val="00B050"/>
                </a:solidFill>
              </a:rPr>
              <a:t>4 = </a:t>
            </a:r>
            <a:r>
              <a:rPr lang="uk-UA" sz="2800" b="1" i="1" dirty="0" smtClean="0">
                <a:solidFill>
                  <a:srgbClr val="00B050"/>
                </a:solidFill>
              </a:rPr>
              <a:t>40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99592" y="4929198"/>
            <a:ext cx="35295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rgbClr val="00B050"/>
                </a:solidFill>
              </a:rPr>
              <a:t>2)  </a:t>
            </a:r>
            <a:r>
              <a:rPr lang="uk-UA" sz="2800" b="1" i="1" dirty="0" smtClean="0">
                <a:solidFill>
                  <a:srgbClr val="00B050"/>
                </a:solidFill>
              </a:rPr>
              <a:t>10 + 40 = </a:t>
            </a:r>
            <a:r>
              <a:rPr lang="uk-UA" sz="2800" b="1" i="1" dirty="0" smtClean="0">
                <a:solidFill>
                  <a:srgbClr val="00B050"/>
                </a:solidFill>
              </a:rPr>
              <a:t>50</a:t>
            </a:r>
            <a:endParaRPr lang="ru-RU" sz="2800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71670" y="714356"/>
            <a:ext cx="364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>
                <a:solidFill>
                  <a:srgbClr val="00B050"/>
                </a:solidFill>
              </a:rPr>
              <a:t>      </a:t>
            </a:r>
            <a:r>
              <a:rPr lang="uk-UA" sz="3200" b="1" i="1" dirty="0" smtClean="0">
                <a:solidFill>
                  <a:srgbClr val="FF0000"/>
                </a:solidFill>
              </a:rPr>
              <a:t>Вирази  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1785926"/>
            <a:ext cx="3106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/>
              <a:t>4 дм 3 см + 5 дм =</a:t>
            </a:r>
            <a:endParaRPr lang="ru-RU" sz="24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3071802" y="1785926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/>
              <a:t>43 </a:t>
            </a:r>
            <a:r>
              <a:rPr lang="uk-UA" sz="2400" b="1" i="1" dirty="0" err="1" smtClean="0"/>
              <a:t>дм</a:t>
            </a:r>
            <a:r>
              <a:rPr lang="uk-UA" sz="2400" b="1" i="1" dirty="0" smtClean="0"/>
              <a:t> </a:t>
            </a:r>
            <a:r>
              <a:rPr lang="uk-UA" sz="2400" b="1" i="1" dirty="0" smtClean="0"/>
              <a:t>+5 дм = 48 </a:t>
            </a:r>
            <a:r>
              <a:rPr lang="uk-UA" sz="2400" b="1" i="1" dirty="0" err="1" smtClean="0"/>
              <a:t>дм</a:t>
            </a:r>
            <a:endParaRPr lang="ru-RU" sz="24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2571744"/>
            <a:ext cx="2677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/>
              <a:t>5 м 6 дм + 3 м=</a:t>
            </a:r>
            <a:endParaRPr lang="ru-RU" sz="24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2786050" y="2571744"/>
            <a:ext cx="3802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/>
              <a:t>56 дм + 30 </a:t>
            </a:r>
            <a:r>
              <a:rPr lang="uk-UA" sz="2400" b="1" i="1" dirty="0" err="1" smtClean="0"/>
              <a:t>дм</a:t>
            </a:r>
            <a:r>
              <a:rPr lang="uk-UA" sz="2400" b="1" i="1" dirty="0" smtClean="0"/>
              <a:t> = 86 </a:t>
            </a:r>
            <a:r>
              <a:rPr lang="uk-UA" sz="2400" b="1" i="1" dirty="0" smtClean="0"/>
              <a:t>м</a:t>
            </a:r>
            <a:endParaRPr lang="ru-RU" sz="2400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714348" y="3286124"/>
            <a:ext cx="1841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/>
              <a:t>36 м : </a:t>
            </a:r>
            <a:r>
              <a:rPr lang="uk-UA" sz="2400" b="1" i="1" dirty="0" smtClean="0"/>
              <a:t>4 =</a:t>
            </a:r>
            <a:endParaRPr lang="ru-RU" sz="2400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2195736" y="3286124"/>
            <a:ext cx="733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/>
              <a:t>9 м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00232" y="642918"/>
            <a:ext cx="5357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                              </a:t>
            </a:r>
            <a:r>
              <a:rPr lang="uk-UA" sz="3200" b="1" i="1" dirty="0" smtClean="0">
                <a:solidFill>
                  <a:srgbClr val="FF0000"/>
                </a:solidFill>
              </a:rPr>
              <a:t>Задача  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1285860"/>
            <a:ext cx="50006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Периметр – 100 м</a:t>
            </a:r>
          </a:p>
          <a:p>
            <a:r>
              <a:rPr lang="uk-UA" sz="2800" b="1" dirty="0" smtClean="0"/>
              <a:t>Довжина 1  сторони – 15 м</a:t>
            </a:r>
          </a:p>
          <a:p>
            <a:r>
              <a:rPr lang="uk-UA" sz="2800" b="1" dirty="0" smtClean="0"/>
              <a:t>2 сторони – 24 м </a:t>
            </a:r>
          </a:p>
          <a:p>
            <a:r>
              <a:rPr lang="uk-UA" sz="2800" b="1" dirty="0" smtClean="0"/>
              <a:t>3 сторони – 35 м </a:t>
            </a:r>
          </a:p>
          <a:p>
            <a:r>
              <a:rPr lang="uk-UA" sz="2800" b="1" dirty="0" smtClean="0"/>
              <a:t>4 сторони - ? 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357554" y="3500438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err="1" smtClean="0"/>
              <a:t>Розв</a:t>
            </a:r>
            <a:r>
              <a:rPr lang="en-US" sz="2800" b="1" i="1" dirty="0" smtClean="0"/>
              <a:t>’</a:t>
            </a:r>
            <a:r>
              <a:rPr lang="uk-UA" sz="2800" b="1" i="1" dirty="0" err="1" smtClean="0"/>
              <a:t>язання</a:t>
            </a:r>
            <a:r>
              <a:rPr lang="uk-UA" sz="2800" b="1" i="1" dirty="0" smtClean="0"/>
              <a:t> </a:t>
            </a:r>
            <a:endParaRPr lang="ru-RU" sz="28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785786" y="4143380"/>
            <a:ext cx="7458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rgbClr val="0070C0"/>
                </a:solidFill>
              </a:rPr>
              <a:t>1) Скільки метрів мають 3 сторони?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4572008"/>
            <a:ext cx="7890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1) 15 м + 24 </a:t>
            </a:r>
            <a:r>
              <a:rPr lang="uk-UA" sz="2400" b="1" dirty="0" err="1" smtClean="0"/>
              <a:t>м</a:t>
            </a:r>
            <a:r>
              <a:rPr lang="uk-UA" sz="2400" b="1" dirty="0" smtClean="0"/>
              <a:t>  +35 </a:t>
            </a:r>
            <a:r>
              <a:rPr lang="uk-UA" sz="2400" b="1" dirty="0" err="1" smtClean="0"/>
              <a:t>м</a:t>
            </a:r>
            <a:r>
              <a:rPr lang="uk-UA" sz="2400" b="1" dirty="0" smtClean="0"/>
              <a:t>  =  74 (</a:t>
            </a:r>
            <a:r>
              <a:rPr lang="uk-UA" sz="2400" b="1" dirty="0" err="1" smtClean="0"/>
              <a:t>м</a:t>
            </a:r>
            <a:r>
              <a:rPr lang="uk-UA" sz="2400" b="1" dirty="0" smtClean="0"/>
              <a:t> )- мають три сторони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85786" y="5000636"/>
            <a:ext cx="6643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>
                <a:solidFill>
                  <a:srgbClr val="0070C0"/>
                </a:solidFill>
              </a:rPr>
              <a:t>2) Як знайдемо довжину 4 сторони?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7224" y="5429264"/>
            <a:ext cx="642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2) 100 м  - 74 </a:t>
            </a:r>
            <a:r>
              <a:rPr lang="uk-UA" sz="2400" b="1" dirty="0" err="1" smtClean="0"/>
              <a:t>м</a:t>
            </a:r>
            <a:r>
              <a:rPr lang="uk-UA" sz="2400" b="1" dirty="0" smtClean="0"/>
              <a:t>  = 26 (</a:t>
            </a:r>
            <a:r>
              <a:rPr lang="uk-UA" sz="2400" b="1" dirty="0" err="1" smtClean="0"/>
              <a:t>м</a:t>
            </a:r>
            <a:r>
              <a:rPr lang="uk-UA" sz="2400" b="1" dirty="0" smtClean="0"/>
              <a:t> )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71472" y="5929330"/>
            <a:ext cx="6786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/>
              <a:t>Відповідь: довжина 4 сторони 26 м.</a:t>
            </a:r>
            <a:endParaRPr lang="ru-RU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71604" y="714356"/>
            <a:ext cx="5429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b="1" i="1" dirty="0" smtClean="0">
                <a:solidFill>
                  <a:srgbClr val="0070C0"/>
                </a:solidFill>
              </a:rPr>
              <a:t>Домашнє завдання </a:t>
            </a:r>
            <a:endParaRPr lang="ru-RU" sz="40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996952"/>
            <a:ext cx="6347713" cy="1320800"/>
          </a:xfrm>
        </p:spPr>
        <p:txBody>
          <a:bodyPr>
            <a:noAutofit/>
          </a:bodyPr>
          <a:lstStyle/>
          <a:p>
            <a:r>
              <a:rPr lang="uk-UA" sz="7200" smtClean="0"/>
              <a:t>МОЛОДЦІ!!!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18178846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208</TotalTime>
  <Words>205</Words>
  <Application>Microsoft Office PowerPoint</Application>
  <PresentationFormat>Экран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МОЛОДЦІ!!!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Alla Kravchenko</cp:lastModifiedBy>
  <cp:revision>22</cp:revision>
  <dcterms:created xsi:type="dcterms:W3CDTF">2020-05-13T12:37:08Z</dcterms:created>
  <dcterms:modified xsi:type="dcterms:W3CDTF">2020-09-04T10:55:42Z</dcterms:modified>
</cp:coreProperties>
</file>