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8"/>
  </p:notesMasterIdLst>
  <p:sldIdLst>
    <p:sldId id="256" r:id="rId2"/>
    <p:sldId id="257" r:id="rId3"/>
    <p:sldId id="259" r:id="rId4"/>
    <p:sldId id="260" r:id="rId5"/>
    <p:sldId id="261" r:id="rId6"/>
    <p:sldId id="263" r:id="rId7"/>
    <p:sldId id="264" r:id="rId8"/>
    <p:sldId id="265" r:id="rId9"/>
    <p:sldId id="266" r:id="rId10"/>
    <p:sldId id="267" r:id="rId11"/>
    <p:sldId id="268" r:id="rId12"/>
    <p:sldId id="271" r:id="rId13"/>
    <p:sldId id="272" r:id="rId14"/>
    <p:sldId id="277" r:id="rId15"/>
    <p:sldId id="274" r:id="rId16"/>
    <p:sldId id="276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34" autoAdjust="0"/>
    <p:restoredTop sz="94660"/>
  </p:normalViewPr>
  <p:slideViewPr>
    <p:cSldViewPr>
      <p:cViewPr varScale="1">
        <p:scale>
          <a:sx n="83" d="100"/>
          <a:sy n="83" d="100"/>
        </p:scale>
        <p:origin x="1493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000D9D-41C5-41CE-AA01-E1D39F916DBD}" type="datetimeFigureOut">
              <a:rPr lang="uk-UA" smtClean="0"/>
              <a:pPr/>
              <a:t>04.09.2020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CE40E5-4095-4887-A705-B5E9198E8089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CE40E5-4095-4887-A705-B5E9198E8089}" type="slidenum">
              <a:rPr lang="uk-UA" smtClean="0"/>
              <a:pPr/>
              <a:t>6</a:t>
            </a:fld>
            <a:endParaRPr lang="uk-U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37077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03866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916641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96897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816735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68418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101597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40897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4528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62358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14263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04.09.2020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8686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04.09.2020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48106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04.09.2020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73036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8382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97553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04.09.2020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23641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-252536" y="1600200"/>
            <a:ext cx="8496944" cy="2116832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endParaRPr lang="uk-UA" dirty="0" smtClean="0"/>
          </a:p>
          <a:p>
            <a:pPr algn="ctr">
              <a:buNone/>
            </a:pPr>
            <a:r>
              <a:rPr lang="uk-UA" sz="5400" b="1" i="1" dirty="0" smtClean="0"/>
              <a:t>ТЕМА: Ознайомлення </a:t>
            </a:r>
          </a:p>
          <a:p>
            <a:pPr algn="ctr">
              <a:buNone/>
            </a:pPr>
            <a:r>
              <a:rPr lang="uk-UA" sz="5400" b="1" i="1" dirty="0" smtClean="0"/>
              <a:t>з </a:t>
            </a:r>
            <a:r>
              <a:rPr lang="uk-UA" sz="5400" b="1" i="1" dirty="0"/>
              <a:t>таблицею ділення </a:t>
            </a:r>
            <a:r>
              <a:rPr lang="uk-UA" sz="5400" b="1" i="1" dirty="0" smtClean="0"/>
              <a:t>на  5      </a:t>
            </a:r>
            <a:endParaRPr lang="en-US" sz="5400" b="1" i="1" dirty="0" smtClean="0"/>
          </a:p>
          <a:p>
            <a:pPr>
              <a:buNone/>
            </a:pPr>
            <a:endParaRPr lang="uk-UA" sz="5400" b="1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uk-UA" dirty="0" smtClean="0"/>
              <a:t>     </a:t>
            </a:r>
            <a:r>
              <a:rPr lang="uk-UA" sz="4700" dirty="0"/>
              <a:t>Визнач закономірність. Віднови та запиши </a:t>
            </a:r>
            <a:r>
              <a:rPr lang="uk-UA" sz="4600" dirty="0"/>
              <a:t>вирази.</a:t>
            </a:r>
          </a:p>
          <a:p>
            <a:pPr>
              <a:buNone/>
            </a:pPr>
            <a:r>
              <a:rPr lang="uk-UA" sz="4000" dirty="0" smtClean="0"/>
              <a:t>                       10 : 5 = 2</a:t>
            </a:r>
          </a:p>
          <a:p>
            <a:pPr>
              <a:buNone/>
            </a:pPr>
            <a:r>
              <a:rPr lang="uk-UA" sz="4000" dirty="0" smtClean="0"/>
              <a:t>                       15 : 5 = 3</a:t>
            </a:r>
          </a:p>
          <a:p>
            <a:pPr>
              <a:buNone/>
            </a:pPr>
            <a:r>
              <a:rPr lang="uk-UA" sz="4000" dirty="0" smtClean="0"/>
              <a:t>                       20 : 5 = 4</a:t>
            </a:r>
          </a:p>
          <a:p>
            <a:pPr>
              <a:buNone/>
            </a:pPr>
            <a:r>
              <a:rPr lang="uk-UA" sz="4000" dirty="0" smtClean="0"/>
              <a:t>                       □   : □ = □</a:t>
            </a:r>
          </a:p>
          <a:p>
            <a:pPr>
              <a:buNone/>
            </a:pPr>
            <a:r>
              <a:rPr lang="uk-UA" sz="4000" dirty="0" smtClean="0"/>
              <a:t>                       □   : □ = □ 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340768"/>
            <a:ext cx="7776864" cy="4785395"/>
          </a:xfrm>
        </p:spPr>
        <p:txBody>
          <a:bodyPr/>
          <a:lstStyle/>
          <a:p>
            <a:pPr>
              <a:buNone/>
            </a:pPr>
            <a:r>
              <a:rPr lang="uk-UA" dirty="0" smtClean="0"/>
              <a:t>                        </a:t>
            </a:r>
            <a:r>
              <a:rPr lang="uk-UA" sz="40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ДОСЛІДНИКИ</a:t>
            </a:r>
          </a:p>
          <a:p>
            <a:r>
              <a:rPr lang="uk-UA" sz="4000" dirty="0" smtClean="0"/>
              <a:t> Ознайомся з таблицею ділення на 5. </a:t>
            </a:r>
          </a:p>
          <a:p>
            <a:r>
              <a:rPr lang="uk-UA" sz="4000" dirty="0" smtClean="0"/>
              <a:t>  Досліди таблицю. </a:t>
            </a:r>
          </a:p>
          <a:p>
            <a:r>
              <a:rPr lang="uk-UA" sz="4000" dirty="0" smtClean="0"/>
              <a:t>  У чому   її </a:t>
            </a:r>
            <a:r>
              <a:rPr lang="uk-UA" sz="4000" dirty="0" smtClean="0"/>
              <a:t>«</a:t>
            </a:r>
            <a:r>
              <a:rPr lang="uk-UA" sz="4000" dirty="0" smtClean="0"/>
              <a:t>секрет»?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6984776" cy="1143000"/>
          </a:xfrm>
        </p:spPr>
        <p:txBody>
          <a:bodyPr>
            <a:normAutofit/>
          </a:bodyPr>
          <a:lstStyle/>
          <a:p>
            <a:r>
              <a:rPr lang="uk-UA" sz="4000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rPr>
              <a:t>ПЕРВИННЕ ЗАКРІПЛЕННЯ</a:t>
            </a:r>
            <a:endParaRPr lang="uk-UA" sz="4000" dirty="0">
              <a:solidFill>
                <a:schemeClr val="accent2">
                  <a:lumMod val="60000"/>
                  <a:lumOff val="40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r>
              <a:rPr lang="uk-UA" dirty="0" smtClean="0"/>
              <a:t>Робота в підручнику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6984776" cy="114300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 </a:t>
            </a:r>
            <a:br>
              <a:rPr lang="uk-UA" dirty="0" smtClean="0"/>
            </a:br>
            <a:r>
              <a:rPr lang="uk-UA" sz="4400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rPr>
              <a:t>РОБОТА НАД ЗАДАЧАМИ</a:t>
            </a:r>
            <a:r>
              <a:rPr lang="uk-UA" dirty="0" smtClean="0"/>
              <a:t/>
            </a:r>
            <a:br>
              <a:rPr lang="uk-UA" dirty="0" smtClean="0"/>
            </a:b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09599" y="2160591"/>
            <a:ext cx="6347714" cy="2420538"/>
          </a:xfrm>
        </p:spPr>
        <p:txBody>
          <a:bodyPr/>
          <a:lstStyle/>
          <a:p>
            <a:pPr>
              <a:buNone/>
            </a:pPr>
            <a:r>
              <a:rPr lang="uk-UA" dirty="0" smtClean="0"/>
              <a:t>     Усно</a:t>
            </a:r>
          </a:p>
          <a:p>
            <a:pPr>
              <a:buNone/>
            </a:pPr>
            <a:r>
              <a:rPr lang="uk-UA" dirty="0" smtClean="0"/>
              <a:t>  1) Першого дня турист пройшов </a:t>
            </a:r>
            <a:r>
              <a:rPr lang="uk-UA" dirty="0" smtClean="0"/>
              <a:t>15 км</a:t>
            </a:r>
            <a:r>
              <a:rPr lang="uk-UA" dirty="0" smtClean="0"/>
              <a:t>, а другого – </a:t>
            </a:r>
            <a:endParaRPr lang="uk-UA" dirty="0" smtClean="0"/>
          </a:p>
          <a:p>
            <a:pPr>
              <a:buNone/>
            </a:pPr>
            <a:r>
              <a:rPr lang="uk-UA" dirty="0"/>
              <a:t> </a:t>
            </a:r>
            <a:r>
              <a:rPr lang="uk-UA" dirty="0" smtClean="0"/>
              <a:t>      </a:t>
            </a:r>
            <a:r>
              <a:rPr lang="uk-UA" dirty="0" smtClean="0"/>
              <a:t>у </a:t>
            </a:r>
            <a:r>
              <a:rPr lang="uk-UA" dirty="0" smtClean="0"/>
              <a:t>5 </a:t>
            </a:r>
            <a:r>
              <a:rPr lang="uk-UA" dirty="0" smtClean="0"/>
              <a:t>разів </a:t>
            </a:r>
            <a:r>
              <a:rPr lang="uk-UA" dirty="0" smtClean="0"/>
              <a:t>менше. Скільки кілометрів пройшов турист другого дня?</a:t>
            </a:r>
          </a:p>
          <a:p>
            <a:pPr>
              <a:buNone/>
            </a:pPr>
            <a:r>
              <a:rPr lang="uk-UA" dirty="0" smtClean="0"/>
              <a:t>  2) У туриста в одному мішку було </a:t>
            </a:r>
            <a:r>
              <a:rPr lang="uk-UA" dirty="0" smtClean="0"/>
              <a:t>2 кг </a:t>
            </a:r>
            <a:r>
              <a:rPr lang="uk-UA" dirty="0" smtClean="0"/>
              <a:t>продуктів, а в другому – у 5 разів більше. Скільки кілограмів продуктів було в другому мішку? 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Різноманітність рослин у природі - презентация к уроку Окружающий мир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1772816"/>
            <a:ext cx="4751512" cy="35636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912725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32656"/>
            <a:ext cx="7668344" cy="1143000"/>
          </a:xfrm>
        </p:spPr>
        <p:txBody>
          <a:bodyPr>
            <a:noAutofit/>
          </a:bodyPr>
          <a:lstStyle/>
          <a:p>
            <a:r>
              <a:rPr lang="uk-UA" sz="4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Добери коротку умову до задачі</a:t>
            </a:r>
            <a:endParaRPr lang="uk-UA" sz="40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628800"/>
            <a:ext cx="7812360" cy="4824536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uk-UA" sz="4000" dirty="0" smtClean="0"/>
              <a:t>ХЛ. -  20                               </a:t>
            </a:r>
          </a:p>
          <a:p>
            <a:pPr>
              <a:buNone/>
            </a:pPr>
            <a:r>
              <a:rPr lang="uk-UA" sz="4000" dirty="0" smtClean="0"/>
              <a:t>Д.  -  ?,  у 5 разів </a:t>
            </a:r>
            <a:r>
              <a:rPr lang="uk-UA" sz="4000" dirty="0" err="1" smtClean="0"/>
              <a:t>мен</a:t>
            </a:r>
            <a:r>
              <a:rPr lang="uk-UA" sz="4000" dirty="0" smtClean="0"/>
              <a:t>.</a:t>
            </a:r>
          </a:p>
          <a:p>
            <a:pPr>
              <a:buNone/>
            </a:pPr>
            <a:endParaRPr lang="en-US" sz="4000" dirty="0" smtClean="0"/>
          </a:p>
          <a:p>
            <a:pPr>
              <a:buNone/>
            </a:pPr>
            <a:r>
              <a:rPr lang="uk-UA" sz="4000" dirty="0" smtClean="0"/>
              <a:t>ХЛ. – 20</a:t>
            </a:r>
          </a:p>
          <a:p>
            <a:pPr>
              <a:buNone/>
            </a:pPr>
            <a:r>
              <a:rPr lang="uk-UA" sz="4000" dirty="0" smtClean="0"/>
              <a:t>Д.  -  ?,  у 5 разів </a:t>
            </a:r>
            <a:r>
              <a:rPr lang="uk-UA" sz="4000" dirty="0" err="1" smtClean="0"/>
              <a:t>мен</a:t>
            </a:r>
            <a:r>
              <a:rPr lang="uk-UA" sz="4000" dirty="0" smtClean="0"/>
              <a:t>.</a:t>
            </a:r>
          </a:p>
          <a:p>
            <a:pPr>
              <a:buNone/>
            </a:pPr>
            <a:r>
              <a:rPr lang="uk-UA" sz="4000" dirty="0" smtClean="0"/>
              <a:t>           </a:t>
            </a:r>
          </a:p>
          <a:p>
            <a:pPr>
              <a:lnSpc>
                <a:spcPct val="110000"/>
              </a:lnSpc>
              <a:buNone/>
            </a:pPr>
            <a:r>
              <a:rPr lang="uk-UA" sz="4000" dirty="0" smtClean="0"/>
              <a:t>                       </a:t>
            </a:r>
          </a:p>
          <a:p>
            <a:pPr>
              <a:lnSpc>
                <a:spcPct val="110000"/>
              </a:lnSpc>
              <a:buNone/>
            </a:pPr>
            <a:r>
              <a:rPr lang="uk-UA" sz="4000" dirty="0" smtClean="0"/>
              <a:t>           </a:t>
            </a:r>
          </a:p>
          <a:p>
            <a:pPr>
              <a:lnSpc>
                <a:spcPct val="110000"/>
              </a:lnSpc>
              <a:buNone/>
            </a:pPr>
            <a:r>
              <a:rPr lang="uk-UA" sz="4000" dirty="0" smtClean="0"/>
              <a:t>                          </a:t>
            </a:r>
          </a:p>
          <a:p>
            <a:pPr>
              <a:lnSpc>
                <a:spcPct val="110000"/>
              </a:lnSpc>
              <a:buNone/>
            </a:pPr>
            <a:r>
              <a:rPr lang="uk-UA" sz="4000" dirty="0" smtClean="0"/>
              <a:t>                          </a:t>
            </a:r>
            <a:endParaRPr lang="uk-UA" sz="4000" dirty="0"/>
          </a:p>
        </p:txBody>
      </p:sp>
      <p:sp>
        <p:nvSpPr>
          <p:cNvPr id="5" name="Правая фигурная скобка 4"/>
          <p:cNvSpPr/>
          <p:nvPr/>
        </p:nvSpPr>
        <p:spPr>
          <a:xfrm>
            <a:off x="5148064" y="1844824"/>
            <a:ext cx="576064" cy="1152128"/>
          </a:xfrm>
          <a:prstGeom prst="rightBrace">
            <a:avLst>
              <a:gd name="adj1" fmla="val 25427"/>
              <a:gd name="adj2" fmla="val 51028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3" name="Дуга 12"/>
          <p:cNvSpPr/>
          <p:nvPr/>
        </p:nvSpPr>
        <p:spPr>
          <a:xfrm rot="2337220">
            <a:off x="4252598" y="3990874"/>
            <a:ext cx="830507" cy="1180508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6" name="TextBox 5"/>
          <p:cNvSpPr txBox="1"/>
          <p:nvPr/>
        </p:nvSpPr>
        <p:spPr>
          <a:xfrm>
            <a:off x="5940152" y="1844824"/>
            <a:ext cx="72008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6000" dirty="0" smtClean="0"/>
              <a:t>?</a:t>
            </a:r>
            <a:endParaRPr lang="uk-UA" sz="6000" dirty="0"/>
          </a:p>
        </p:txBody>
      </p:sp>
      <p:sp>
        <p:nvSpPr>
          <p:cNvPr id="7" name="TextBox 6"/>
          <p:cNvSpPr txBox="1"/>
          <p:nvPr/>
        </p:nvSpPr>
        <p:spPr>
          <a:xfrm rot="10800000" flipV="1">
            <a:off x="5364088" y="4297452"/>
            <a:ext cx="18722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dirty="0" smtClean="0"/>
              <a:t>На ? </a:t>
            </a:r>
            <a:r>
              <a:rPr lang="uk-UA" sz="2800" dirty="0" err="1" smtClean="0"/>
              <a:t>мен</a:t>
            </a:r>
            <a:r>
              <a:rPr lang="uk-UA" dirty="0" smtClean="0"/>
              <a:t>.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4400" dirty="0" smtClean="0"/>
              <a:t>Підсумок </a:t>
            </a:r>
            <a:r>
              <a:rPr lang="uk-UA" sz="4400" dirty="0" smtClean="0"/>
              <a:t>уроку</a:t>
            </a:r>
            <a:endParaRPr lang="uk-UA" sz="4400" dirty="0" smtClean="0"/>
          </a:p>
          <a:p>
            <a:r>
              <a:rPr lang="uk-UA" sz="4400" dirty="0" smtClean="0"/>
              <a:t>Рефлексія</a:t>
            </a:r>
            <a:endParaRPr lang="uk-UA" sz="4400" dirty="0" smtClean="0"/>
          </a:p>
          <a:p>
            <a:r>
              <a:rPr lang="uk-UA" sz="4400" dirty="0" smtClean="0"/>
              <a:t>Домашнє завдання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8686800" cy="1143000"/>
          </a:xfrm>
        </p:spPr>
        <p:txBody>
          <a:bodyPr/>
          <a:lstStyle/>
          <a:p>
            <a:pPr algn="ctr"/>
            <a:r>
              <a:rPr lang="uk-UA" dirty="0" smtClean="0">
                <a:solidFill>
                  <a:schemeClr val="accent1">
                    <a:lumMod val="75000"/>
                  </a:schemeClr>
                </a:solidFill>
              </a:rPr>
              <a:t>ВПРАВА </a:t>
            </a:r>
            <a:r>
              <a:rPr lang="uk-UA" dirty="0" smtClean="0">
                <a:solidFill>
                  <a:schemeClr val="accent1">
                    <a:lumMod val="75000"/>
                  </a:schemeClr>
                </a:solidFill>
              </a:rPr>
              <a:t>«</a:t>
            </a:r>
            <a:r>
              <a:rPr lang="uk-UA" dirty="0" smtClean="0">
                <a:solidFill>
                  <a:schemeClr val="accent1">
                    <a:lumMod val="75000"/>
                  </a:schemeClr>
                </a:solidFill>
              </a:rPr>
              <a:t>ОЧІКУВАННЯ»</a:t>
            </a:r>
            <a:endParaRPr lang="uk-UA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-396552" y="1600200"/>
            <a:ext cx="8496944" cy="4525963"/>
          </a:xfrm>
        </p:spPr>
        <p:txBody>
          <a:bodyPr/>
          <a:lstStyle/>
          <a:p>
            <a:pPr>
              <a:buNone/>
            </a:pPr>
            <a:endParaRPr lang="uk-UA" dirty="0" smtClean="0"/>
          </a:p>
          <a:p>
            <a:pPr>
              <a:buNone/>
            </a:pPr>
            <a:r>
              <a:rPr lang="uk-UA" sz="6000" i="1" dirty="0" smtClean="0">
                <a:solidFill>
                  <a:schemeClr val="accent1">
                    <a:lumMod val="75000"/>
                  </a:schemeClr>
                </a:solidFill>
              </a:rPr>
              <a:t>    </a:t>
            </a:r>
            <a:r>
              <a:rPr lang="uk-UA" sz="5400" i="1" dirty="0" smtClean="0">
                <a:solidFill>
                  <a:schemeClr val="accent1">
                    <a:lumMod val="75000"/>
                  </a:schemeClr>
                </a:solidFill>
              </a:rPr>
              <a:t>Що ви очікуєте від сьогоднішнього уроку?</a:t>
            </a:r>
            <a:endParaRPr lang="uk-UA" sz="5400" i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uk-UA" sz="4400" dirty="0" smtClean="0"/>
              <a:t>Віднови </a:t>
            </a:r>
            <a:r>
              <a:rPr lang="uk-UA" sz="4400" dirty="0" smtClean="0"/>
              <a:t>таблицю </a:t>
            </a:r>
            <a:r>
              <a:rPr lang="uk-UA" sz="4400" dirty="0" smtClean="0"/>
              <a:t>множення числа </a:t>
            </a:r>
            <a:r>
              <a:rPr lang="uk-UA" sz="4400" dirty="0" smtClean="0"/>
              <a:t>5.</a:t>
            </a:r>
          </a:p>
          <a:p>
            <a:pPr>
              <a:buNone/>
            </a:pPr>
            <a:r>
              <a:rPr lang="uk-UA" sz="4400" dirty="0" smtClean="0"/>
              <a:t>   5 ∙  2 =                 5 ∙  6 =</a:t>
            </a:r>
          </a:p>
          <a:p>
            <a:pPr>
              <a:buNone/>
            </a:pPr>
            <a:r>
              <a:rPr lang="uk-UA" sz="4400" dirty="0" smtClean="0"/>
              <a:t>   5 ∙  3 =                 5  ∙ 7 =</a:t>
            </a:r>
          </a:p>
          <a:p>
            <a:pPr>
              <a:buNone/>
            </a:pPr>
            <a:r>
              <a:rPr lang="uk-UA" sz="4400" dirty="0" smtClean="0"/>
              <a:t>   5 ∙  4 =                 5  ∙ 8 =</a:t>
            </a:r>
          </a:p>
          <a:p>
            <a:pPr>
              <a:buNone/>
            </a:pPr>
            <a:r>
              <a:rPr lang="uk-UA" sz="4400" dirty="0" smtClean="0"/>
              <a:t>   5 ∙  5 =                 5  ∙ 9 =</a:t>
            </a:r>
          </a:p>
          <a:p>
            <a:pPr marL="742950" indent="-742950">
              <a:buNone/>
            </a:pPr>
            <a:endParaRPr lang="uk-UA" sz="4400" dirty="0" smtClean="0"/>
          </a:p>
          <a:p>
            <a:pPr marL="742950" indent="-742950">
              <a:buNone/>
            </a:pPr>
            <a:endParaRPr lang="uk-UA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98178"/>
          </a:xfrm>
        </p:spPr>
        <p:txBody>
          <a:bodyPr>
            <a:normAutofit fontScale="90000"/>
          </a:bodyPr>
          <a:lstStyle/>
          <a:p>
            <a:r>
              <a:rPr lang="uk-UA" sz="4900" dirty="0" smtClean="0"/>
              <a:t/>
            </a:r>
            <a:br>
              <a:rPr lang="uk-UA" sz="4900" dirty="0" smtClean="0"/>
            </a:br>
            <a:r>
              <a:rPr lang="uk-UA" sz="4900" dirty="0" smtClean="0"/>
              <a:t>ГРА </a:t>
            </a:r>
            <a:r>
              <a:rPr lang="uk-UA" sz="4900" dirty="0" smtClean="0"/>
              <a:t>«</a:t>
            </a:r>
            <a:r>
              <a:rPr lang="uk-UA" sz="4900" dirty="0" smtClean="0"/>
              <a:t>ВІКОНЕЧКА»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412776"/>
            <a:ext cx="8892480" cy="5112568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uk-UA" dirty="0" smtClean="0"/>
              <a:t>                        </a:t>
            </a:r>
            <a:endParaRPr lang="uk-UA" sz="4400" dirty="0" smtClean="0"/>
          </a:p>
          <a:p>
            <a:pPr>
              <a:buNone/>
            </a:pPr>
            <a:endParaRPr lang="uk-UA" sz="9300" dirty="0" smtClean="0"/>
          </a:p>
          <a:p>
            <a:pPr>
              <a:buNone/>
            </a:pPr>
            <a:r>
              <a:rPr lang="uk-UA" sz="9300" dirty="0" smtClean="0"/>
              <a:t>       5 ∙  □ = 10            </a:t>
            </a:r>
            <a:r>
              <a:rPr lang="en-US" sz="9300" dirty="0" smtClean="0"/>
              <a:t> </a:t>
            </a:r>
            <a:r>
              <a:rPr lang="uk-UA" sz="9300" dirty="0" smtClean="0"/>
              <a:t> 5 ∙ □ = 30 </a:t>
            </a:r>
          </a:p>
          <a:p>
            <a:pPr>
              <a:buNone/>
            </a:pPr>
            <a:r>
              <a:rPr lang="uk-UA" sz="9300" dirty="0" smtClean="0"/>
              <a:t>     </a:t>
            </a:r>
            <a:r>
              <a:rPr lang="en-US" sz="9300" dirty="0" smtClean="0"/>
              <a:t> </a:t>
            </a:r>
            <a:r>
              <a:rPr lang="uk-UA" sz="9300" dirty="0" smtClean="0"/>
              <a:t> □ ∙  3 = 15            </a:t>
            </a:r>
            <a:r>
              <a:rPr lang="en-US" sz="9300" dirty="0" smtClean="0"/>
              <a:t> </a:t>
            </a:r>
            <a:r>
              <a:rPr lang="uk-UA" sz="9300" dirty="0" smtClean="0"/>
              <a:t> □ ∙ 7 = 35</a:t>
            </a:r>
          </a:p>
          <a:p>
            <a:pPr>
              <a:buNone/>
            </a:pPr>
            <a:r>
              <a:rPr lang="uk-UA" sz="9300" dirty="0" smtClean="0"/>
              <a:t>     </a:t>
            </a:r>
            <a:r>
              <a:rPr lang="en-US" sz="9300" dirty="0" smtClean="0"/>
              <a:t> </a:t>
            </a:r>
            <a:r>
              <a:rPr lang="uk-UA" sz="9300" dirty="0" smtClean="0"/>
              <a:t> □ ∙  4 = 20             </a:t>
            </a:r>
            <a:r>
              <a:rPr lang="en-US" sz="9300" dirty="0" smtClean="0"/>
              <a:t> </a:t>
            </a:r>
            <a:r>
              <a:rPr lang="uk-UA" sz="9300" dirty="0" smtClean="0"/>
              <a:t>5 ∙ 8 = □</a:t>
            </a:r>
          </a:p>
          <a:p>
            <a:pPr>
              <a:buNone/>
            </a:pPr>
            <a:r>
              <a:rPr lang="uk-UA" sz="9300" dirty="0" smtClean="0"/>
              <a:t>       </a:t>
            </a:r>
            <a:r>
              <a:rPr lang="en-US" sz="9300" dirty="0" smtClean="0"/>
              <a:t> </a:t>
            </a:r>
            <a:r>
              <a:rPr lang="uk-UA" sz="9300" dirty="0" smtClean="0"/>
              <a:t>5 ∙  5 = □               5 ∙ □  = 45</a:t>
            </a:r>
          </a:p>
          <a:p>
            <a:pPr>
              <a:buNone/>
            </a:pPr>
            <a:r>
              <a:rPr lang="uk-UA" sz="4400" dirty="0" smtClean="0"/>
              <a:t>     </a:t>
            </a:r>
          </a:p>
          <a:p>
            <a:pPr>
              <a:buNone/>
            </a:pPr>
            <a:r>
              <a:rPr lang="uk-UA" sz="4400" dirty="0" smtClean="0"/>
              <a:t>   </a:t>
            </a:r>
          </a:p>
          <a:p>
            <a:pPr>
              <a:buNone/>
            </a:pPr>
            <a:r>
              <a:rPr lang="uk-UA" sz="4400" dirty="0" smtClean="0"/>
              <a:t>   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600200"/>
            <a:ext cx="8316416" cy="4525963"/>
          </a:xfrm>
        </p:spPr>
        <p:txBody>
          <a:bodyPr/>
          <a:lstStyle/>
          <a:p>
            <a:pPr>
              <a:buNone/>
            </a:pPr>
            <a:r>
              <a:rPr lang="uk-UA" dirty="0" smtClean="0"/>
              <a:t>   </a:t>
            </a:r>
            <a:r>
              <a:rPr lang="uk-UA" sz="4400" dirty="0" smtClean="0"/>
              <a:t>Установи </a:t>
            </a:r>
            <a:r>
              <a:rPr lang="uk-UA" sz="4400" dirty="0" smtClean="0"/>
              <a:t>закономірність </a:t>
            </a:r>
            <a:endParaRPr lang="uk-UA" sz="4400" dirty="0" smtClean="0"/>
          </a:p>
          <a:p>
            <a:pPr>
              <a:buNone/>
            </a:pPr>
            <a:r>
              <a:rPr lang="uk-UA" sz="4400" dirty="0" smtClean="0"/>
              <a:t>і </a:t>
            </a:r>
            <a:r>
              <a:rPr lang="uk-UA" sz="4400" dirty="0" err="1" smtClean="0"/>
              <a:t>запиши</a:t>
            </a:r>
            <a:r>
              <a:rPr lang="uk-UA" sz="4400" dirty="0" smtClean="0"/>
              <a:t> </a:t>
            </a:r>
            <a:r>
              <a:rPr lang="uk-UA" sz="4400" dirty="0" smtClean="0"/>
              <a:t>пропущені </a:t>
            </a:r>
            <a:r>
              <a:rPr lang="uk-UA" sz="4400" dirty="0" smtClean="0"/>
              <a:t>числа.</a:t>
            </a:r>
            <a:endParaRPr lang="uk-UA" sz="4400" dirty="0" smtClean="0"/>
          </a:p>
          <a:p>
            <a:pPr>
              <a:buNone/>
            </a:pPr>
            <a:r>
              <a:rPr lang="uk-UA" sz="6000" dirty="0" smtClean="0"/>
              <a:t>  5, 10, 15, …, …, …, …, …, 45.</a:t>
            </a:r>
            <a:endParaRPr lang="uk-UA" sz="6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251520" y="1844824"/>
            <a:ext cx="3888432" cy="428133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dirty="0" smtClean="0"/>
              <a:t>    </a:t>
            </a:r>
            <a:r>
              <a:rPr lang="uk-UA" sz="5400" dirty="0" smtClean="0"/>
              <a:t> 5 ∙ 2 = </a:t>
            </a:r>
          </a:p>
          <a:p>
            <a:pPr>
              <a:buNone/>
            </a:pPr>
            <a:r>
              <a:rPr lang="uk-UA" sz="5400" dirty="0" smtClean="0"/>
              <a:t>   5 ∙ 3 = </a:t>
            </a:r>
          </a:p>
          <a:p>
            <a:pPr>
              <a:buNone/>
            </a:pPr>
            <a:r>
              <a:rPr lang="uk-UA" sz="5400" dirty="0" smtClean="0"/>
              <a:t>   5 ∙ 4 = </a:t>
            </a:r>
          </a:p>
          <a:p>
            <a:pPr>
              <a:buNone/>
            </a:pPr>
            <a:r>
              <a:rPr lang="uk-UA" sz="5400" dirty="0" smtClean="0"/>
              <a:t>   5 ∙ 5 = </a:t>
            </a:r>
            <a:endParaRPr lang="uk-UA" sz="5400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355977" y="1916832"/>
            <a:ext cx="3168352" cy="420933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dirty="0" smtClean="0"/>
              <a:t>   </a:t>
            </a:r>
            <a:r>
              <a:rPr lang="uk-UA" sz="5400" dirty="0" smtClean="0"/>
              <a:t>5 ∙ 6 = </a:t>
            </a:r>
          </a:p>
          <a:p>
            <a:pPr>
              <a:buNone/>
            </a:pPr>
            <a:r>
              <a:rPr lang="uk-UA" sz="5400" dirty="0" smtClean="0"/>
              <a:t> 5 ∙ 7 = </a:t>
            </a:r>
          </a:p>
          <a:p>
            <a:pPr>
              <a:buNone/>
            </a:pPr>
            <a:r>
              <a:rPr lang="uk-UA" sz="5400" dirty="0" smtClean="0"/>
              <a:t> 5 ∙ 8 = </a:t>
            </a:r>
          </a:p>
          <a:p>
            <a:pPr>
              <a:buNone/>
            </a:pPr>
            <a:r>
              <a:rPr lang="uk-UA" sz="5400" dirty="0" smtClean="0"/>
              <a:t> 5 ∙ 9 = </a:t>
            </a:r>
            <a:endParaRPr lang="uk-UA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276872"/>
            <a:ext cx="7416824" cy="2016224"/>
          </a:xfrm>
        </p:spPr>
        <p:txBody>
          <a:bodyPr>
            <a:normAutofit/>
          </a:bodyPr>
          <a:lstStyle/>
          <a:p>
            <a:r>
              <a:rPr lang="uk-UA" b="1" i="1" dirty="0" smtClean="0">
                <a:solidFill>
                  <a:schemeClr val="accent1">
                    <a:lumMod val="75000"/>
                  </a:schemeClr>
                </a:solidFill>
              </a:rPr>
              <a:t>Тема.</a:t>
            </a:r>
            <a:r>
              <a:rPr lang="uk-UA" b="1" i="1" dirty="0" smtClean="0"/>
              <a:t> Таблиця ділення на </a:t>
            </a:r>
            <a:r>
              <a:rPr lang="uk-UA" b="1" i="1" dirty="0" smtClean="0"/>
              <a:t>5 </a:t>
            </a:r>
            <a:endParaRPr lang="uk-UA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i="1" dirty="0" smtClean="0">
                <a:solidFill>
                  <a:schemeClr val="accent1">
                    <a:lumMod val="75000"/>
                  </a:schemeClr>
                </a:solidFill>
              </a:rPr>
              <a:t>РОБОТА В ГРУПАХ</a:t>
            </a:r>
            <a:endParaRPr lang="uk-UA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-252536" y="2204864"/>
            <a:ext cx="8568952" cy="3921299"/>
          </a:xfrm>
        </p:spPr>
        <p:txBody>
          <a:bodyPr/>
          <a:lstStyle/>
          <a:p>
            <a:pPr>
              <a:buNone/>
            </a:pPr>
            <a:endParaRPr lang="uk-UA" sz="4000" dirty="0" smtClean="0"/>
          </a:p>
          <a:p>
            <a:pPr>
              <a:buNone/>
            </a:pPr>
            <a:r>
              <a:rPr lang="uk-UA" sz="4400" dirty="0" smtClean="0"/>
              <a:t>  </a:t>
            </a:r>
            <a:r>
              <a:rPr lang="uk-UA" sz="4000" dirty="0" smtClean="0"/>
              <a:t>З </a:t>
            </a:r>
            <a:r>
              <a:rPr lang="uk-UA" sz="4000" dirty="0" smtClean="0"/>
              <a:t>таблиці множення числа 5</a:t>
            </a:r>
            <a:r>
              <a:rPr lang="en-US" sz="4000" dirty="0" smtClean="0"/>
              <a:t> </a:t>
            </a:r>
            <a:r>
              <a:rPr lang="uk-UA" sz="4000" dirty="0" smtClean="0"/>
              <a:t>складіть </a:t>
            </a:r>
            <a:r>
              <a:rPr lang="uk-UA" sz="4000" dirty="0" smtClean="0"/>
              <a:t>вирази на ділення на 5.</a:t>
            </a:r>
            <a:r>
              <a:rPr lang="uk-UA" dirty="0" smtClean="0"/>
              <a:t>                            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None/>
            </a:pPr>
            <a:r>
              <a:rPr lang="uk-UA" dirty="0" smtClean="0"/>
              <a:t>     </a:t>
            </a:r>
            <a:r>
              <a:rPr lang="uk-UA" sz="4400" dirty="0" smtClean="0"/>
              <a:t>□ : 5 = 10</a:t>
            </a:r>
          </a:p>
          <a:p>
            <a:pPr>
              <a:buNone/>
            </a:pPr>
            <a:r>
              <a:rPr lang="uk-UA" sz="4400" dirty="0" smtClean="0"/>
              <a:t>   □ : 5 = 15</a:t>
            </a:r>
          </a:p>
          <a:p>
            <a:pPr>
              <a:buNone/>
            </a:pPr>
            <a:r>
              <a:rPr lang="uk-UA" sz="4400" dirty="0" smtClean="0"/>
              <a:t>   □ : 5 = 20</a:t>
            </a:r>
          </a:p>
          <a:p>
            <a:pPr>
              <a:buNone/>
            </a:pPr>
            <a:r>
              <a:rPr lang="uk-UA" sz="4400" dirty="0" smtClean="0"/>
              <a:t>   □ : 5 = 25</a:t>
            </a:r>
            <a:endParaRPr lang="uk-UA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r>
              <a:rPr lang="uk-UA" dirty="0" smtClean="0"/>
              <a:t> </a:t>
            </a:r>
            <a:r>
              <a:rPr lang="uk-UA" sz="4400" dirty="0" smtClean="0"/>
              <a:t>□ : 5 = 30</a:t>
            </a:r>
          </a:p>
          <a:p>
            <a:pPr>
              <a:buNone/>
            </a:pPr>
            <a:r>
              <a:rPr lang="uk-UA" sz="4400" dirty="0" smtClean="0"/>
              <a:t> □ : 5 = 35</a:t>
            </a:r>
          </a:p>
          <a:p>
            <a:pPr>
              <a:buNone/>
            </a:pPr>
            <a:r>
              <a:rPr lang="uk-UA" sz="4400" dirty="0" smtClean="0"/>
              <a:t> □ : 5 = 40</a:t>
            </a:r>
          </a:p>
          <a:p>
            <a:pPr>
              <a:buNone/>
            </a:pPr>
            <a:r>
              <a:rPr lang="uk-UA" sz="4400" dirty="0" smtClean="0"/>
              <a:t> □ : 5 = 45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491</TotalTime>
  <Words>413</Words>
  <Application>Microsoft Office PowerPoint</Application>
  <PresentationFormat>Экран (4:3)</PresentationFormat>
  <Paragraphs>78</Paragraphs>
  <Slides>16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1" baseType="lpstr">
      <vt:lpstr>Arial</vt:lpstr>
      <vt:lpstr>Calibri</vt:lpstr>
      <vt:lpstr>Trebuchet MS</vt:lpstr>
      <vt:lpstr>Wingdings 3</vt:lpstr>
      <vt:lpstr>Аспект</vt:lpstr>
      <vt:lpstr>Презентация PowerPoint</vt:lpstr>
      <vt:lpstr>ВПРАВА «ОЧІКУВАННЯ»</vt:lpstr>
      <vt:lpstr>Презентация PowerPoint</vt:lpstr>
      <vt:lpstr> ГРА «ВІКОНЕЧКА»</vt:lpstr>
      <vt:lpstr>Презентация PowerPoint</vt:lpstr>
      <vt:lpstr>Презентация PowerPoint</vt:lpstr>
      <vt:lpstr>Тема. Таблиця ділення на 5 </vt:lpstr>
      <vt:lpstr>РОБОТА В ГРУПАХ</vt:lpstr>
      <vt:lpstr>Презентация PowerPoint</vt:lpstr>
      <vt:lpstr>Презентация PowerPoint</vt:lpstr>
      <vt:lpstr>Презентация PowerPoint</vt:lpstr>
      <vt:lpstr>ПЕРВИННЕ ЗАКРІПЛЕННЯ</vt:lpstr>
      <vt:lpstr>  РОБОТА НАД ЗАДАЧАМИ </vt:lpstr>
      <vt:lpstr>Презентация PowerPoint</vt:lpstr>
      <vt:lpstr>Добери коротку умову до задачі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</dc:title>
  <dc:creator>Админ</dc:creator>
  <cp:lastModifiedBy>Alla Kravchenko</cp:lastModifiedBy>
  <cp:revision>66</cp:revision>
  <dcterms:created xsi:type="dcterms:W3CDTF">2018-02-26T20:16:07Z</dcterms:created>
  <dcterms:modified xsi:type="dcterms:W3CDTF">2020-09-04T09:58:07Z</dcterms:modified>
</cp:coreProperties>
</file>