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30" r:id="rId22"/>
    <p:sldId id="331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332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33" r:id="rId67"/>
    <p:sldId id="334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5709E-1DBD-46A5-8157-FCDB1B92B377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BEFB7-420B-4A56-9BAD-DBFC985196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27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BEFB7-420B-4A56-9BAD-DBFC985196F3}" type="slidenum">
              <a:rPr lang="ru-RU" smtClean="0"/>
              <a:t>84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youtube.com/watch?v=8HvWHkDLDqM" TargetMode="Externa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youtube.com/watch?v=0Chy9IitZe0&amp;list=PL_dWQqgjxJCy5ZcSKh22QFXbhsPzHB7Hy" TargetMode="Externa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youtube.com/watch?v=mKmQmMLsqag" TargetMode="Externa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3172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900" b="1" dirty="0"/>
              <a:t>Додавання та віднімання двоцифрових чисел з переходом через розряд. Коло. Круг. Задачі на знаходження невідомого компонента  та різницеве порівняння.  </a:t>
            </a:r>
            <a:br>
              <a:rPr lang="uk-UA" sz="4900" b="1" dirty="0"/>
            </a:br>
            <a:r>
              <a:rPr lang="uk-UA" sz="4900" b="1" dirty="0"/>
              <a:t>№ 55‒64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005063"/>
            <a:ext cx="2123728" cy="2852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572" y="620688"/>
            <a:ext cx="8640960" cy="638132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dirty="0"/>
              <a:t>56 – 43  </a:t>
            </a:r>
            <a:r>
              <a:rPr lang="uk-UA" sz="7300" dirty="0"/>
              <a:t>□</a:t>
            </a:r>
            <a:r>
              <a:rPr lang="uk-UA" sz="6000" dirty="0"/>
              <a:t>  19</a:t>
            </a:r>
            <a:br>
              <a:rPr lang="ru-RU" sz="6000" dirty="0"/>
            </a:br>
            <a:r>
              <a:rPr lang="uk-UA" sz="6000" dirty="0"/>
              <a:t>72 + 12  </a:t>
            </a:r>
            <a:r>
              <a:rPr lang="uk-UA" sz="7300" dirty="0"/>
              <a:t>□</a:t>
            </a:r>
            <a:r>
              <a:rPr lang="uk-UA" sz="6000" dirty="0"/>
              <a:t> 100</a:t>
            </a:r>
            <a:br>
              <a:rPr lang="ru-RU" sz="6000" dirty="0"/>
            </a:br>
            <a:r>
              <a:rPr lang="uk-UA" sz="6000" dirty="0"/>
              <a:t>90 – 55 </a:t>
            </a:r>
            <a:r>
              <a:rPr lang="uk-UA" sz="7300" dirty="0"/>
              <a:t>□</a:t>
            </a:r>
            <a:r>
              <a:rPr lang="uk-UA" sz="6000" dirty="0"/>
              <a:t>  50</a:t>
            </a:r>
            <a:br>
              <a:rPr lang="ru-RU" sz="6000" dirty="0"/>
            </a:br>
            <a:r>
              <a:rPr lang="uk-UA" sz="6000" dirty="0"/>
              <a:t>37 + 18 </a:t>
            </a:r>
            <a:r>
              <a:rPr lang="uk-UA" sz="7300" dirty="0"/>
              <a:t>□</a:t>
            </a:r>
            <a:r>
              <a:rPr lang="uk-UA" sz="5300" dirty="0"/>
              <a:t> </a:t>
            </a:r>
            <a:r>
              <a:rPr lang="uk-UA" sz="6000" dirty="0"/>
              <a:t> 55</a:t>
            </a:r>
            <a:br>
              <a:rPr lang="ru-RU" sz="6000" dirty="0"/>
            </a:br>
            <a:r>
              <a:rPr lang="uk-UA" sz="6000" dirty="0"/>
              <a:t>86 – 31 </a:t>
            </a:r>
            <a:r>
              <a:rPr lang="uk-UA" sz="7300" dirty="0"/>
              <a:t>□ </a:t>
            </a:r>
            <a:r>
              <a:rPr lang="uk-UA" sz="6000" dirty="0"/>
              <a:t> 27 </a:t>
            </a:r>
            <a:br>
              <a:rPr lang="ru-RU" sz="6000" dirty="0"/>
            </a:br>
            <a:r>
              <a:rPr lang="uk-UA" sz="6000" dirty="0"/>
              <a:t>63 + 12  </a:t>
            </a:r>
            <a:r>
              <a:rPr lang="uk-UA" sz="7300" dirty="0"/>
              <a:t>□ </a:t>
            </a:r>
            <a:r>
              <a:rPr lang="uk-UA" sz="6000" dirty="0"/>
              <a:t>77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Блог учителя початкових класів Іщенко Світлани Василівни: ПРОБЛЕМА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12976"/>
            <a:ext cx="2492627" cy="278092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75001"/>
            <a:ext cx="2363628" cy="251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/>
              <a:t>Математичний диктант</a:t>
            </a:r>
            <a:endParaRPr lang="ru-RU" sz="6000" b="1" dirty="0"/>
          </a:p>
        </p:txBody>
      </p:sp>
      <p:pic>
        <p:nvPicPr>
          <p:cNvPr id="116740" name="Picture 4" descr="Дитина погано пише або читає. Що таке дислексія - Я вагіт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844824"/>
            <a:ext cx="2520280" cy="1683469"/>
          </a:xfrm>
          <a:prstGeom prst="rect">
            <a:avLst/>
          </a:prstGeom>
          <a:noFill/>
        </p:spPr>
      </p:pic>
      <p:pic>
        <p:nvPicPr>
          <p:cNvPr id="116742" name="Picture 6" descr="Правильная осанка и положение рук при письме | ВКонтакт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79" y="3715764"/>
            <a:ext cx="5883465" cy="29235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53322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Проблемне питання</a:t>
            </a:r>
            <a:br>
              <a:rPr lang="ru-RU" dirty="0"/>
            </a:br>
            <a:r>
              <a:rPr lang="uk-UA" dirty="0"/>
              <a:t>У кожній рівності порівняйте перший множник і добуток та зробіть висновок.</a:t>
            </a:r>
            <a:br>
              <a:rPr lang="ru-RU" dirty="0"/>
            </a:br>
            <a:r>
              <a:rPr lang="uk-UA" dirty="0"/>
              <a:t>3 · 100 = 300             7 · 100 = 700</a:t>
            </a:r>
            <a:br>
              <a:rPr lang="ru-RU" dirty="0"/>
            </a:br>
            <a:r>
              <a:rPr lang="uk-UA" dirty="0"/>
              <a:t>5 · 100 = 500             9 · 100 = 900</a:t>
            </a:r>
            <a:br>
              <a:rPr lang="ru-RU" dirty="0"/>
            </a:br>
            <a:endParaRPr lang="ru-RU" dirty="0"/>
          </a:p>
        </p:txBody>
      </p:sp>
      <p:sp>
        <p:nvSpPr>
          <p:cNvPr id="117762" name="AutoShape 2" descr="Документом, що підтверджує державну реєстрацію фізичної особи я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764" name="AutoShape 4" descr="Документом, що підтверджує державну реєстрацію фізичної особи я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766" name="AutoShape 6" descr="Документом, що підтверджує державну реєстрацію фізичної особи я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768" name="AutoShape 8" descr="Калинівська школа | Україна | Калинівська ЗОШ І-ІІІ ступені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770" name="AutoShape 10" descr="Калинівська школа | Україна | Калинівська ЗОШ І-ІІІ ступені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772" name="AutoShape 12" descr="Калинівська школа | Україна | Калинівська ЗОШ І-ІІІ ступені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7774" name="Picture 14" descr="Гаряча лінія» - про декларування доході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692696"/>
            <a:ext cx="2040365" cy="1604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012944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/>
              <a:t>Робота над обчисленням виразів,</a:t>
            </a:r>
            <a:br>
              <a:rPr lang="uk-UA" sz="6600" b="1" dirty="0"/>
            </a:br>
            <a:r>
              <a:rPr lang="uk-UA" sz="6600" b="1" dirty="0"/>
              <a:t> с. 39 №222, 223</a:t>
            </a:r>
            <a:endParaRPr lang="ru-RU" sz="6600" b="1" dirty="0"/>
          </a:p>
        </p:txBody>
      </p:sp>
      <p:pic>
        <p:nvPicPr>
          <p:cNvPr id="118786" name="Picture 2" descr="Ми обрали найбільш м'який і повільний варіант реформи – міністр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717032"/>
            <a:ext cx="4755676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53322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Ознайомлення з правилом на с. 40 (множення на 100)</a:t>
            </a:r>
            <a:br>
              <a:rPr lang="ru-RU" dirty="0"/>
            </a:br>
            <a:r>
              <a:rPr lang="uk-UA" b="1" i="1" dirty="0">
                <a:solidFill>
                  <a:srgbClr val="C00000"/>
                </a:solidFill>
              </a:rPr>
              <a:t>Щоб помножити число на 100, треба до нього справа приписати два нулі.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uk-UA" dirty="0"/>
              <a:t>Виконання практичного завдання на застосування правила,</a:t>
            </a:r>
            <a:br>
              <a:rPr lang="ru-RU" dirty="0"/>
            </a:br>
            <a:r>
              <a:rPr lang="uk-UA" dirty="0"/>
              <a:t>с. 40 №224</a:t>
            </a:r>
            <a:endParaRPr lang="ru-RU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305800" cy="583264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Ознайомлення з правилом на </a:t>
            </a:r>
            <a:br>
              <a:rPr lang="uk-UA" dirty="0"/>
            </a:br>
            <a:r>
              <a:rPr lang="uk-UA" dirty="0"/>
              <a:t>с. 40 (ділення на 100)</a:t>
            </a:r>
            <a:br>
              <a:rPr lang="ru-RU" dirty="0"/>
            </a:br>
            <a:r>
              <a:rPr lang="uk-UA" b="1" i="1" dirty="0">
                <a:solidFill>
                  <a:srgbClr val="C00000"/>
                </a:solidFill>
              </a:rPr>
              <a:t>Щоб поділити на 100 число, яке закінчується нулями, треба в ньому справа закрити два нулі.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uk-UA" dirty="0"/>
              <a:t> Виконання практичного завдання на застосування правила, с. 40 №225</a:t>
            </a:r>
            <a:endParaRPr lang="ru-RU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704088"/>
            <a:ext cx="2808312" cy="1143000"/>
          </a:xfrm>
        </p:spPr>
        <p:txBody>
          <a:bodyPr>
            <a:normAutofit/>
          </a:bodyPr>
          <a:lstStyle/>
          <a:p>
            <a:endParaRPr lang="ru-RU" sz="4000" dirty="0"/>
          </a:p>
        </p:txBody>
      </p:sp>
      <p:pic>
        <p:nvPicPr>
          <p:cNvPr id="3" name="Рисунок 2" descr="Фізкультхвилинки з LEGO &quot;Шість цеглинок&quot; для 1 класу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49694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435280" cy="5976664"/>
          </a:xfrm>
        </p:spPr>
        <p:txBody>
          <a:bodyPr>
            <a:normAutofit fontScale="90000"/>
          </a:bodyPr>
          <a:lstStyle/>
          <a:p>
            <a:br>
              <a:rPr lang="uk-UA" b="1" dirty="0"/>
            </a:br>
            <a:r>
              <a:rPr lang="uk-UA" b="1" dirty="0"/>
              <a:t>Коментоване обчислення виразів</a:t>
            </a:r>
            <a:br>
              <a:rPr lang="ru-RU" dirty="0"/>
            </a:br>
            <a:r>
              <a:rPr lang="uk-UA" dirty="0"/>
              <a:t>80 · 10 : 100 = </a:t>
            </a:r>
            <a:r>
              <a:rPr lang="uk-UA" sz="6700" dirty="0"/>
              <a:t>□</a:t>
            </a:r>
            <a:r>
              <a:rPr lang="uk-UA" dirty="0"/>
              <a:t>          </a:t>
            </a:r>
            <a:br>
              <a:rPr lang="uk-UA" dirty="0"/>
            </a:br>
            <a:r>
              <a:rPr lang="uk-UA" dirty="0"/>
              <a:t>100 ∙ 5 : 10 = </a:t>
            </a:r>
            <a:r>
              <a:rPr lang="uk-UA" sz="6700" dirty="0"/>
              <a:t>□</a:t>
            </a:r>
            <a:r>
              <a:rPr lang="uk-UA" dirty="0"/>
              <a:t>         </a:t>
            </a:r>
            <a:br>
              <a:rPr lang="uk-UA" dirty="0"/>
            </a:br>
            <a:r>
              <a:rPr lang="uk-UA" dirty="0"/>
              <a:t>60 – 100 : 100 = </a:t>
            </a:r>
            <a:r>
              <a:rPr lang="uk-UA" sz="6700" dirty="0"/>
              <a:t>□</a:t>
            </a:r>
            <a:br>
              <a:rPr lang="ru-RU" dirty="0"/>
            </a:br>
            <a:r>
              <a:rPr lang="uk-UA" dirty="0"/>
              <a:t>900 : 10 : 10 = </a:t>
            </a:r>
            <a:r>
              <a:rPr lang="uk-UA" sz="6700" dirty="0"/>
              <a:t>□</a:t>
            </a:r>
            <a:r>
              <a:rPr lang="uk-UA" dirty="0"/>
              <a:t>           </a:t>
            </a:r>
            <a:br>
              <a:rPr lang="uk-UA" dirty="0"/>
            </a:br>
            <a:r>
              <a:rPr lang="uk-UA" dirty="0"/>
              <a:t>100 · 7 : 10 = </a:t>
            </a:r>
            <a:r>
              <a:rPr lang="uk-UA" sz="6700" dirty="0"/>
              <a:t>□</a:t>
            </a:r>
            <a:r>
              <a:rPr lang="uk-UA" dirty="0"/>
              <a:t>         </a:t>
            </a:r>
            <a:br>
              <a:rPr lang="uk-UA" dirty="0"/>
            </a:br>
            <a:r>
              <a:rPr lang="uk-UA" dirty="0"/>
              <a:t>1 ∙ 1 ∙ 1 + 100 = </a:t>
            </a:r>
            <a:r>
              <a:rPr lang="uk-UA" sz="6700" dirty="0"/>
              <a:t>□</a:t>
            </a:r>
            <a:endParaRPr lang="ru-RU" sz="600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00483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над задачею, с. 40 №227</a:t>
            </a:r>
            <a:br>
              <a:rPr lang="ru-RU" dirty="0"/>
            </a:br>
            <a:r>
              <a:rPr lang="uk-UA" sz="4000" dirty="0"/>
              <a:t>За діаграмою тривалості життя тварин склади і розв'яжи задачі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708920"/>
            <a:ext cx="7243499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08495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в парах над рівняннями,</a:t>
            </a:r>
            <a:br>
              <a:rPr lang="ru-RU" b="1" dirty="0"/>
            </a:br>
            <a:r>
              <a:rPr lang="uk-UA" b="1" dirty="0"/>
              <a:t>с. 41 №229</a:t>
            </a:r>
            <a:br>
              <a:rPr lang="ru-RU" b="1" dirty="0"/>
            </a:br>
            <a:br>
              <a:rPr lang="ru-RU" dirty="0"/>
            </a:br>
            <a:endParaRPr lang="ru-RU" dirty="0"/>
          </a:p>
        </p:txBody>
      </p:sp>
      <p:pic>
        <p:nvPicPr>
          <p:cNvPr id="119810" name="Picture 2" descr="П'ять завдань, що формують навичку співпраці в молодшій школі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924944"/>
            <a:ext cx="8028384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156960"/>
          </a:xfrm>
        </p:spPr>
        <p:txBody>
          <a:bodyPr>
            <a:normAutofit/>
          </a:bodyPr>
          <a:lstStyle/>
          <a:p>
            <a:r>
              <a:rPr lang="uk-UA" b="1" dirty="0"/>
              <a:t>На уроці працювали – математику вивчали! </a:t>
            </a:r>
            <a:br>
              <a:rPr lang="ru-RU" b="1" dirty="0"/>
            </a:br>
            <a:r>
              <a:rPr lang="uk-UA" b="1" dirty="0"/>
              <a:t>Що робили, що вивчали, розкажіть чи покажіть?</a:t>
            </a:r>
            <a:endParaRPr lang="ru-RU" b="1" dirty="0"/>
          </a:p>
        </p:txBody>
      </p:sp>
      <p:pic>
        <p:nvPicPr>
          <p:cNvPr id="125954" name="Picture 2" descr="Що ви знаєте про ваш мозок? Пройдіть ТЕСТ | Українська правда _Житт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933056"/>
            <a:ext cx="5544616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77240"/>
          </a:xfrm>
        </p:spPr>
        <p:txBody>
          <a:bodyPr>
            <a:normAutofit fontScale="90000"/>
          </a:bodyPr>
          <a:lstStyle/>
          <a:p>
            <a:r>
              <a:rPr lang="uk-UA" sz="4000" b="1" dirty="0"/>
              <a:t>Правило віднімання двоцифрових чисел з переходом через десяток.</a:t>
            </a:r>
            <a:br>
              <a:rPr lang="ru-RU" dirty="0"/>
            </a:br>
            <a:r>
              <a:rPr lang="uk-UA" dirty="0"/>
              <a:t>1. Розклади числа на </a:t>
            </a:r>
            <a:br>
              <a:rPr lang="uk-UA" dirty="0"/>
            </a:br>
            <a:r>
              <a:rPr lang="uk-UA" dirty="0"/>
              <a:t>розрядні доданки. </a:t>
            </a:r>
            <a:br>
              <a:rPr lang="ru-RU" dirty="0"/>
            </a:br>
            <a:r>
              <a:rPr lang="uk-UA" dirty="0"/>
              <a:t>2. До десятків додай десятки.</a:t>
            </a:r>
            <a:br>
              <a:rPr lang="ru-RU" dirty="0"/>
            </a:br>
            <a:r>
              <a:rPr lang="uk-UA" dirty="0"/>
              <a:t>3. До одиниць додай одиниці. </a:t>
            </a:r>
            <a:br>
              <a:rPr lang="ru-RU" dirty="0"/>
            </a:br>
            <a:r>
              <a:rPr lang="uk-UA" dirty="0"/>
              <a:t>4. Отримані результати додай.</a:t>
            </a:r>
            <a:br>
              <a:rPr lang="ru-RU" dirty="0"/>
            </a:br>
            <a:endParaRPr lang="ru-RU" dirty="0"/>
          </a:p>
        </p:txBody>
      </p:sp>
      <p:pic>
        <p:nvPicPr>
          <p:cNvPr id="23554" name="Picture 2" descr="Картинка Знак Окли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772816"/>
            <a:ext cx="1768722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29286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700" b="1" dirty="0"/>
              <a:t>Домашнє завдання,</a:t>
            </a:r>
            <a:br>
              <a:rPr lang="ru-RU" sz="6700" b="1" dirty="0"/>
            </a:br>
            <a:r>
              <a:rPr lang="uk-UA" sz="6700" b="1" dirty="0"/>
              <a:t>с. 41 №231, 232</a:t>
            </a:r>
            <a:br>
              <a:rPr lang="ru-RU" dirty="0"/>
            </a:br>
            <a:endParaRPr lang="ru-RU" dirty="0"/>
          </a:p>
        </p:txBody>
      </p:sp>
      <p:pic>
        <p:nvPicPr>
          <p:cNvPr id="126978" name="Picture 2" descr="Щоденник учнівський ''Супер'' Апельсин тв.палітурка В-5 шк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492896"/>
            <a:ext cx="5315486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81314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8900" b="1" dirty="0"/>
              <a:t>Сполучний</a:t>
            </a:r>
            <a:r>
              <a:rPr lang="ru-RU" sz="8900" b="1" dirty="0"/>
              <a:t> закон </a:t>
            </a:r>
            <a:r>
              <a:rPr lang="uk-UA" sz="8900" b="1" dirty="0"/>
              <a:t>множення</a:t>
            </a:r>
            <a:br>
              <a:rPr lang="ru-RU" sz="8900" b="1" dirty="0"/>
            </a:br>
            <a:r>
              <a:rPr lang="ru-RU" sz="8900" b="1" dirty="0"/>
              <a:t> </a:t>
            </a:r>
            <a:r>
              <a:rPr lang="ru-RU" sz="8900" dirty="0"/>
              <a:t>№ 242-251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597120"/>
          </a:xfrm>
        </p:spPr>
        <p:txBody>
          <a:bodyPr>
            <a:normAutofit fontScale="90000"/>
          </a:bodyPr>
          <a:lstStyle/>
          <a:p>
            <a:r>
              <a:rPr lang="uk-UA" sz="6000" b="1" dirty="0"/>
              <a:t>Наш девіз (хором): </a:t>
            </a:r>
            <a:br>
              <a:rPr lang="uk-UA" sz="6000" b="1" dirty="0"/>
            </a:br>
            <a:r>
              <a:rPr lang="uk-UA" sz="6000" b="1" dirty="0"/>
              <a:t>«Якщо хочеш багато знати, треба дружно працювати!»</a:t>
            </a:r>
            <a:br>
              <a:rPr lang="ru-RU" dirty="0"/>
            </a:br>
            <a:r>
              <a:rPr lang="uk-UA" dirty="0"/>
              <a:t> </a:t>
            </a:r>
            <a:br>
              <a:rPr lang="ru-RU" dirty="0"/>
            </a:br>
            <a:r>
              <a:rPr lang="uk-UA" b="1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128002" name="Picture 2" descr="Список учнів, які вступили до 5-го класу Сарненської гімназії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140968"/>
            <a:ext cx="7046074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Перевірка домашнього завдання</a:t>
            </a:r>
            <a:br>
              <a:rPr lang="ru-RU" dirty="0"/>
            </a:br>
            <a:endParaRPr lang="ru-RU" dirty="0"/>
          </a:p>
        </p:txBody>
      </p:sp>
      <p:pic>
        <p:nvPicPr>
          <p:cNvPr id="130050" name="Picture 2" descr="Початок роботи курсів для учнів 6 клас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268760"/>
            <a:ext cx="5147617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05800" cy="330097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Усна лічба</a:t>
            </a:r>
            <a:r>
              <a:rPr lang="ru-RU" b="1" dirty="0"/>
              <a:t>. </a:t>
            </a:r>
            <a:br>
              <a:rPr lang="ru-RU" b="1" dirty="0"/>
            </a:br>
            <a:r>
              <a:rPr lang="ru-RU" b="1" dirty="0"/>
              <a:t>Робота в парах за </a:t>
            </a:r>
            <a:r>
              <a:rPr lang="uk-UA" b="1" dirty="0"/>
              <a:t>підручником,</a:t>
            </a:r>
            <a:br>
              <a:rPr lang="ru-RU" b="1" dirty="0"/>
            </a:br>
            <a:r>
              <a:rPr lang="ru-RU" b="1" dirty="0"/>
              <a:t>с. 42 №242</a:t>
            </a:r>
            <a:br>
              <a:rPr lang="ru-RU" dirty="0"/>
            </a:br>
            <a:endParaRPr lang="ru-RU" dirty="0"/>
          </a:p>
        </p:txBody>
      </p:sp>
      <p:pic>
        <p:nvPicPr>
          <p:cNvPr id="131074" name="Picture 2" descr="Анкета для учнів &quot;Рівень вихованості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068960"/>
            <a:ext cx="4536504" cy="3305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709" y="1124744"/>
            <a:ext cx="8305800" cy="3012944"/>
          </a:xfrm>
        </p:spPr>
        <p:txBody>
          <a:bodyPr>
            <a:normAutofit fontScale="90000"/>
          </a:bodyPr>
          <a:lstStyle/>
          <a:p>
            <a:r>
              <a:rPr lang="uk-UA" sz="4000" b="1" dirty="0"/>
              <a:t>Виконання дій з іменованими числами.</a:t>
            </a:r>
            <a:br>
              <a:rPr lang="uk-UA" sz="4000" b="1" dirty="0"/>
            </a:br>
            <a:r>
              <a:rPr lang="uk-UA" sz="3200" b="1" dirty="0"/>
              <a:t> </a:t>
            </a:r>
            <a:br>
              <a:rPr lang="ru-RU" sz="3200" b="1" dirty="0"/>
            </a:br>
            <a:r>
              <a:rPr lang="uk-UA" sz="3200" b="1" dirty="0"/>
              <a:t>2 м 40 см + 70 см              	 	3 дм 6 см + 3 см</a:t>
            </a:r>
            <a:br>
              <a:rPr lang="ru-RU" sz="3200" b="1" dirty="0"/>
            </a:br>
            <a:r>
              <a:rPr lang="uk-UA" sz="3200" b="1" dirty="0"/>
              <a:t>4 м 30 см – 3 м                  	 	7 дм 6 см – 2 см</a:t>
            </a:r>
            <a:br>
              <a:rPr lang="ru-RU" sz="3200" b="1" dirty="0"/>
            </a:br>
            <a:r>
              <a:rPr lang="uk-UA" sz="3200" b="1" dirty="0"/>
              <a:t>6 м 50 см + 50 см               	 	4 дм 4 см + 4 дм</a:t>
            </a:r>
            <a:br>
              <a:rPr lang="ru-RU" sz="3200" b="1" dirty="0"/>
            </a:br>
            <a:r>
              <a:rPr lang="uk-UA" sz="3200" b="1" dirty="0"/>
              <a:t>8 дм 7 см – 3 дм 4 см       	 	5 м 20 см + 36 см</a:t>
            </a:r>
            <a:br>
              <a:rPr lang="ru-RU" sz="3200" b="1" dirty="0"/>
            </a:br>
            <a:r>
              <a:rPr lang="uk-UA" sz="3200" b="1" dirty="0"/>
              <a:t>9 дм 5 см – 5 дм</a:t>
            </a:r>
            <a:endParaRPr lang="ru-RU" dirty="0"/>
          </a:p>
        </p:txBody>
      </p:sp>
      <p:pic>
        <p:nvPicPr>
          <p:cNvPr id="9218" name="Рисунок 1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3071538" cy="396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7241"/>
            <a:ext cx="7729736" cy="2636912"/>
          </a:xfrm>
        </p:spPr>
        <p:txBody>
          <a:bodyPr>
            <a:normAutofit/>
          </a:bodyPr>
          <a:lstStyle/>
          <a:p>
            <a:r>
              <a:rPr lang="uk-UA" sz="4400" b="1" dirty="0"/>
              <a:t>Творча робота над задачею у групах.</a:t>
            </a:r>
            <a:br>
              <a:rPr lang="ru-RU" sz="4400" b="1" dirty="0"/>
            </a:br>
            <a:r>
              <a:rPr lang="uk-UA" sz="3200" dirty="0"/>
              <a:t>Розгляньте короткий запис задачі, складіть умову та розв'яжіть її.</a:t>
            </a:r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924944"/>
            <a:ext cx="57606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Хвилинка каліграфії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2538613" cy="2592288"/>
          </a:xfrm>
          <a:prstGeom prst="rect">
            <a:avLst/>
          </a:prstGeom>
          <a:noFill/>
        </p:spPr>
      </p:pic>
      <p:pic>
        <p:nvPicPr>
          <p:cNvPr id="4" name="Рисунок 3" descr="Урок-проект «Число і цифра 5»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204864"/>
            <a:ext cx="244827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305800" cy="4885152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/>
              <a:t>       Математичний диктант</a:t>
            </a:r>
            <a:br>
              <a:rPr lang="uk-UA" sz="4000" b="1" dirty="0"/>
            </a:br>
            <a:br>
              <a:rPr lang="ru-RU" sz="4000" dirty="0"/>
            </a:br>
            <a:r>
              <a:rPr lang="uk-UA" sz="4000" dirty="0"/>
              <a:t>Добуток чисел 5 і 7 збільшити на 8.</a:t>
            </a:r>
            <a:br>
              <a:rPr lang="ru-RU" sz="4000" dirty="0"/>
            </a:br>
            <a:r>
              <a:rPr lang="uk-UA" sz="4000" dirty="0"/>
              <a:t>Частку чисел 40 і 5 зменшити на 3.</a:t>
            </a:r>
            <a:br>
              <a:rPr lang="ru-RU" sz="4000" dirty="0"/>
            </a:br>
            <a:r>
              <a:rPr lang="uk-UA" sz="4000" dirty="0"/>
              <a:t>Суму чисел 15 і 17 зменшити у 4 рази.</a:t>
            </a:r>
            <a:br>
              <a:rPr lang="ru-RU" sz="4000" dirty="0"/>
            </a:br>
            <a:r>
              <a:rPr lang="uk-UA" sz="4000" dirty="0"/>
              <a:t>Різницю чисел 45 і 38 збільшити </a:t>
            </a:r>
            <a:br>
              <a:rPr lang="uk-UA" sz="4000" dirty="0"/>
            </a:br>
            <a:r>
              <a:rPr lang="uk-UA" sz="4000" dirty="0"/>
              <a:t>у 5 разів.</a:t>
            </a:r>
            <a:endParaRPr lang="ru-RU" sz="4000" dirty="0"/>
          </a:p>
        </p:txBody>
      </p:sp>
      <p:pic>
        <p:nvPicPr>
          <p:cNvPr id="10242" name="Рисунок 13" descr="Find hd free Education Clipart Transparent Backgro | Student clipart,  Education clipart, Free educ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5690"/>
            <a:ext cx="1593354" cy="123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563" y="692696"/>
            <a:ext cx="8305800" cy="3096344"/>
          </a:xfrm>
        </p:spPr>
        <p:txBody>
          <a:bodyPr>
            <a:normAutofit/>
          </a:bodyPr>
          <a:lstStyle/>
          <a:p>
            <a:pPr algn="ctr"/>
            <a:r>
              <a:rPr lang="uk-UA" b="1" dirty="0"/>
              <a:t>Колективна робота над розв'язуванням задач за схемами, с. 43 №246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975" y="3212976"/>
            <a:ext cx="8784976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3058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Самостійна робота з підручником</a:t>
            </a:r>
            <a:br>
              <a:rPr lang="ru-RU" dirty="0"/>
            </a:br>
            <a:r>
              <a:rPr lang="ru-RU" dirty="0"/>
              <a:t>С.12 №57 </a:t>
            </a:r>
          </a:p>
        </p:txBody>
      </p:sp>
      <p:pic>
        <p:nvPicPr>
          <p:cNvPr id="24578" name="Picture 2" descr="Консультация для родителей. Тема «Ребенок и книга» - ГБДОУ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564904"/>
            <a:ext cx="4876800" cy="4019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93282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Фізкультхвилинка </a:t>
            </a:r>
            <a:br>
              <a:rPr lang="uk-UA" sz="6000" b="1" dirty="0"/>
            </a:br>
            <a:r>
              <a:rPr lang="ru-RU" sz="6000" b="1" dirty="0"/>
              <a:t>(</a:t>
            </a:r>
            <a:r>
              <a:rPr lang="uk-UA" sz="6000" b="1" dirty="0"/>
              <a:t>гімнастика</a:t>
            </a:r>
            <a:r>
              <a:rPr lang="ru-RU" sz="6000" b="1" dirty="0"/>
              <a:t> для очей)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Гімнастика для очей: для дошкільнят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060848"/>
            <a:ext cx="698477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305800" cy="27363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Робота в парах за </a:t>
            </a:r>
            <a:r>
              <a:rPr lang="ru-RU" b="1" dirty="0" err="1"/>
              <a:t>підручником</a:t>
            </a:r>
            <a:r>
              <a:rPr lang="ru-RU" b="1" dirty="0"/>
              <a:t>,</a:t>
            </a:r>
            <a:br>
              <a:rPr lang="ru-RU" b="1" dirty="0"/>
            </a:br>
            <a:r>
              <a:rPr lang="ru-RU" b="1" dirty="0"/>
              <a:t>с. 43 №247</a:t>
            </a:r>
            <a:br>
              <a:rPr lang="ru-RU" dirty="0"/>
            </a:br>
            <a:r>
              <a:rPr lang="uk-UA" sz="4300" dirty="0"/>
              <a:t>Зменш та збільш </a:t>
            </a:r>
            <a:r>
              <a:rPr lang="ru-RU" sz="4300" dirty="0"/>
              <a:t>числа у 10 та 100 раз.</a:t>
            </a:r>
            <a:br>
              <a:rPr lang="ru-RU" sz="4000" dirty="0"/>
            </a:br>
            <a:endParaRPr lang="ru-RU" dirty="0"/>
          </a:p>
        </p:txBody>
      </p:sp>
      <p:pic>
        <p:nvPicPr>
          <p:cNvPr id="133122" name="Picture 2" descr="Адаптаційно-психологічні заняття для майбутніх першокласників - 11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492896"/>
            <a:ext cx="5792891" cy="3983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00483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Домашнє завдання,</a:t>
            </a:r>
            <a:br>
              <a:rPr lang="ru-RU" sz="6000" dirty="0"/>
            </a:br>
            <a:r>
              <a:rPr lang="ru-RU" sz="6000" dirty="0"/>
              <a:t>с</a:t>
            </a:r>
            <a:r>
              <a:rPr lang="uk-UA" sz="6000" dirty="0"/>
              <a:t>. 44 № 250, 251</a:t>
            </a:r>
            <a:br>
              <a:rPr lang="ru-RU" dirty="0"/>
            </a:br>
            <a:endParaRPr lang="ru-RU" dirty="0"/>
          </a:p>
        </p:txBody>
      </p:sp>
      <p:pic>
        <p:nvPicPr>
          <p:cNvPr id="11266" name="Рисунок 14" descr="Школьный клипарт | Школьные темы, Рисунки панды, Детские рису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76872"/>
            <a:ext cx="2808312" cy="394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05800" cy="438109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8000" b="1" dirty="0"/>
              <a:t>Ділення суми </a:t>
            </a:r>
            <a:r>
              <a:rPr lang="ru-RU" sz="8000" b="1" dirty="0"/>
              <a:t>на число. </a:t>
            </a:r>
            <a:br>
              <a:rPr lang="ru-RU" sz="8000" b="1" dirty="0"/>
            </a:br>
            <a:r>
              <a:rPr lang="ru-RU" sz="8000" b="1" dirty="0"/>
              <a:t>№386‒395</a:t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2" descr="Архів матеріалів - СІЛЕЦЬКА ЗОШ І-ІІ СТУПЕНІ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05064"/>
            <a:ext cx="7528503" cy="26349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647" y="260648"/>
            <a:ext cx="8784976" cy="568863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Вправа  «Очікування»</a:t>
            </a:r>
            <a:br>
              <a:rPr lang="ru-RU" dirty="0"/>
            </a:br>
            <a:r>
              <a:rPr lang="uk-UA" dirty="0"/>
              <a:t>Скажіть, що ви очікуєте від нашого уроку? Яким ви його хочете бачити? Дати відповідь вам допоможуть букви-підказки.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        </a:t>
            </a:r>
            <a:r>
              <a:rPr lang="uk-UA" sz="6000" b="1" dirty="0">
                <a:solidFill>
                  <a:srgbClr val="C00000"/>
                </a:solidFill>
              </a:rPr>
              <a:t>Ц</a:t>
            </a:r>
            <a:r>
              <a:rPr lang="uk-UA" sz="6000" b="1" dirty="0"/>
              <a:t> –?     </a:t>
            </a:r>
            <a:r>
              <a:rPr lang="uk-UA" sz="6000" b="1" dirty="0">
                <a:solidFill>
                  <a:srgbClr val="00B050"/>
                </a:solidFill>
              </a:rPr>
              <a:t>П</a:t>
            </a:r>
            <a:r>
              <a:rPr lang="uk-UA" sz="6000" b="1" dirty="0"/>
              <a:t> –?     Н – ?</a:t>
            </a:r>
            <a:br>
              <a:rPr lang="ru-RU" sz="6000" b="1" dirty="0"/>
            </a:br>
            <a:r>
              <a:rPr lang="ru-RU" sz="6000" b="1" dirty="0"/>
              <a:t>                    </a:t>
            </a:r>
            <a:r>
              <a:rPr lang="uk-UA" sz="6000" b="1" dirty="0">
                <a:solidFill>
                  <a:srgbClr val="002060"/>
                </a:solidFill>
              </a:rPr>
              <a:t>К</a:t>
            </a:r>
            <a:r>
              <a:rPr lang="uk-UA" sz="6000" b="1" dirty="0"/>
              <a:t> – ?     </a:t>
            </a:r>
            <a:r>
              <a:rPr lang="uk-UA" sz="6000" b="1" dirty="0">
                <a:solidFill>
                  <a:srgbClr val="7030A0"/>
                </a:solidFill>
              </a:rPr>
              <a:t>З</a:t>
            </a:r>
            <a:r>
              <a:rPr lang="uk-UA" sz="6000" b="1" dirty="0"/>
              <a:t> – ?</a:t>
            </a:r>
            <a:endParaRPr lang="ru-RU" dirty="0"/>
          </a:p>
        </p:txBody>
      </p:sp>
      <p:pic>
        <p:nvPicPr>
          <p:cNvPr id="3" name="Рисунок 16" descr="моя работа - Mind42: Free online mind mapping softw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80" y="3607602"/>
            <a:ext cx="1872208" cy="265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94093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Перевірка домашнього завдання</a:t>
            </a:r>
            <a:br>
              <a:rPr lang="ru-RU" dirty="0"/>
            </a:br>
            <a:r>
              <a:rPr lang="uk-UA" dirty="0"/>
              <a:t>Аналіз виконаної роботи. Взаємоперевірка зошитів.</a:t>
            </a:r>
            <a:br>
              <a:rPr lang="ru-RU" dirty="0"/>
            </a:br>
            <a:endParaRPr lang="ru-RU" dirty="0"/>
          </a:p>
        </p:txBody>
      </p:sp>
      <p:pic>
        <p:nvPicPr>
          <p:cNvPr id="12290" name="Рисунок 15" descr="ИТОГОВЫЕ ЗАНЯТИЯ В ДЕТСКОМ САДУ | Детский сад №35 «Море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69797"/>
            <a:ext cx="540060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811" y="1124744"/>
            <a:ext cx="8305800" cy="5007607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Усна лічба </a:t>
            </a:r>
            <a:r>
              <a:rPr lang="ru-RU" b="1" dirty="0"/>
              <a:t>«</a:t>
            </a:r>
            <a:r>
              <a:rPr lang="uk-UA" b="1" dirty="0"/>
              <a:t>ланцюжком</a:t>
            </a:r>
            <a:r>
              <a:rPr lang="ru-RU" b="1" dirty="0"/>
              <a:t>»</a:t>
            </a:r>
            <a:br>
              <a:rPr lang="ru-RU" dirty="0"/>
            </a:br>
            <a:br>
              <a:rPr lang="ru-RU" dirty="0"/>
            </a:br>
            <a:r>
              <a:rPr lang="uk-UA" dirty="0"/>
              <a:t>300 · 3                       4 · 200                                  5 · 18 </a:t>
            </a:r>
            <a:r>
              <a:rPr lang="ru-RU" dirty="0"/>
              <a:t>                         </a:t>
            </a:r>
            <a:r>
              <a:rPr lang="uk-UA" dirty="0"/>
              <a:t>8 · 12                                   23 · 3                          17 · 5</a:t>
            </a:r>
            <a:br>
              <a:rPr lang="ru-RU" dirty="0"/>
            </a:br>
            <a:r>
              <a:rPr lang="uk-UA" dirty="0"/>
              <a:t>120 · 3                        240 · 2  </a:t>
            </a:r>
            <a:br>
              <a:rPr lang="uk-UA" dirty="0"/>
            </a:br>
            <a:r>
              <a:rPr lang="uk-UA" dirty="0"/>
              <a:t> 19 · 3 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17" descr="Download Free png Golden Key Transparent Images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116" y="1556792"/>
            <a:ext cx="2157189" cy="215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305800" cy="466912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Математична розминка</a:t>
            </a:r>
            <a:br>
              <a:rPr lang="uk-UA" b="1" dirty="0"/>
            </a:br>
            <a:br>
              <a:rPr lang="ru-RU" b="1" dirty="0"/>
            </a:br>
            <a:r>
              <a:rPr lang="uk-UA" dirty="0"/>
              <a:t>Числа 4, 5, 6, 7, 2 помнож </a:t>
            </a:r>
            <a:br>
              <a:rPr lang="uk-UA" dirty="0"/>
            </a:br>
            <a:r>
              <a:rPr lang="uk-UA" dirty="0"/>
              <a:t>на 10, на 100   </a:t>
            </a:r>
            <a:br>
              <a:rPr lang="ru-RU" dirty="0"/>
            </a:br>
            <a:r>
              <a:rPr lang="uk-UA" dirty="0"/>
              <a:t> Числа 400, 900, 200, 800,100 поділи на 100.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23708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Робота з іменованими числами</a:t>
            </a:r>
            <a:br>
              <a:rPr lang="ru-RU" b="1" dirty="0"/>
            </a:br>
            <a:r>
              <a:rPr lang="uk-UA" dirty="0"/>
              <a:t>3 м 80 см + 20 см	                                2 кг 640 г ‒ 1 кг 240 г</a:t>
            </a:r>
            <a:br>
              <a:rPr lang="ru-RU" dirty="0"/>
            </a:br>
            <a:r>
              <a:rPr lang="uk-UA" dirty="0"/>
              <a:t>4 м ‒ 50 см	                                          8 дм 4 см ‒ 7 см</a:t>
            </a:r>
            <a:br>
              <a:rPr lang="ru-RU" dirty="0"/>
            </a:br>
            <a:endParaRPr lang="ru-RU" dirty="0"/>
          </a:p>
        </p:txBody>
      </p:sp>
      <p:pic>
        <p:nvPicPr>
          <p:cNvPr id="143362" name="Picture 2" descr="Эффективные приемы развития у учеников навыков и компетенций ХХI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2902" y="3789040"/>
            <a:ext cx="4876800" cy="2495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631" y="836712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Фронтальне виконання завдання №386, с. 64 підручника.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564904"/>
            <a:ext cx="90364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1730456"/>
          </a:xfrm>
        </p:spPr>
        <p:txBody>
          <a:bodyPr>
            <a:normAutofit fontScale="90000"/>
          </a:bodyPr>
          <a:lstStyle/>
          <a:p>
            <a:pPr algn="ctr"/>
            <a:br>
              <a:rPr lang="uk-UA" sz="6000" b="1" dirty="0"/>
            </a:br>
            <a:br>
              <a:rPr lang="uk-UA" sz="6000" b="1" dirty="0"/>
            </a:br>
            <a:br>
              <a:rPr lang="uk-UA" sz="6000" b="1" dirty="0"/>
            </a:br>
            <a:br>
              <a:rPr lang="uk-UA" sz="6000" b="1" dirty="0"/>
            </a:br>
            <a:br>
              <a:rPr lang="uk-UA" sz="6000" b="1" dirty="0"/>
            </a:br>
            <a:br>
              <a:rPr lang="uk-UA" sz="6000" b="1" dirty="0"/>
            </a:br>
            <a:r>
              <a:rPr lang="uk-UA" sz="6000" b="1" dirty="0"/>
              <a:t>Фізкультхвилинка</a:t>
            </a:r>
            <a:br>
              <a:rPr lang="uk-UA" sz="6000" b="1" dirty="0"/>
            </a:br>
            <a:r>
              <a:rPr lang="uk-UA" sz="3100" u="sng" dirty="0">
                <a:hlinkClick r:id="rId2"/>
              </a:rPr>
              <a:t>https://www.youtube.com/watch?v=8HvWHkDLDqM</a:t>
            </a:r>
            <a:endParaRPr lang="ru-RU" dirty="0"/>
          </a:p>
        </p:txBody>
      </p:sp>
      <p:pic>
        <p:nvPicPr>
          <p:cNvPr id="25602" name="Picture 2" descr="Картинки зарядка для детей (23 фото) 🔥 Прикольные картинки и юмо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16832"/>
            <a:ext cx="7776864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507288" cy="5112568"/>
          </a:xfrm>
        </p:spPr>
        <p:txBody>
          <a:bodyPr>
            <a:normAutofit fontScale="90000"/>
          </a:bodyPr>
          <a:lstStyle/>
          <a:p>
            <a:r>
              <a:rPr lang="uk-UA" sz="7300" b="1" dirty="0"/>
              <a:t>Робота в зошиті</a:t>
            </a:r>
            <a:br>
              <a:rPr lang="uk-UA" sz="7300" b="1" dirty="0"/>
            </a:br>
            <a:r>
              <a:rPr lang="uk-UA" sz="4900" b="1" dirty="0"/>
              <a:t>1. Хвилинка каліграфії. </a:t>
            </a:r>
            <a:br>
              <a:rPr lang="uk-UA" b="1" dirty="0"/>
            </a:br>
            <a:r>
              <a:rPr lang="uk-UA" dirty="0"/>
              <a:t> Запис числа 16 з коментарем </a:t>
            </a:r>
            <a:br>
              <a:rPr lang="uk-UA" dirty="0"/>
            </a:br>
            <a:br>
              <a:rPr lang="uk-UA" dirty="0"/>
            </a:br>
            <a:r>
              <a:rPr lang="uk-UA" sz="4900" b="1" dirty="0"/>
              <a:t>2. </a:t>
            </a:r>
            <a:r>
              <a:rPr lang="uk-UA" sz="4800" b="1" dirty="0"/>
              <a:t>Письмові обчислення у стовпчик</a:t>
            </a:r>
            <a:br>
              <a:rPr lang="ru-RU" sz="4800" dirty="0"/>
            </a:br>
            <a:r>
              <a:rPr lang="uk-UA" dirty="0"/>
              <a:t>225 + 382          358 – 274         </a:t>
            </a:r>
            <a:br>
              <a:rPr lang="uk-UA" dirty="0"/>
            </a:br>
            <a:r>
              <a:rPr lang="uk-UA" dirty="0"/>
              <a:t>835 – 257          421 + 296</a:t>
            </a:r>
            <a:endParaRPr lang="ru-RU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305800" cy="482453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Завдання «Хто швидше?»</a:t>
            </a:r>
            <a:br>
              <a:rPr lang="ru-RU" dirty="0"/>
            </a:br>
            <a:r>
              <a:rPr lang="uk-UA" sz="4400" dirty="0"/>
              <a:t>Застосовуючи переставну властивість дії множення, знайдіть добутки:</a:t>
            </a:r>
            <a:br>
              <a:rPr lang="uk-UA" sz="4400" dirty="0"/>
            </a:br>
            <a:br>
              <a:rPr lang="ru-RU" sz="4400" dirty="0"/>
            </a:br>
            <a:r>
              <a:rPr lang="uk-UA" dirty="0"/>
              <a:t>2 · 23 = </a:t>
            </a:r>
            <a:br>
              <a:rPr lang="ru-RU" dirty="0"/>
            </a:br>
            <a:r>
              <a:rPr lang="uk-UA" dirty="0"/>
              <a:t>3 · 31 = </a:t>
            </a:r>
            <a:br>
              <a:rPr lang="ru-RU" dirty="0"/>
            </a:br>
            <a:r>
              <a:rPr lang="uk-UA" dirty="0"/>
              <a:t>4 · 12 = </a:t>
            </a:r>
            <a:br>
              <a:rPr lang="ru-RU" dirty="0"/>
            </a:br>
            <a:r>
              <a:rPr lang="uk-UA" dirty="0"/>
              <a:t>5 · 11 =  </a:t>
            </a:r>
            <a:endParaRPr lang="ru-RU" dirty="0"/>
          </a:p>
        </p:txBody>
      </p:sp>
      <p:pic>
        <p:nvPicPr>
          <p:cNvPr id="13314" name="Рисунок 18" descr="Портфоліо &quot;Впровадження інформаційних технологій на уроках математи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99592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344" y="476672"/>
            <a:ext cx="8435280" cy="4201709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Колективна</a:t>
            </a:r>
            <a:r>
              <a:rPr lang="ru-RU" b="1" dirty="0"/>
              <a:t> робота над задачею</a:t>
            </a:r>
            <a:br>
              <a:rPr lang="ru-RU" dirty="0"/>
            </a:br>
            <a:r>
              <a:rPr lang="ru-RU" sz="4400" b="1" i="1" spc="-60" dirty="0">
                <a:solidFill>
                  <a:srgbClr val="C00000"/>
                </a:solidFill>
              </a:rPr>
              <a:t>Задача.</a:t>
            </a:r>
            <a:r>
              <a:rPr lang="ru-RU" sz="4400" spc="-60" dirty="0"/>
              <a:t> </a:t>
            </a:r>
            <a:r>
              <a:rPr lang="uk-UA" sz="4400" spc="-60" dirty="0"/>
              <a:t>Кременчуцьке водосховище – найбільше на Дніпрі. Його довжина і ширина разом становлять 177 км. Ширина водосховища 28 км. На скільки кілометрів ширина водосховища менша від його довжини?</a:t>
            </a:r>
            <a:endParaRPr lang="ru-RU" sz="4400" spc="-60" dirty="0"/>
          </a:p>
        </p:txBody>
      </p:sp>
      <p:pic>
        <p:nvPicPr>
          <p:cNvPr id="14338" name="Picture 2" descr="Кременчуцьке водосховище в районі м. Черкаси залишається забрудненим  переважно сполуками важких металів, азоту та фенолами - cherkasy-city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57" y="4005064"/>
            <a:ext cx="4896543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821256"/>
          </a:xfrm>
        </p:spPr>
        <p:txBody>
          <a:bodyPr>
            <a:noAutofit/>
          </a:bodyPr>
          <a:lstStyle/>
          <a:p>
            <a:r>
              <a:rPr lang="uk-UA" sz="3600" b="1" dirty="0"/>
              <a:t>Фізкультхвилинка</a:t>
            </a:r>
            <a:br>
              <a:rPr lang="ru-RU" sz="3600" dirty="0"/>
            </a:br>
            <a:r>
              <a:rPr lang="uk-UA" sz="3600" dirty="0"/>
              <a:t>Із-за парт всі миттю встали,</a:t>
            </a:r>
            <a:br>
              <a:rPr lang="uk-UA" sz="3600" dirty="0"/>
            </a:br>
            <a:r>
              <a:rPr lang="uk-UA" sz="3600" dirty="0"/>
              <a:t>Гарно спинки підрівняли.</a:t>
            </a:r>
            <a:br>
              <a:rPr lang="uk-UA" sz="3600" dirty="0"/>
            </a:br>
            <a:r>
              <a:rPr lang="uk-UA" sz="3600" dirty="0"/>
              <a:t>Вгору тягнемось усі,</a:t>
            </a:r>
            <a:br>
              <a:rPr lang="uk-UA" sz="3600" dirty="0"/>
            </a:br>
            <a:r>
              <a:rPr lang="uk-UA" sz="3600" dirty="0"/>
              <a:t>Мов трава в дрібній росі.</a:t>
            </a:r>
            <a:br>
              <a:rPr lang="uk-UA" sz="3600" dirty="0"/>
            </a:br>
            <a:r>
              <a:rPr lang="uk-UA" sz="3600" dirty="0"/>
              <a:t>Потім легко всі присіли,</a:t>
            </a:r>
            <a:br>
              <a:rPr lang="uk-UA" sz="3600" dirty="0"/>
            </a:br>
            <a:r>
              <a:rPr lang="uk-UA" sz="3600" dirty="0"/>
              <a:t>Наче ноги заболіли.</a:t>
            </a:r>
            <a:br>
              <a:rPr lang="uk-UA" sz="3600" dirty="0"/>
            </a:br>
            <a:r>
              <a:rPr lang="uk-UA" sz="3600" dirty="0"/>
              <a:t>Потім встали, руки в боки</a:t>
            </a:r>
            <a:br>
              <a:rPr lang="uk-UA" sz="3600" dirty="0"/>
            </a:br>
            <a:r>
              <a:rPr lang="uk-UA" sz="3600" dirty="0"/>
              <a:t>І зробили два підскоки.</a:t>
            </a:r>
            <a:br>
              <a:rPr lang="uk-UA" sz="3600" dirty="0"/>
            </a:br>
            <a:r>
              <a:rPr lang="uk-UA" sz="3600" dirty="0"/>
              <a:t>Каблучками </a:t>
            </a:r>
            <a:r>
              <a:rPr lang="uk-UA" sz="3600" dirty="0" err="1"/>
              <a:t>цок-цок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/>
              <a:t>І продовжимо урок</a:t>
            </a:r>
            <a:r>
              <a:rPr lang="ru-RU" sz="3600" dirty="0"/>
              <a:t>.</a:t>
            </a:r>
          </a:p>
        </p:txBody>
      </p:sp>
      <p:pic>
        <p:nvPicPr>
          <p:cNvPr id="146434" name="Picture 2" descr="Нові фізкультхвилинки для учнів початкової школ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5480" y="1770119"/>
            <a:ext cx="3518520" cy="2252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05800" cy="5472608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Фронтальна робота</a:t>
            </a:r>
            <a:br>
              <a:rPr lang="uk-UA" b="1" dirty="0"/>
            </a:br>
            <a:br>
              <a:rPr lang="ru-RU" sz="2000" dirty="0"/>
            </a:br>
            <a:r>
              <a:rPr lang="uk-UA" sz="4400" dirty="0"/>
              <a:t>Обчисліть вирази «ланцюжком», застосовуючи правило ділення суми на число.</a:t>
            </a:r>
            <a:br>
              <a:rPr lang="ru-RU" sz="4400" dirty="0"/>
            </a:br>
            <a:r>
              <a:rPr lang="uk-UA" dirty="0"/>
              <a:t>(24 + 28): 4     	(30 + 54): 6 	           (36 + 60): 6 </a:t>
            </a:r>
            <a:r>
              <a:rPr lang="ru-RU" dirty="0"/>
              <a:t>       </a:t>
            </a:r>
            <a:r>
              <a:rPr lang="uk-UA" dirty="0"/>
              <a:t>(25+ 45): 5	          (48 + 40): 8	       (18 +27): 3  </a:t>
            </a:r>
            <a:br>
              <a:rPr lang="ru-RU" dirty="0"/>
            </a:br>
            <a:endParaRPr lang="ru-RU" dirty="0"/>
          </a:p>
        </p:txBody>
      </p:sp>
      <p:pic>
        <p:nvPicPr>
          <p:cNvPr id="19458" name="Рисунок 19" descr="БиблиоСправочка: сентября 2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200" y="4241412"/>
            <a:ext cx="2487667" cy="235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32722"/>
            <a:ext cx="8305800" cy="3661016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/>
              <a:t>Самостійна робота </a:t>
            </a:r>
            <a:r>
              <a:rPr lang="uk-UA" sz="4400" dirty="0"/>
              <a:t>охочих учнів над виразами. </a:t>
            </a:r>
            <a:br>
              <a:rPr lang="ru-RU" sz="4400" dirty="0"/>
            </a:br>
            <a:r>
              <a:rPr lang="uk-UA" sz="4400" dirty="0"/>
              <a:t>Інші працюють з учителем біля дошки за підручником,</a:t>
            </a:r>
            <a:r>
              <a:rPr lang="ru-RU" sz="4400" dirty="0"/>
              <a:t> </a:t>
            </a:r>
            <a:r>
              <a:rPr lang="uk-UA" sz="4400" dirty="0"/>
              <a:t>с. 65 №390</a:t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151554" name="Picture 2" descr="Учень з Каменя-Каширського – єдиний на Волині склав ЗНО із двох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573016"/>
            <a:ext cx="4281504" cy="2797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05800" cy="2880320"/>
          </a:xfrm>
        </p:spPr>
        <p:txBody>
          <a:bodyPr>
            <a:normAutofit/>
          </a:bodyPr>
          <a:lstStyle/>
          <a:p>
            <a:pPr algn="ctr"/>
            <a:r>
              <a:rPr lang="uk-UA" sz="5300" b="1" dirty="0"/>
              <a:t>Домашнє завдання </a:t>
            </a:r>
            <a:br>
              <a:rPr lang="ru-RU" sz="5300" dirty="0"/>
            </a:br>
            <a:r>
              <a:rPr lang="uk-UA" sz="5300" dirty="0"/>
              <a:t>с. 66 № 394, 395</a:t>
            </a:r>
            <a:br>
              <a:rPr lang="ru-RU" dirty="0"/>
            </a:br>
            <a:endParaRPr lang="ru-RU" dirty="0"/>
          </a:p>
        </p:txBody>
      </p:sp>
      <p:pic>
        <p:nvPicPr>
          <p:cNvPr id="153602" name="Picture 2" descr="Блог учителя української мови та літератури Стороженко Наталії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780928"/>
            <a:ext cx="28575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71507"/>
            <a:ext cx="8305800" cy="32289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8000" b="1" dirty="0"/>
              <a:t>Поняття частини</a:t>
            </a:r>
            <a:r>
              <a:rPr lang="ru-RU" sz="8000" b="1" dirty="0"/>
              <a:t>. №547‒556</a:t>
            </a:r>
            <a:br>
              <a:rPr lang="ru-RU" dirty="0"/>
            </a:br>
            <a:endParaRPr lang="ru-RU" dirty="0"/>
          </a:p>
        </p:txBody>
      </p:sp>
      <p:pic>
        <p:nvPicPr>
          <p:cNvPr id="20482" name="Рисунок 20" descr="Математика - Для вас, третьеклассники! - Каталог файлов - Раду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32677"/>
            <a:ext cx="10953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Рисунок 21" descr="Части целого на круге. Простые дроби, цена 825,00 руб. — Развивающие  пособия — Каталог товаров — Торговая компания «Отличник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40968"/>
            <a:ext cx="4248472" cy="346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77240"/>
          </a:xfrm>
        </p:spPr>
        <p:txBody>
          <a:bodyPr>
            <a:normAutofit/>
          </a:bodyPr>
          <a:lstStyle/>
          <a:p>
            <a:r>
              <a:rPr lang="uk-UA" b="1" dirty="0"/>
              <a:t>Завдання наші такі:</a:t>
            </a:r>
            <a:br>
              <a:rPr lang="ru-RU" b="1" dirty="0"/>
            </a:br>
            <a:r>
              <a:rPr lang="uk-UA" dirty="0"/>
              <a:t>Не просто слухати, а чути.</a:t>
            </a:r>
            <a:br>
              <a:rPr lang="ru-RU" dirty="0"/>
            </a:br>
            <a:r>
              <a:rPr lang="uk-UA" dirty="0"/>
              <a:t>Не просто дивитися, а бачити.</a:t>
            </a:r>
            <a:br>
              <a:rPr lang="ru-RU" dirty="0"/>
            </a:br>
            <a:r>
              <a:rPr lang="uk-UA" dirty="0"/>
              <a:t>Не просто відповідати, а міркувати.</a:t>
            </a:r>
            <a:br>
              <a:rPr lang="ru-RU" dirty="0"/>
            </a:br>
            <a:r>
              <a:rPr lang="uk-UA" dirty="0"/>
              <a:t>Дружно і плідно працювати.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58900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Перевірка домашнього завдання</a:t>
            </a:r>
            <a:br>
              <a:rPr lang="uk-UA" dirty="0"/>
            </a:br>
            <a:r>
              <a:rPr lang="uk-UA" dirty="0"/>
              <a:t>Аналіз виконаної роботи. Взаємоперевірка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154626" name="Picture 2" descr="Основні напрямки розвитку та модернізації дошкільної освіти в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068960"/>
            <a:ext cx="4536504" cy="339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7168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+mn-lt"/>
              </a:rPr>
              <a:t>Робота з геометричним матеріалом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011118"/>
              </p:ext>
            </p:extLst>
          </p:nvPr>
        </p:nvGraphicFramePr>
        <p:xfrm>
          <a:off x="1331640" y="1916832"/>
          <a:ext cx="6480720" cy="4248472"/>
        </p:xfrm>
        <a:graphic>
          <a:graphicData uri="http://schemas.openxmlformats.org/drawingml/2006/table">
            <a:tbl>
              <a:tblPr/>
              <a:tblGrid>
                <a:gridCol w="3240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84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4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?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?</a:t>
                      </a:r>
                      <a:endParaRPr lang="uk-UA" sz="12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626" name="Oval 2"/>
          <p:cNvSpPr>
            <a:spLocks noChangeArrowheads="1"/>
          </p:cNvSpPr>
          <p:nvPr/>
        </p:nvSpPr>
        <p:spPr bwMode="auto">
          <a:xfrm>
            <a:off x="1547664" y="2564904"/>
            <a:ext cx="2952328" cy="288032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5" name="Oval 1"/>
          <p:cNvSpPr>
            <a:spLocks noChangeArrowheads="1"/>
          </p:cNvSpPr>
          <p:nvPr/>
        </p:nvSpPr>
        <p:spPr bwMode="auto">
          <a:xfrm>
            <a:off x="4788024" y="2564904"/>
            <a:ext cx="2880320" cy="2880320"/>
          </a:xfrm>
          <a:prstGeom prst="ellipse">
            <a:avLst/>
          </a:prstGeom>
          <a:solidFill>
            <a:srgbClr val="1F497D"/>
          </a:solidFill>
          <a:ln w="38100">
            <a:noFill/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/>
              <a:t>Гра «Хто швидше?»</a:t>
            </a:r>
            <a:endParaRPr lang="ru-RU" sz="6000" b="1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582482"/>
            <a:ext cx="7962274" cy="282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/>
              <a:t>Вправ</a:t>
            </a:r>
            <a:r>
              <a:rPr lang="ru-RU" b="1" dirty="0"/>
              <a:t>а «</a:t>
            </a:r>
            <a:r>
              <a:rPr lang="uk-UA" b="1" dirty="0"/>
              <a:t>Полічи</a:t>
            </a:r>
            <a:r>
              <a:rPr lang="ru-RU" b="1" dirty="0"/>
              <a:t>».</a:t>
            </a:r>
            <a:br>
              <a:rPr lang="ru-RU" b="1" dirty="0"/>
            </a:br>
            <a:r>
              <a:rPr lang="uk-UA" b="1" dirty="0"/>
              <a:t>Фронтальна</a:t>
            </a:r>
            <a:r>
              <a:rPr lang="ru-RU" b="1" dirty="0"/>
              <a:t> робота</a:t>
            </a: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8748464" cy="166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19" descr="БиблиоСправочка: сентября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1720" y="3794001"/>
            <a:ext cx="2487667" cy="235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9" descr="БиблиоСправочка: сентября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9069" y="4293096"/>
            <a:ext cx="2487667" cy="235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305800" cy="5328592"/>
          </a:xfrm>
        </p:spPr>
        <p:txBody>
          <a:bodyPr>
            <a:normAutofit fontScale="90000"/>
          </a:bodyPr>
          <a:lstStyle/>
          <a:p>
            <a:r>
              <a:rPr lang="uk-UA" sz="6000" dirty="0"/>
              <a:t>Робота в парах на швидкість обчислення виразів.</a:t>
            </a:r>
            <a:br>
              <a:rPr lang="ru-RU" dirty="0"/>
            </a:br>
            <a:r>
              <a:rPr lang="uk-UA" dirty="0"/>
              <a:t>3 · 12 ‒ 65 : 5 = </a:t>
            </a:r>
            <a:r>
              <a:rPr lang="uk-UA" sz="6000" dirty="0"/>
              <a:t>□</a:t>
            </a:r>
            <a:br>
              <a:rPr lang="ru-RU" dirty="0"/>
            </a:br>
            <a:r>
              <a:rPr lang="uk-UA" dirty="0"/>
              <a:t>70 ‒ 27 · 2 + 19 = </a:t>
            </a:r>
            <a:r>
              <a:rPr lang="uk-UA" sz="6000" dirty="0"/>
              <a:t>□</a:t>
            </a:r>
            <a:br>
              <a:rPr lang="ru-RU" dirty="0"/>
            </a:br>
            <a:r>
              <a:rPr lang="uk-UA" dirty="0"/>
              <a:t>42: (71 ‒ 64) · 8 = </a:t>
            </a:r>
            <a:r>
              <a:rPr lang="uk-UA" sz="6000" dirty="0"/>
              <a:t>□</a:t>
            </a:r>
            <a:br>
              <a:rPr lang="ru-RU" dirty="0"/>
            </a:br>
            <a:r>
              <a:rPr lang="uk-UA" dirty="0"/>
              <a:t>24 : (90 ‒ 82) + 67 = </a:t>
            </a:r>
            <a:r>
              <a:rPr lang="uk-UA" sz="6000" dirty="0"/>
              <a:t>□</a:t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2" descr="Эффективные приемы развития у учеников навыков и компетенций ХХI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348881"/>
            <a:ext cx="3879858" cy="1985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0291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7300" b="1" dirty="0"/>
              <a:t>Хвилинка каліграфії </a:t>
            </a:r>
            <a:br>
              <a:rPr lang="ru-RU" sz="7300" dirty="0"/>
            </a:br>
            <a:r>
              <a:rPr lang="uk-UA" sz="7300" dirty="0"/>
              <a:t>5  6  55  56  65  66  555  565  556  666  655  5656  6565 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02916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над виразами в зошитах за варіантами</a:t>
            </a:r>
            <a:br>
              <a:rPr lang="ru-RU" dirty="0"/>
            </a:br>
            <a:r>
              <a:rPr lang="uk-UA" b="1" dirty="0"/>
              <a:t>1-й ряд </a:t>
            </a:r>
            <a:r>
              <a:rPr lang="uk-UA" dirty="0"/>
              <a:t>– самостійно. </a:t>
            </a:r>
            <a:br>
              <a:rPr lang="uk-UA" dirty="0"/>
            </a:br>
            <a:r>
              <a:rPr lang="uk-UA" b="1" dirty="0"/>
              <a:t>2-й ряд </a:t>
            </a:r>
            <a:r>
              <a:rPr lang="uk-UA" dirty="0"/>
              <a:t>– у парах. </a:t>
            </a:r>
            <a:br>
              <a:rPr lang="uk-UA" dirty="0"/>
            </a:br>
            <a:r>
              <a:rPr lang="uk-UA" b="1" dirty="0"/>
              <a:t>3-й ряд </a:t>
            </a:r>
            <a:r>
              <a:rPr lang="uk-UA" dirty="0"/>
              <a:t>– колективно з учителем.</a:t>
            </a:r>
            <a:br>
              <a:rPr lang="ru-RU" dirty="0"/>
            </a:br>
            <a:r>
              <a:rPr lang="uk-UA" dirty="0"/>
              <a:t>722 +134     516 + 423	350 + 448</a:t>
            </a:r>
            <a:br>
              <a:rPr lang="ru-RU" dirty="0"/>
            </a:br>
            <a:r>
              <a:rPr lang="uk-UA" dirty="0"/>
              <a:t>360 + 233     681 + 118   249 + 237</a:t>
            </a:r>
            <a:endParaRPr lang="ru-RU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556" y="776096"/>
            <a:ext cx="8424936" cy="380503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Робота з геометричним матеріалом</a:t>
            </a:r>
            <a:r>
              <a:rPr lang="ru-RU" dirty="0"/>
              <a:t> за </a:t>
            </a:r>
            <a:r>
              <a:rPr lang="uk-UA" b="1" dirty="0"/>
              <a:t>підручником</a:t>
            </a:r>
            <a:r>
              <a:rPr lang="ru-RU" dirty="0"/>
              <a:t>, </a:t>
            </a:r>
            <a:br>
              <a:rPr lang="ru-RU" dirty="0"/>
            </a:br>
            <a:r>
              <a:rPr lang="uk-UA" dirty="0"/>
              <a:t>с. 90 № 549</a:t>
            </a:r>
            <a:br>
              <a:rPr lang="ru-RU" dirty="0"/>
            </a:br>
            <a:r>
              <a:rPr lang="uk-UA" sz="4900" dirty="0"/>
              <a:t>Накресліть такі самі смужки й запишіть, яку частину кожної з них зафарбовано.</a:t>
            </a:r>
            <a:endParaRPr lang="ru-RU" sz="49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581128"/>
            <a:ext cx="5760640" cy="203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6529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/>
              <a:t>Фізкультхвилинка</a:t>
            </a:r>
            <a:br>
              <a:rPr lang="ru-RU" sz="5300" dirty="0"/>
            </a:br>
            <a:r>
              <a:rPr lang="uk-UA" sz="5300" dirty="0"/>
              <a:t>Настав час відпочити. </a:t>
            </a:r>
            <a:br>
              <a:rPr lang="ru-RU" sz="5300" dirty="0"/>
            </a:br>
            <a:r>
              <a:rPr lang="uk-UA" sz="5300" dirty="0"/>
              <a:t>«Австралійський дощ»</a:t>
            </a:r>
            <a:br>
              <a:rPr lang="ru-RU" dirty="0"/>
            </a:br>
            <a:endParaRPr lang="ru-RU" dirty="0"/>
          </a:p>
        </p:txBody>
      </p:sp>
      <p:pic>
        <p:nvPicPr>
          <p:cNvPr id="159746" name="Picture 2" descr="Дощ у Києві значно посилиться, І рівень небезпечності | Українська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36912"/>
            <a:ext cx="6572250" cy="3686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214" y="908720"/>
            <a:ext cx="8305800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/>
              <a:t>Робота в парах за </a:t>
            </a:r>
            <a:r>
              <a:rPr lang="uk-UA" sz="6000" b="1" dirty="0"/>
              <a:t>підручником</a:t>
            </a:r>
            <a:r>
              <a:rPr lang="ru-RU" sz="6000" b="1" dirty="0"/>
              <a:t>,</a:t>
            </a:r>
            <a:br>
              <a:rPr lang="ru-RU" sz="6000" b="1" dirty="0"/>
            </a:br>
            <a:r>
              <a:rPr lang="ru-RU" sz="6000" dirty="0"/>
              <a:t>с. 90 № 550, 551</a:t>
            </a:r>
          </a:p>
        </p:txBody>
      </p:sp>
      <p:pic>
        <p:nvPicPr>
          <p:cNvPr id="16486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924944"/>
            <a:ext cx="3990645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00483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Колективна творча </a:t>
            </a:r>
            <a:r>
              <a:rPr lang="ru-RU" b="1" dirty="0"/>
              <a:t>робота за коротким </a:t>
            </a:r>
            <a:r>
              <a:rPr lang="uk-UA" b="1" dirty="0"/>
              <a:t>записом</a:t>
            </a:r>
            <a:r>
              <a:rPr lang="ru-RU" b="1" dirty="0"/>
              <a:t>.</a:t>
            </a:r>
            <a:br>
              <a:rPr lang="ru-RU" dirty="0"/>
            </a:br>
            <a:r>
              <a:rPr lang="ru-RU" dirty="0"/>
              <a:t>С. 91 №553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869" y="3284984"/>
            <a:ext cx="8640960" cy="174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868928"/>
          </a:xfrm>
        </p:spPr>
        <p:txBody>
          <a:bodyPr>
            <a:normAutofit/>
          </a:bodyPr>
          <a:lstStyle/>
          <a:p>
            <a:pPr algn="ctr"/>
            <a:r>
              <a:rPr lang="uk-UA" b="1" dirty="0"/>
              <a:t>Робота з іменованими числами</a:t>
            </a:r>
            <a:br>
              <a:rPr lang="ru-RU" dirty="0"/>
            </a:br>
            <a:endParaRPr lang="ru-RU" dirty="0"/>
          </a:p>
        </p:txBody>
      </p:sp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4080" y="2969520"/>
            <a:ext cx="3234401" cy="296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5" descr="Пов’язане зображенн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068960"/>
            <a:ext cx="2915816" cy="3557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/>
              <a:t>В</a:t>
            </a:r>
            <a:r>
              <a:rPr lang="uk-UA" sz="5400" dirty="0" err="1"/>
              <a:t>ідповідь</a:t>
            </a:r>
            <a:endParaRPr lang="uk-UA" sz="5400" dirty="0"/>
          </a:p>
        </p:txBody>
      </p:sp>
      <p:pic>
        <p:nvPicPr>
          <p:cNvPr id="3" name="Рисунок 2" descr="Коло Круг - презентація з геометрії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988840"/>
            <a:ext cx="5565698" cy="406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424936" cy="5013176"/>
          </a:xfrm>
        </p:spPr>
        <p:txBody>
          <a:bodyPr>
            <a:normAutofit fontScale="90000"/>
          </a:bodyPr>
          <a:lstStyle/>
          <a:p>
            <a:r>
              <a:rPr lang="uk-UA" sz="4900" b="1" dirty="0"/>
              <a:t> Інтерактивна технологія «Мікрофон»</a:t>
            </a:r>
            <a:br>
              <a:rPr lang="uk-UA" sz="4900" b="1" dirty="0"/>
            </a:br>
            <a:br>
              <a:rPr lang="ru-RU" sz="4900" dirty="0"/>
            </a:br>
            <a:r>
              <a:rPr lang="uk-UA" sz="4400" dirty="0"/>
              <a:t>Які числа називають дробовими? </a:t>
            </a:r>
            <a:br>
              <a:rPr lang="ru-RU" sz="4400" dirty="0"/>
            </a:br>
            <a:r>
              <a:rPr lang="uk-UA" sz="4400" dirty="0"/>
              <a:t>Що показує знаменник, чисельник? </a:t>
            </a:r>
            <a:br>
              <a:rPr lang="ru-RU" sz="4400" dirty="0"/>
            </a:br>
            <a:r>
              <a:rPr lang="uk-UA" sz="4400" dirty="0"/>
              <a:t>Де ви можете використати знання, здобуті сьогодні на уроці? 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8" descr="Microphone emoticon : Emoticons @ emoface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5124">
            <a:off x="7317867" y="1027056"/>
            <a:ext cx="999617" cy="246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508888"/>
          </a:xfrm>
        </p:spPr>
        <p:txBody>
          <a:bodyPr>
            <a:normAutofit/>
          </a:bodyPr>
          <a:lstStyle/>
          <a:p>
            <a:pPr algn="ctr"/>
            <a:r>
              <a:rPr lang="uk-UA" b="1" dirty="0"/>
              <a:t>Домашнє завдання</a:t>
            </a:r>
            <a:br>
              <a:rPr lang="ru-RU" dirty="0"/>
            </a:br>
            <a:r>
              <a:rPr lang="uk-UA" dirty="0"/>
              <a:t>С. 91 №555, 556</a:t>
            </a:r>
            <a:br>
              <a:rPr lang="ru-RU" dirty="0"/>
            </a:br>
            <a:endParaRPr lang="ru-RU" dirty="0"/>
          </a:p>
        </p:txBody>
      </p:sp>
      <p:pic>
        <p:nvPicPr>
          <p:cNvPr id="167938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924944"/>
            <a:ext cx="4945732" cy="3297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21274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7300" b="1" dirty="0"/>
              <a:t>Хвилинка відпочинку</a:t>
            </a:r>
            <a:br>
              <a:rPr lang="ru-RU" dirty="0"/>
            </a:br>
            <a:endParaRPr lang="ru-RU" dirty="0"/>
          </a:p>
        </p:txBody>
      </p:sp>
      <p:pic>
        <p:nvPicPr>
          <p:cNvPr id="27650" name="Picture 2" descr="Як телевізор впливає на зір та як зменшити негативний впли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72816"/>
            <a:ext cx="7239000" cy="4133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над проблемним питанням</a:t>
            </a:r>
            <a:endParaRPr lang="ru-RU" b="1" dirty="0"/>
          </a:p>
        </p:txBody>
      </p:sp>
      <p:pic>
        <p:nvPicPr>
          <p:cNvPr id="3" name="Рисунок 2" descr="Діаметр — Вікіпедія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844824"/>
            <a:ext cx="489654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/>
              <a:t>Самостійна робота</a:t>
            </a:r>
            <a:endParaRPr lang="ru-RU" sz="5400" b="1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60848"/>
            <a:ext cx="8424936" cy="396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173184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/>
              <a:t>Таблиці множення числа</a:t>
            </a:r>
            <a:br>
              <a:rPr lang="uk-UA" sz="5400" b="1" dirty="0"/>
            </a:br>
            <a:r>
              <a:rPr lang="uk-UA" sz="5400" b="1" dirty="0"/>
              <a:t> 4 і ділення на 4.</a:t>
            </a:r>
            <a:br>
              <a:rPr lang="uk-UA" sz="5400" b="1" dirty="0"/>
            </a:br>
            <a:r>
              <a:rPr lang="uk-UA" sz="5400" b="1" dirty="0"/>
              <a:t>Складання рівнянь за текстом. №172‒181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3744416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Любі діти, підніміться,</a:t>
            </a:r>
            <a:br>
              <a:rPr lang="ru-RU" b="1" dirty="0"/>
            </a:br>
            <a:r>
              <a:rPr lang="uk-UA" b="1" dirty="0"/>
              <a:t>Один одному всміхніться.</a:t>
            </a:r>
            <a:br>
              <a:rPr lang="ru-RU" b="1" dirty="0"/>
            </a:br>
            <a:r>
              <a:rPr lang="uk-UA" b="1" dirty="0"/>
              <a:t>Успіхів всім побажайте</a:t>
            </a:r>
            <a:br>
              <a:rPr lang="ru-RU" b="1" dirty="0"/>
            </a:br>
            <a:r>
              <a:rPr lang="uk-UA" b="1" dirty="0"/>
              <a:t>І тихенько зачекайте.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Картинки Діти Школ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8960" y="3429000"/>
            <a:ext cx="603504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508888"/>
          </a:xfrm>
        </p:spPr>
        <p:txBody>
          <a:bodyPr>
            <a:normAutofit/>
          </a:bodyPr>
          <a:lstStyle/>
          <a:p>
            <a:pPr algn="ctr"/>
            <a:r>
              <a:rPr lang="uk-UA" b="1" dirty="0"/>
              <a:t>Організаційний момент</a:t>
            </a:r>
            <a:br>
              <a:rPr lang="ru-RU" dirty="0"/>
            </a:br>
            <a:r>
              <a:rPr lang="uk-UA" dirty="0"/>
              <a:t>Привітання</a:t>
            </a:r>
            <a:br>
              <a:rPr lang="ru-RU" dirty="0"/>
            </a:br>
            <a:endParaRPr lang="ru-RU" dirty="0"/>
          </a:p>
        </p:txBody>
      </p:sp>
      <p:pic>
        <p:nvPicPr>
          <p:cNvPr id="29698" name="Picture 2" descr="Блог методиста районного методичного кабінету Уляни Глови: Оголош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636913"/>
            <a:ext cx="3274293" cy="3539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65290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Перевірка домашнього завдання</a:t>
            </a:r>
            <a:br>
              <a:rPr lang="ru-RU" dirty="0"/>
            </a:br>
            <a:r>
              <a:rPr lang="uk-UA" dirty="0"/>
              <a:t>Аналіз виконаної роботи та взаємоперевірка зошитів.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Чистописание. Работа в парах. (Урок 13) - online present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068960"/>
            <a:ext cx="4326113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05800" cy="308495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7200" b="1" dirty="0"/>
              <a:t>Елементи кінезіології</a:t>
            </a:r>
            <a:br>
              <a:rPr lang="uk-UA" sz="7200" dirty="0"/>
            </a:br>
            <a:r>
              <a:rPr lang="uk-UA" sz="6000" dirty="0"/>
              <a:t>Вправа «Вухо – ніс»</a:t>
            </a:r>
            <a:br>
              <a:rPr lang="ru-RU" sz="4400" dirty="0"/>
            </a:br>
            <a:endParaRPr lang="ru-RU" dirty="0"/>
          </a:p>
        </p:txBody>
      </p:sp>
      <p:pic>
        <p:nvPicPr>
          <p:cNvPr id="90114" name="Picture 2" descr="П'ять вправ, які змусять мозок працювати. Polite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36912"/>
            <a:ext cx="5905500" cy="3800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6000" dirty="0"/>
              <a:t>Вправа «Мозковий штурм»</a:t>
            </a:r>
            <a:br>
              <a:rPr lang="ru-RU" dirty="0"/>
            </a:br>
            <a:endParaRPr lang="ru-RU" dirty="0"/>
          </a:p>
        </p:txBody>
      </p:sp>
      <p:pic>
        <p:nvPicPr>
          <p:cNvPr id="34818" name="Picture 2" descr="Мозг человека, который думает о науке — Скачать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484784"/>
            <a:ext cx="4968552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64479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Хвилинка каліграфії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3024336" cy="3240360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833328"/>
            <a:ext cx="2736304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076840"/>
          </a:xfrm>
        </p:spPr>
        <p:txBody>
          <a:bodyPr>
            <a:normAutofit/>
          </a:bodyPr>
          <a:lstStyle/>
          <a:p>
            <a:pPr algn="ctr"/>
            <a:r>
              <a:rPr lang="uk-UA" sz="8000" b="1" dirty="0"/>
              <a:t>Усна лічба</a:t>
            </a:r>
            <a:br>
              <a:rPr lang="ru-RU" dirty="0"/>
            </a:br>
            <a:endParaRPr lang="ru-RU" dirty="0"/>
          </a:p>
        </p:txBody>
      </p:sp>
      <p:pic>
        <p:nvPicPr>
          <p:cNvPr id="35842" name="Picture 2" descr="Оксана Явербаум: Счет на пальцах в разных культурах - Letterland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276872"/>
            <a:ext cx="6191250" cy="4124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957160"/>
          </a:xfrm>
        </p:spPr>
        <p:txBody>
          <a:bodyPr>
            <a:normAutofit fontScale="90000"/>
          </a:bodyPr>
          <a:lstStyle/>
          <a:p>
            <a:r>
              <a:rPr lang="uk-UA" sz="6000" b="1" dirty="0"/>
              <a:t>Проблемне питання</a:t>
            </a:r>
            <a:br>
              <a:rPr lang="ru-RU" sz="6000" dirty="0"/>
            </a:br>
            <a:r>
              <a:rPr lang="uk-UA" sz="6000" dirty="0"/>
              <a:t>А чого ще у світі є по 4?</a:t>
            </a:r>
            <a:br>
              <a:rPr lang="ru-RU" sz="6000" dirty="0"/>
            </a:br>
            <a:r>
              <a:rPr lang="uk-UA" sz="6000" dirty="0"/>
              <a:t>Довкола нас?</a:t>
            </a:r>
            <a:br>
              <a:rPr lang="ru-RU" sz="6000" dirty="0"/>
            </a:br>
            <a:r>
              <a:rPr lang="uk-UA" sz="6000" dirty="0"/>
              <a:t>Чи є чогось 4 на парті?</a:t>
            </a:r>
            <a:br>
              <a:rPr lang="ru-RU" sz="6000" dirty="0"/>
            </a:br>
            <a:r>
              <a:rPr lang="uk-UA" sz="6000" dirty="0"/>
              <a:t>А у природі?</a:t>
            </a:r>
            <a:br>
              <a:rPr lang="ru-RU" dirty="0"/>
            </a:br>
            <a:endParaRPr lang="ru-RU" dirty="0"/>
          </a:p>
        </p:txBody>
      </p:sp>
      <p:pic>
        <p:nvPicPr>
          <p:cNvPr id="37890" name="Picture 2" descr="Знак питання | Різне-всяк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5080" y="4149080"/>
            <a:ext cx="2708919" cy="27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78880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Складання таблиці множення на 4</a:t>
            </a:r>
            <a:br>
              <a:rPr lang="uk-UA" dirty="0"/>
            </a:br>
            <a:endParaRPr lang="uk-UA" dirty="0"/>
          </a:p>
        </p:txBody>
      </p:sp>
      <p:pic>
        <p:nvPicPr>
          <p:cNvPr id="3" name="Рисунок 2" descr="ТАБЛИЦЯ МНОЖЕННЯ ЧИСЛА 4 | Математик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74389"/>
            <a:ext cx="867645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23708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        Склади задачу за умовою!</a:t>
            </a:r>
            <a:br>
              <a:rPr lang="uk-UA" b="1" dirty="0"/>
            </a:br>
            <a:br>
              <a:rPr lang="uk-UA" b="1" dirty="0"/>
            </a:br>
            <a:r>
              <a:rPr lang="uk-UA" dirty="0"/>
              <a:t>Було – </a:t>
            </a:r>
            <a:r>
              <a:rPr lang="uk-UA" b="1" dirty="0">
                <a:solidFill>
                  <a:srgbClr val="FF0000"/>
                </a:solidFill>
              </a:rPr>
              <a:t>?</a:t>
            </a:r>
            <a:r>
              <a:rPr lang="uk-UA" dirty="0"/>
              <a:t> кг</a:t>
            </a:r>
            <a:br>
              <a:rPr lang="ru-RU" dirty="0"/>
            </a:br>
            <a:r>
              <a:rPr lang="uk-UA" dirty="0"/>
              <a:t>Забрали – 7 кошиків по 4 кг</a:t>
            </a:r>
            <a:br>
              <a:rPr lang="ru-RU" dirty="0"/>
            </a:br>
            <a:r>
              <a:rPr lang="uk-UA" dirty="0"/>
              <a:t>Залишилося – 25 кг</a:t>
            </a:r>
            <a:br>
              <a:rPr lang="ru-RU" dirty="0"/>
            </a:br>
            <a:endParaRPr lang="ru-RU" b="1" dirty="0"/>
          </a:p>
        </p:txBody>
      </p:sp>
      <p:pic>
        <p:nvPicPr>
          <p:cNvPr id="38914" name="Picture 2" descr="Картинка Знак Пита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553882"/>
            <a:ext cx="2952328" cy="3087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800" b="1" dirty="0"/>
              <a:t>Гра «Знайди правильну відповідь» </a:t>
            </a:r>
            <a:endParaRPr lang="ru-RU" sz="4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86339"/>
            <a:ext cx="8640958" cy="273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2195736" y="3356992"/>
            <a:ext cx="864096" cy="792088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Овал 4"/>
          <p:cNvSpPr/>
          <p:nvPr/>
        </p:nvSpPr>
        <p:spPr>
          <a:xfrm>
            <a:off x="4067944" y="2286340"/>
            <a:ext cx="864096" cy="79208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3635896" y="4301480"/>
            <a:ext cx="864096" cy="792088"/>
          </a:xfrm>
          <a:prstGeom prst="ellipse">
            <a:avLst/>
          </a:prstGeom>
          <a:solidFill>
            <a:srgbClr val="00B050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вал 6"/>
          <p:cNvSpPr/>
          <p:nvPr/>
        </p:nvSpPr>
        <p:spPr>
          <a:xfrm>
            <a:off x="8100390" y="2801108"/>
            <a:ext cx="864096" cy="79208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/>
          <p:cNvSpPr/>
          <p:nvPr/>
        </p:nvSpPr>
        <p:spPr>
          <a:xfrm>
            <a:off x="5148064" y="2831097"/>
            <a:ext cx="864096" cy="79208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/>
          <p:cNvSpPr/>
          <p:nvPr/>
        </p:nvSpPr>
        <p:spPr>
          <a:xfrm>
            <a:off x="6531295" y="2263554"/>
            <a:ext cx="864096" cy="79208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/>
          <p:cNvSpPr/>
          <p:nvPr/>
        </p:nvSpPr>
        <p:spPr>
          <a:xfrm>
            <a:off x="6012160" y="3265748"/>
            <a:ext cx="864096" cy="79208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/>
          <p:cNvSpPr/>
          <p:nvPr/>
        </p:nvSpPr>
        <p:spPr>
          <a:xfrm>
            <a:off x="7524328" y="4362636"/>
            <a:ext cx="864096" cy="792088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22" descr="Яндекс.Фотки | Clip art, Kids sports, Kids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60213" y="3933056"/>
            <a:ext cx="2239798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05800" cy="266429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900" b="1" dirty="0"/>
              <a:t>Тренінг </a:t>
            </a:r>
            <a:br>
              <a:rPr lang="uk-UA" sz="4900" b="1" dirty="0"/>
            </a:br>
            <a:r>
              <a:rPr lang="uk-UA" sz="4900" b="1" dirty="0"/>
              <a:t>«Умій володіти своїм настроєм»</a:t>
            </a:r>
            <a:r>
              <a:rPr lang="uk-UA" sz="5300" b="1" dirty="0"/>
              <a:t> </a:t>
            </a:r>
            <a:br>
              <a:rPr lang="uk-UA" sz="5300" b="1" dirty="0"/>
            </a:br>
            <a:r>
              <a:rPr lang="uk-UA" sz="3100" dirty="0"/>
              <a:t>Щоб наша зустріч була приємною, упіймайте посмішку сонечка і прикрасьте нею своє обличчя. Подаруйте свою посмішку одне одному</a:t>
            </a:r>
            <a:r>
              <a:rPr lang="uk-UA" sz="3600" dirty="0"/>
              <a:t>. </a:t>
            </a:r>
            <a:endParaRPr lang="ru-RU" dirty="0"/>
          </a:p>
        </p:txBody>
      </p:sp>
      <p:pic>
        <p:nvPicPr>
          <p:cNvPr id="28674" name="Picture 2" descr="Міжнародний День Посмішки. Чому корисно посміхатися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996952"/>
            <a:ext cx="7056784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483768" y="1916832"/>
            <a:ext cx="1800200" cy="648072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3" name="Рисунок 2" descr="Картинки по запросу &quot;фіз.хвилинка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09328"/>
            <a:ext cx="756084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53322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Робота з підручником,</a:t>
            </a:r>
            <a:br>
              <a:rPr lang="ru-RU" dirty="0"/>
            </a:br>
            <a:r>
              <a:rPr lang="uk-UA" b="1" dirty="0"/>
              <a:t>с. 30 №177 </a:t>
            </a:r>
            <a:r>
              <a:rPr lang="uk-UA" dirty="0"/>
              <a:t>– робота з нерівностями, усно.</a:t>
            </a:r>
            <a:br>
              <a:rPr lang="ru-RU" dirty="0"/>
            </a:br>
            <a:r>
              <a:rPr lang="uk-UA" b="1" dirty="0"/>
              <a:t>С. 30 №179 </a:t>
            </a:r>
            <a:r>
              <a:rPr lang="uk-UA" dirty="0"/>
              <a:t>– робота з геометричним матеріалом.</a:t>
            </a:r>
            <a:br>
              <a:rPr lang="uk-UA" dirty="0"/>
            </a:br>
            <a:r>
              <a:rPr lang="uk-UA" b="1" dirty="0"/>
              <a:t>С. 30 №180 </a:t>
            </a:r>
            <a:r>
              <a:rPr lang="uk-UA" dirty="0"/>
              <a:t>– завдання з логічним навантаженням (за бажанням).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305800" cy="5544616"/>
          </a:xfrm>
        </p:spPr>
        <p:txBody>
          <a:bodyPr>
            <a:normAutofit fontScale="90000"/>
          </a:bodyPr>
          <a:lstStyle/>
          <a:p>
            <a:br>
              <a:rPr lang="uk-UA" sz="4000" dirty="0"/>
            </a:br>
            <a:br>
              <a:rPr lang="uk-UA" sz="4000" dirty="0"/>
            </a:br>
            <a:br>
              <a:rPr lang="uk-UA" sz="4000" dirty="0"/>
            </a:br>
            <a:r>
              <a:rPr lang="uk-UA" sz="5300" b="1" dirty="0"/>
              <a:t>Гра «Так чи ні?»</a:t>
            </a:r>
            <a:br>
              <a:rPr lang="ru-RU" sz="4000" dirty="0"/>
            </a:br>
            <a:r>
              <a:rPr lang="uk-UA" sz="4000" dirty="0"/>
              <a:t>* 4 помножити на 4 дорівнює 20?</a:t>
            </a:r>
            <a:br>
              <a:rPr lang="ru-RU" sz="4000" dirty="0"/>
            </a:br>
            <a:r>
              <a:rPr lang="uk-UA" sz="4000" dirty="0"/>
              <a:t>* У квадрата всі сторони рівні?</a:t>
            </a:r>
            <a:br>
              <a:rPr lang="ru-RU" sz="4000" dirty="0"/>
            </a:br>
            <a:r>
              <a:rPr lang="uk-UA" sz="4000" dirty="0"/>
              <a:t>* 4 поділити на 2 буде 2?</a:t>
            </a:r>
            <a:br>
              <a:rPr lang="ru-RU" sz="4000" dirty="0"/>
            </a:br>
            <a:r>
              <a:rPr lang="uk-UA" sz="4000" dirty="0"/>
              <a:t>* У числі 57 – 7десятків?</a:t>
            </a:r>
            <a:br>
              <a:rPr lang="ru-RU" sz="4000" dirty="0"/>
            </a:br>
            <a:r>
              <a:rPr lang="uk-UA" sz="4000" dirty="0"/>
              <a:t>* Число 83 має «сусідів» 82 і 84?</a:t>
            </a:r>
            <a:br>
              <a:rPr lang="ru-RU" sz="4000" dirty="0"/>
            </a:br>
            <a:r>
              <a:rPr lang="uk-UA" sz="4000" dirty="0"/>
              <a:t>* 16 поділити на 4 буде 4?</a:t>
            </a:r>
            <a:br>
              <a:rPr lang="ru-RU" sz="4000" dirty="0"/>
            </a:br>
            <a:r>
              <a:rPr lang="uk-UA" sz="4000" dirty="0"/>
              <a:t>* Щоб утворити прямий кут, треба аркуш згорнути і скласти навпіл?</a:t>
            </a:r>
            <a:br>
              <a:rPr lang="ru-RU" sz="4000" dirty="0"/>
            </a:br>
            <a:r>
              <a:rPr lang="uk-UA" sz="4000" dirty="0"/>
              <a:t>* Трикутник має 3 кути і 2 вершини?</a:t>
            </a:r>
            <a:br>
              <a:rPr lang="ru-RU" sz="4000" dirty="0"/>
            </a:br>
            <a:r>
              <a:rPr lang="uk-UA" sz="4000" dirty="0"/>
              <a:t>* 4 помножити на 8 дорівнює 30?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579296" cy="4680520"/>
          </a:xfrm>
        </p:spPr>
        <p:txBody>
          <a:bodyPr>
            <a:noAutofit/>
          </a:bodyPr>
          <a:lstStyle/>
          <a:p>
            <a:r>
              <a:rPr lang="uk-UA" sz="6600" b="1" dirty="0"/>
              <a:t>Самооцінювання</a:t>
            </a:r>
            <a:br>
              <a:rPr lang="en-US" sz="6600" b="1" dirty="0"/>
            </a:br>
            <a:r>
              <a:rPr lang="uk-UA" sz="4600" dirty="0"/>
              <a:t>Оцініть себе. Як працювали на уроці?</a:t>
            </a:r>
            <a:br>
              <a:rPr lang="ru-RU" sz="4600" dirty="0"/>
            </a:br>
            <a:r>
              <a:rPr lang="uk-UA" sz="4600" dirty="0"/>
              <a:t>Що було легко, важко, цікаво? </a:t>
            </a:r>
            <a:br>
              <a:rPr lang="uk-UA" sz="4600" dirty="0"/>
            </a:br>
            <a:r>
              <a:rPr lang="uk-UA" sz="4600" dirty="0"/>
              <a:t>Що було нового?</a:t>
            </a:r>
            <a:br>
              <a:rPr lang="ru-RU" sz="4600" dirty="0"/>
            </a:br>
            <a:r>
              <a:rPr lang="uk-UA" sz="4600" dirty="0"/>
              <a:t>Над чим ще треба попрацювати?</a:t>
            </a:r>
            <a:endParaRPr lang="ru-RU" sz="4600" dirty="0"/>
          </a:p>
        </p:txBody>
      </p:sp>
      <p:pic>
        <p:nvPicPr>
          <p:cNvPr id="2050" name="Рисунок 23" descr="крупные смайлики ~ Gif-анимация (Смайлы) ~ Beesona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15526"/>
            <a:ext cx="1803276" cy="130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305800" cy="4813144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5300" b="1" dirty="0"/>
            </a:br>
            <a:br>
              <a:rPr lang="en-US" sz="5300" b="1" dirty="0"/>
            </a:br>
            <a:br>
              <a:rPr lang="en-US" sz="5300" b="1" dirty="0"/>
            </a:br>
            <a:r>
              <a:rPr lang="uk-UA" sz="5300" b="1" dirty="0"/>
              <a:t>Таблиці множення числа 5 і ділення на 5. Складання і розв’язування задач, що  містять збільшення </a:t>
            </a:r>
            <a:br>
              <a:rPr lang="en-US" sz="5300" b="1" dirty="0"/>
            </a:br>
            <a:r>
              <a:rPr lang="uk-UA" sz="5300" b="1" dirty="0"/>
              <a:t>(зменшення) числа в кілька разів.  №182‒192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05800" cy="3733024"/>
          </a:xfrm>
        </p:spPr>
        <p:txBody>
          <a:bodyPr>
            <a:normAutofit/>
          </a:bodyPr>
          <a:lstStyle/>
          <a:p>
            <a:r>
              <a:rPr lang="uk-UA" sz="4800" dirty="0"/>
              <a:t>Чи всі готові до уроку? Перевірте своє робоче місце, зробіть глибокий подих ‒ ми розпочинаємо</a:t>
            </a:r>
            <a:r>
              <a:rPr lang="uk-UA" sz="5400" dirty="0"/>
              <a:t>.</a:t>
            </a:r>
            <a:endParaRPr lang="ru-RU" sz="5400" dirty="0"/>
          </a:p>
        </p:txBody>
      </p:sp>
      <p:pic>
        <p:nvPicPr>
          <p:cNvPr id="3074" name="Picture 2" descr="Мокренській школі, що на Дубенщині, бу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861048"/>
            <a:ext cx="50292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305800" cy="42484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/>
              <a:t>Перевірка домашнього завдання</a:t>
            </a:r>
            <a:br>
              <a:rPr lang="ru-RU" sz="5300" dirty="0"/>
            </a:br>
            <a:r>
              <a:rPr lang="uk-UA" sz="5300" dirty="0"/>
              <a:t>Аналіз виконаної роботи та взаємоперевірка зошитів.</a:t>
            </a:r>
            <a:br>
              <a:rPr lang="ru-RU" dirty="0"/>
            </a:br>
            <a:r>
              <a:rPr lang="uk-UA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91138" name="Picture 2" descr="Конкурс малюн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284984"/>
            <a:ext cx="3312367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b="1" dirty="0"/>
              <a:t>Гра </a:t>
            </a:r>
            <a:r>
              <a:rPr lang="ru-RU" sz="6600" b="1" dirty="0"/>
              <a:t>«</a:t>
            </a:r>
            <a:r>
              <a:rPr lang="uk-UA" sz="6600" b="1" dirty="0"/>
              <a:t>Ланцюжок</a:t>
            </a:r>
            <a:r>
              <a:rPr lang="ru-RU" sz="6600" b="1" dirty="0"/>
              <a:t>»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204864"/>
            <a:ext cx="56166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Схема вышивки «Гусеничка» - Вышивка крест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4266" y="4121227"/>
            <a:ext cx="2826060" cy="2568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05800" cy="288032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Гра «</a:t>
            </a:r>
            <a:r>
              <a:rPr lang="ru-RU" b="1" dirty="0"/>
              <a:t>В</a:t>
            </a:r>
            <a:r>
              <a:rPr lang="uk-UA" b="1" dirty="0"/>
              <a:t>іконечк</a:t>
            </a:r>
            <a:r>
              <a:rPr lang="ru-RU" b="1" dirty="0"/>
              <a:t>о</a:t>
            </a:r>
            <a:r>
              <a:rPr lang="uk-UA" b="1" dirty="0"/>
              <a:t>»</a:t>
            </a:r>
            <a:br>
              <a:rPr lang="ru-RU" b="1" dirty="0"/>
            </a:br>
            <a:r>
              <a:rPr lang="uk-UA" dirty="0"/>
              <a:t>Уставте такі числа, щоб рівності стали істинними.</a:t>
            </a:r>
            <a:br>
              <a:rPr lang="ru-RU" dirty="0"/>
            </a:br>
            <a:endParaRPr lang="ru-RU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503781"/>
            <a:ext cx="6552728" cy="411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Описание: http://subject.com.ua/lesson/mathematics/mathematics2_2/mathematics2_2.files/image0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74581"/>
            <a:ext cx="2808312" cy="1454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05800" cy="4104456"/>
          </a:xfrm>
        </p:spPr>
        <p:txBody>
          <a:bodyPr>
            <a:normAutofit fontScale="90000"/>
          </a:bodyPr>
          <a:lstStyle/>
          <a:p>
            <a:r>
              <a:rPr lang="uk-UA" sz="6000" b="1" dirty="0"/>
              <a:t>Хвилинка каліграфії</a:t>
            </a:r>
            <a:br>
              <a:rPr lang="uk-UA" sz="6000" b="1" dirty="0"/>
            </a:br>
            <a:br>
              <a:rPr lang="uk-UA" sz="4000" b="1" dirty="0"/>
            </a:br>
            <a:r>
              <a:rPr lang="uk-UA" sz="5400" dirty="0"/>
              <a:t>Продовжте ряд чисел до 50.</a:t>
            </a:r>
            <a:br>
              <a:rPr lang="uk-UA" sz="6000" dirty="0"/>
            </a:br>
            <a:br>
              <a:rPr lang="ru-RU" sz="6000" dirty="0"/>
            </a:br>
            <a:r>
              <a:rPr lang="uk-UA" sz="6000" dirty="0"/>
              <a:t>5; 10; 15; ...</a:t>
            </a:r>
            <a:endParaRPr lang="ru-RU" sz="6000" b="1" dirty="0"/>
          </a:p>
        </p:txBody>
      </p:sp>
      <p:pic>
        <p:nvPicPr>
          <p:cNvPr id="49154" name="Picture 2" descr="Картинки deskrop, Стоковые Фотографии и Роялти-Фри Изображения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284" y="2924944"/>
            <a:ext cx="4500715" cy="3933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/>
              <a:t>Математичний диктант </a:t>
            </a:r>
            <a:endParaRPr lang="ru-RU" sz="6000" b="1" dirty="0"/>
          </a:p>
        </p:txBody>
      </p:sp>
      <p:pic>
        <p:nvPicPr>
          <p:cNvPr id="29698" name="Picture 2" descr="Зошит у клітинку - 21 Вересня 2015 - Катруся &amp; Compa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76872"/>
            <a:ext cx="3257550" cy="3429001"/>
          </a:xfrm>
          <a:prstGeom prst="rect">
            <a:avLst/>
          </a:prstGeom>
          <a:noFill/>
        </p:spPr>
      </p:pic>
      <p:pic>
        <p:nvPicPr>
          <p:cNvPr id="29700" name="Picture 4" descr="Інформація для учнів - Любимівська загальноосвітня школа І-ІІІ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204864"/>
            <a:ext cx="4330299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640960" cy="5040560"/>
          </a:xfrm>
        </p:spPr>
        <p:txBody>
          <a:bodyPr>
            <a:noAutofit/>
          </a:bodyPr>
          <a:lstStyle/>
          <a:p>
            <a:r>
              <a:rPr lang="uk-UA" sz="4000" b="1" dirty="0"/>
              <a:t>Вправа «Мозковий штурм</a:t>
            </a:r>
            <a:r>
              <a:rPr lang="uk-UA" sz="4000" dirty="0"/>
              <a:t>»</a:t>
            </a:r>
            <a:br>
              <a:rPr lang="ru-RU" sz="4000" dirty="0"/>
            </a:br>
            <a:r>
              <a:rPr lang="uk-UA" sz="4000" dirty="0"/>
              <a:t>● Як називаються числа при множенні?</a:t>
            </a:r>
            <a:br>
              <a:rPr lang="ru-RU" sz="4000" dirty="0"/>
            </a:br>
            <a:r>
              <a:rPr lang="uk-UA" sz="4000" dirty="0"/>
              <a:t>● Як збільшити число у кілька разів?</a:t>
            </a:r>
            <a:br>
              <a:rPr lang="ru-RU" sz="4000" dirty="0"/>
            </a:br>
            <a:r>
              <a:rPr lang="uk-UA" sz="4000" dirty="0"/>
              <a:t>● Як зменшити число у кілька разів?</a:t>
            </a:r>
            <a:br>
              <a:rPr lang="ru-RU" sz="4000" dirty="0"/>
            </a:br>
            <a:r>
              <a:rPr lang="uk-UA" sz="4000" dirty="0"/>
              <a:t>● </a:t>
            </a:r>
            <a:r>
              <a:rPr lang="uk-UA" sz="4000" spc="-40" dirty="0"/>
              <a:t>Що ми отримаємо при множенні на 1?</a:t>
            </a:r>
            <a:br>
              <a:rPr lang="ru-RU" sz="4000" dirty="0"/>
            </a:br>
            <a:r>
              <a:rPr lang="uk-UA" sz="4000" dirty="0"/>
              <a:t>● Як знайти невідомий множник?</a:t>
            </a:r>
            <a:br>
              <a:rPr lang="ru-RU" sz="4000" dirty="0"/>
            </a:br>
            <a:r>
              <a:rPr lang="uk-UA" sz="4000" dirty="0"/>
              <a:t>● Як знайти невідоме ділене?</a:t>
            </a:r>
            <a:br>
              <a:rPr lang="ru-RU" sz="4000" dirty="0"/>
            </a:br>
            <a:r>
              <a:rPr lang="uk-UA" sz="4000" dirty="0"/>
              <a:t>● Як знайти невідомий дільник?</a:t>
            </a:r>
            <a:endParaRPr lang="ru-RU" sz="4000" dirty="0"/>
          </a:p>
        </p:txBody>
      </p:sp>
      <p:pic>
        <p:nvPicPr>
          <p:cNvPr id="3074" name="Рисунок 24" descr="The Facts About Being Lonely vs Being Alone – Absolutely Velvet | Emoji  symbols, Funny emoticons, Emoji pictu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869160"/>
            <a:ext cx="15811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Гра «Заховане число»</a:t>
            </a:r>
            <a:br>
              <a:rPr lang="uk-UA" dirty="0"/>
            </a:br>
            <a:endParaRPr lang="ru-RU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6" y="1556792"/>
            <a:ext cx="8656512" cy="237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AutoShape 5" descr="https://static.wixstatic.com/media/fc3ca9_d954ad5a203c42e7be7605bacc6fd709~mv2.jpg/v1/fill/w_520,h_347,al_c,q_80,usm_0.66_1.00_0.01/fc3ca9_d954ad5a203c42e7be7605bacc6fd709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Рисунок 2" descr="Assessment tools for a flipped or blended cla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446" y="3936476"/>
            <a:ext cx="2630178" cy="279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7920880" cy="288032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з підручником</a:t>
            </a:r>
            <a:br>
              <a:rPr lang="uk-UA" dirty="0"/>
            </a:br>
            <a:r>
              <a:rPr lang="uk-UA" sz="4900" dirty="0"/>
              <a:t>С. 31 №185 (1 ‒ усно)</a:t>
            </a:r>
            <a:br>
              <a:rPr lang="ru-RU" sz="4900" dirty="0"/>
            </a:br>
            <a:r>
              <a:rPr lang="uk-UA" sz="4900" dirty="0"/>
              <a:t>С. 31 №185 (2 – усно, </a:t>
            </a:r>
            <a:br>
              <a:rPr lang="uk-UA" sz="4900" dirty="0"/>
            </a:br>
            <a:r>
              <a:rPr lang="uk-UA" sz="4900" dirty="0"/>
              <a:t>3 – письмово)</a:t>
            </a:r>
            <a:br>
              <a:rPr lang="ru-RU" sz="4900" dirty="0"/>
            </a:br>
            <a:endParaRPr lang="ru-RU" dirty="0"/>
          </a:p>
        </p:txBody>
      </p:sp>
      <p:pic>
        <p:nvPicPr>
          <p:cNvPr id="52226" name="Picture 2" descr="БИБЛИОЛУЖАЙКА: Бережи книгу – вона твій дру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46773"/>
            <a:ext cx="3384376" cy="37136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317200"/>
          </a:xfrm>
        </p:spPr>
        <p:txBody>
          <a:bodyPr>
            <a:normAutofit fontScale="90000"/>
          </a:bodyPr>
          <a:lstStyle/>
          <a:p>
            <a:r>
              <a:rPr lang="uk-UA" sz="6000" b="1" dirty="0"/>
              <a:t>Фізкультхвилинка для очей</a:t>
            </a:r>
            <a:br>
              <a:rPr lang="ru-RU" sz="6000" dirty="0"/>
            </a:br>
            <a:r>
              <a:rPr lang="uk-UA" sz="5800" dirty="0"/>
              <a:t>Оченята роблять вправи</a:t>
            </a:r>
            <a:br>
              <a:rPr lang="ru-RU" sz="5800" dirty="0"/>
            </a:br>
            <a:r>
              <a:rPr lang="uk-UA" sz="5800" dirty="0"/>
              <a:t>Вліво, вправо, вліво, вправо.</a:t>
            </a:r>
            <a:br>
              <a:rPr lang="ru-RU" sz="5800" dirty="0"/>
            </a:br>
            <a:r>
              <a:rPr lang="uk-UA" sz="5800" dirty="0"/>
              <a:t>Потім вгору, потім вниз</a:t>
            </a:r>
            <a:br>
              <a:rPr lang="ru-RU" sz="5800" dirty="0"/>
            </a:br>
            <a:r>
              <a:rPr lang="uk-UA" sz="5800" dirty="0"/>
              <a:t>Оченятами дивись.</a:t>
            </a:r>
            <a:br>
              <a:rPr lang="uk-UA" sz="5800" dirty="0"/>
            </a:br>
            <a:br>
              <a:rPr lang="uk-UA" sz="6000" dirty="0"/>
            </a:br>
            <a:endParaRPr lang="ru-RU" dirty="0"/>
          </a:p>
        </p:txBody>
      </p:sp>
      <p:pic>
        <p:nvPicPr>
          <p:cNvPr id="53250" name="Picture 2" descr="Удивлённые глаза | Шарарам вики | Fand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717032"/>
            <a:ext cx="2596902" cy="2049756"/>
          </a:xfrm>
          <a:prstGeom prst="rect">
            <a:avLst/>
          </a:prstGeom>
          <a:noFill/>
        </p:spPr>
      </p:pic>
      <p:pic>
        <p:nvPicPr>
          <p:cNvPr id="53254" name="Picture 6" descr="17 Best face images | Emoticon faces, Cartoon faces, F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735217"/>
            <a:ext cx="2536982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05800" cy="589326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Релаксація</a:t>
            </a:r>
            <a:br>
              <a:rPr lang="ru-RU" dirty="0"/>
            </a:br>
            <a:br>
              <a:rPr lang="ru-RU" sz="4000" dirty="0"/>
            </a:br>
            <a:r>
              <a:rPr lang="uk-UA" sz="4000" dirty="0"/>
              <a:t>Повільно поведіть очима зліва направо та справа наліво (3 рази).</a:t>
            </a:r>
            <a:br>
              <a:rPr lang="ru-RU" sz="4000" dirty="0"/>
            </a:br>
            <a:r>
              <a:rPr lang="uk-UA" sz="4000" dirty="0"/>
              <a:t>Повільно переведіть погляд угору – униз, потім навпаки.</a:t>
            </a:r>
            <a:br>
              <a:rPr lang="ru-RU" sz="4000" dirty="0"/>
            </a:br>
            <a:r>
              <a:rPr lang="uk-UA" sz="4000" dirty="0"/>
              <a:t>Уявіть велосипедне колесо, позначте на ньому певну точку і слідкуйте за обертанням цієї уявної точки.</a:t>
            </a:r>
            <a:br>
              <a:rPr lang="uk-UA" sz="4000" dirty="0"/>
            </a:br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108" y="836712"/>
            <a:ext cx="8305800" cy="380503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Робота над задачею</a:t>
            </a:r>
            <a:br>
              <a:rPr lang="ru-RU" dirty="0"/>
            </a:br>
            <a:r>
              <a:rPr lang="uk-UA" dirty="0"/>
              <a:t>С. 31 № 186</a:t>
            </a:r>
            <a:br>
              <a:rPr lang="uk-UA" dirty="0"/>
            </a:br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Комбайнів – 5 шт.</a:t>
            </a:r>
            <a:b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 – </a:t>
            </a:r>
            <a:r>
              <a:rPr lang="uk-UA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шт., у 3 р. більше</a:t>
            </a:r>
            <a:br>
              <a:rPr lang="uk-UA" dirty="0"/>
            </a:br>
            <a:br>
              <a:rPr lang="uk-UA" dirty="0"/>
            </a:br>
            <a:endParaRPr lang="ru-RU" dirty="0"/>
          </a:p>
        </p:txBody>
      </p:sp>
      <p:pic>
        <p:nvPicPr>
          <p:cNvPr id="54276" name="Picture 4" descr="Зерноуборочный комбайн — Википед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624" y="3356992"/>
            <a:ext cx="5720334" cy="3360122"/>
          </a:xfrm>
          <a:prstGeom prst="rect">
            <a:avLst/>
          </a:prstGeom>
          <a:noFill/>
        </p:spPr>
      </p:pic>
      <p:sp>
        <p:nvSpPr>
          <p:cNvPr id="3" name="Дуга 2"/>
          <p:cNvSpPr/>
          <p:nvPr/>
        </p:nvSpPr>
        <p:spPr>
          <a:xfrm rot="3437343">
            <a:off x="4765769" y="2316136"/>
            <a:ext cx="1045024" cy="1023957"/>
          </a:xfrm>
          <a:prstGeom prst="arc">
            <a:avLst>
              <a:gd name="adj1" fmla="val 13131144"/>
              <a:gd name="adj2" fmla="val 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C00000"/>
              </a:solidFill>
            </a:endParaRPr>
          </a:p>
        </p:txBody>
      </p:sp>
      <p:cxnSp>
        <p:nvCxnSpPr>
          <p:cNvPr id="5" name="Прямая со стрелкой 4"/>
          <p:cNvCxnSpPr>
            <a:stCxn id="3" idx="0"/>
          </p:cNvCxnSpPr>
          <p:nvPr/>
        </p:nvCxnSpPr>
        <p:spPr>
          <a:xfrm flipH="1">
            <a:off x="4876688" y="2312799"/>
            <a:ext cx="467041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авая фигурная скобка 8"/>
          <p:cNvSpPr/>
          <p:nvPr/>
        </p:nvSpPr>
        <p:spPr>
          <a:xfrm>
            <a:off x="6084168" y="2147785"/>
            <a:ext cx="432048" cy="1296144"/>
          </a:xfrm>
          <a:prstGeom prst="rightBrace">
            <a:avLst>
              <a:gd name="adj1" fmla="val 8333"/>
              <a:gd name="adj2" fmla="val 4894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6745673" y="2363809"/>
            <a:ext cx="1486570" cy="8640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01294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в парах</a:t>
            </a:r>
            <a:br>
              <a:rPr lang="ru-RU" dirty="0"/>
            </a:br>
            <a:r>
              <a:rPr lang="uk-UA" dirty="0"/>
              <a:t>Складання задачі за коротким записом. Розв'язування</a:t>
            </a:r>
            <a:r>
              <a:rPr lang="ru-RU" dirty="0"/>
              <a:t> </a:t>
            </a:r>
            <a:r>
              <a:rPr lang="uk-UA" dirty="0"/>
              <a:t>її.</a:t>
            </a:r>
            <a:br>
              <a:rPr lang="ru-RU" dirty="0"/>
            </a:br>
            <a:r>
              <a:rPr lang="uk-UA" dirty="0"/>
              <a:t>С. 32 №187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84984"/>
            <a:ext cx="856895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Рисунок 3" descr="Костюм свеклы своими руками на праздник осени и урожая, на Новый год,  выкройки, фото - Мой Карнава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365104"/>
            <a:ext cx="15906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4" descr="Весёлые овоши,фрукты и др | Фрукты, Овощи, Смешной фрук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07892" y="4509120"/>
            <a:ext cx="113838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5" descr="Овощи, приправы | Смешной фрукт, Овощи и Фрукт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899978"/>
            <a:ext cx="977292" cy="123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305800" cy="2592288"/>
          </a:xfrm>
        </p:spPr>
        <p:txBody>
          <a:bodyPr>
            <a:normAutofit/>
          </a:bodyPr>
          <a:lstStyle/>
          <a:p>
            <a:pPr algn="ctr"/>
            <a:r>
              <a:rPr lang="uk-UA" b="1" dirty="0"/>
              <a:t>Фізкультхвилинка</a:t>
            </a:r>
            <a:br>
              <a:rPr lang="ru-RU" dirty="0"/>
            </a:br>
            <a:r>
              <a:rPr lang="uk-UA" sz="3200" u="sng" dirty="0">
                <a:hlinkClick r:id="rId2"/>
              </a:rPr>
              <a:t>https://www.youtube.com/watch?v=0Chy9IitZe0&amp;list=PL_dWQqgjxJCy5ZcSKh22QFXbhsPzHB7Hy</a:t>
            </a:r>
            <a:br>
              <a:rPr lang="ru-RU" dirty="0"/>
            </a:br>
            <a:endParaRPr lang="ru-RU" dirty="0"/>
          </a:p>
        </p:txBody>
      </p:sp>
      <p:pic>
        <p:nvPicPr>
          <p:cNvPr id="56322" name="Picture 2" descr="Зарядка на вулиці для діт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708920"/>
            <a:ext cx="7023000" cy="38187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305800" cy="496855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Робота над виразами зі змінною </a:t>
            </a:r>
            <a:br>
              <a:rPr lang="ru-RU" dirty="0"/>
            </a:br>
            <a:r>
              <a:rPr lang="uk-UA" dirty="0"/>
              <a:t>С. 32 №189</a:t>
            </a:r>
            <a:br>
              <a:rPr lang="ru-RU" dirty="0"/>
            </a:br>
            <a:r>
              <a:rPr lang="uk-UA" sz="2000" dirty="0"/>
              <a:t> </a:t>
            </a:r>
            <a:br>
              <a:rPr lang="ru-RU" dirty="0"/>
            </a:br>
            <a:r>
              <a:rPr lang="ru-RU" dirty="0"/>
              <a:t>		</a:t>
            </a:r>
            <a:r>
              <a:rPr lang="uk-UA" b="1" dirty="0"/>
              <a:t>Робота над рівняннями. 			Самостійна робота</a:t>
            </a:r>
            <a:br>
              <a:rPr lang="ru-RU" dirty="0"/>
            </a:br>
            <a:r>
              <a:rPr lang="ru-RU" dirty="0"/>
              <a:t>		</a:t>
            </a:r>
            <a:r>
              <a:rPr lang="uk-UA" dirty="0"/>
              <a:t>С. 32 №190</a:t>
            </a:r>
            <a:br>
              <a:rPr lang="ru-RU" dirty="0"/>
            </a:br>
            <a:r>
              <a:rPr lang="ru-RU" dirty="0"/>
              <a:t>	</a:t>
            </a:r>
            <a:r>
              <a:rPr lang="uk-UA" dirty="0"/>
              <a:t>І варіант – 1 та 3 рівняння</a:t>
            </a:r>
            <a:br>
              <a:rPr lang="ru-RU" dirty="0"/>
            </a:br>
            <a:r>
              <a:rPr lang="ru-RU" dirty="0"/>
              <a:t>	</a:t>
            </a:r>
            <a:r>
              <a:rPr lang="uk-UA" dirty="0"/>
              <a:t>ІІ варіант – 2 та 4 рівняння</a:t>
            </a:r>
            <a:endParaRPr lang="ru-RU" dirty="0"/>
          </a:p>
        </p:txBody>
      </p:sp>
      <p:pic>
        <p:nvPicPr>
          <p:cNvPr id="4098" name="Рисунок 6" descr="desafio-biblico-desenho-livro-topo-compress | Amo Minha Bíb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" y="2348880"/>
            <a:ext cx="233735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856" y="692696"/>
            <a:ext cx="8305800" cy="151443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600" b="1" dirty="0"/>
              <a:t>Робота у групах</a:t>
            </a:r>
            <a:br>
              <a:rPr lang="uk-UA" sz="6600" b="1" dirty="0"/>
            </a:br>
            <a:endParaRPr lang="ru-RU" sz="6600" b="1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7292" y="1988840"/>
            <a:ext cx="4680520" cy="419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 descr="Інтерактивне навчання в групах: детально - Острів знан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2348880" cy="2348880"/>
          </a:xfrm>
          <a:prstGeom prst="rect">
            <a:avLst/>
          </a:prstGeom>
          <a:noFill/>
        </p:spPr>
      </p:pic>
      <p:pic>
        <p:nvPicPr>
          <p:cNvPr id="59396" name="Picture 4" descr="Інтерактивне навчання в групах: детально - Острів знан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4966" y="1482502"/>
            <a:ext cx="2209428" cy="2209428"/>
          </a:xfrm>
          <a:prstGeom prst="rect">
            <a:avLst/>
          </a:prstGeom>
          <a:noFill/>
        </p:spPr>
      </p:pic>
      <p:pic>
        <p:nvPicPr>
          <p:cNvPr id="59398" name="Picture 6" descr="Інтерактивне навчання в групах: детально - Острів знан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1591" y="4185084"/>
            <a:ext cx="2016224" cy="1800200"/>
          </a:xfrm>
          <a:prstGeom prst="rect">
            <a:avLst/>
          </a:prstGeom>
          <a:noFill/>
        </p:spPr>
      </p:pic>
      <p:pic>
        <p:nvPicPr>
          <p:cNvPr id="59400" name="Picture 8" descr="Інтерактивне навчання в групах: детально - Острів знан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856" y="4088413"/>
            <a:ext cx="1440160" cy="1440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05232"/>
          </a:xfrm>
        </p:spPr>
        <p:txBody>
          <a:bodyPr>
            <a:noAutofit/>
          </a:bodyPr>
          <a:lstStyle/>
          <a:p>
            <a:pPr lvl="0"/>
            <a:r>
              <a:rPr lang="uk-UA" sz="4000" dirty="0"/>
              <a:t>*На скільки потрібно збільшити число 32, щоб дістати 75?                                                   </a:t>
            </a:r>
            <a:br>
              <a:rPr lang="ru-RU" sz="4000" dirty="0"/>
            </a:br>
            <a:r>
              <a:rPr lang="ru-RU" sz="4000" dirty="0"/>
              <a:t>*</a:t>
            </a:r>
            <a:r>
              <a:rPr lang="uk-UA" sz="4000" dirty="0"/>
              <a:t>Запишіть число, в якому 4 десятки і 8 одиниць. Зменшіть його на 2 десятки.                  </a:t>
            </a:r>
            <a:br>
              <a:rPr lang="ru-RU" sz="4000" dirty="0"/>
            </a:br>
            <a:r>
              <a:rPr lang="ru-RU" sz="4000" dirty="0"/>
              <a:t>*</a:t>
            </a:r>
            <a:r>
              <a:rPr lang="uk-UA" sz="4000" dirty="0"/>
              <a:t>Зменшуване — 2 десятки, від’ємник — 7 одиниць. Знайдіть різницю.                               </a:t>
            </a:r>
            <a:br>
              <a:rPr lang="ru-RU" sz="4000" dirty="0"/>
            </a:br>
            <a:r>
              <a:rPr lang="ru-RU" sz="4000" dirty="0"/>
              <a:t>*</a:t>
            </a:r>
            <a:r>
              <a:rPr lang="uk-UA" sz="4000" dirty="0"/>
              <a:t>Перший доданок 23, другий — 34. Знайдіть суму.                                                                 </a:t>
            </a:r>
            <a:br>
              <a:rPr lang="ru-RU" sz="4000" dirty="0"/>
            </a:br>
            <a:r>
              <a:rPr lang="ru-RU" sz="4000" dirty="0"/>
              <a:t>*</a:t>
            </a:r>
            <a:r>
              <a:rPr lang="uk-UA" sz="4000" dirty="0"/>
              <a:t>Знайдіть різницю чисел 57 і 35.                                                                                                 </a:t>
            </a:r>
            <a:br>
              <a:rPr lang="ru-RU" sz="4000" dirty="0"/>
            </a:br>
            <a:r>
              <a:rPr lang="ru-RU" sz="4000" dirty="0"/>
              <a:t>*</a:t>
            </a:r>
            <a:r>
              <a:rPr lang="uk-UA" sz="4000" dirty="0"/>
              <a:t>Збільшіть 17 на 3. </a:t>
            </a:r>
            <a:endParaRPr lang="ru-RU" sz="4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04088"/>
            <a:ext cx="8568952" cy="3949048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Гра «Веселий дзьобик» </a:t>
            </a:r>
            <a:br>
              <a:rPr lang="ru-RU" dirty="0"/>
            </a:br>
            <a:r>
              <a:rPr lang="uk-UA" dirty="0"/>
              <a:t>Пограємо у гру. Порівняємо вирази і вставимо пташині «дзьобики», тобто знаки «більше» або «менше».</a:t>
            </a:r>
            <a:br>
              <a:rPr lang="ru-RU" dirty="0"/>
            </a:br>
            <a:endParaRPr lang="ru-RU" dirty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93096"/>
            <a:ext cx="8362724" cy="136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Рисунок 25" descr="Cute Cartoon Birds Doodle Set. Bright And Simple Vector Illustration...  Royalty Free Cliparts, Vectors, And Stock Illustration. Image 53171886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96149"/>
            <a:ext cx="2428043" cy="242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393" y="332656"/>
            <a:ext cx="8305800" cy="78296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b="1" dirty="0"/>
              <a:t>Самостійна робота</a:t>
            </a:r>
            <a:endParaRPr lang="ru-RU" sz="5400" b="1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5399315" cy="5301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305800" cy="568863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Підсумок уроку. Рефлексія</a:t>
            </a:r>
            <a:br>
              <a:rPr lang="ru-RU" dirty="0"/>
            </a:br>
            <a:r>
              <a:rPr lang="uk-UA" dirty="0"/>
              <a:t>● Сьогодні я дізнався/дізналася...</a:t>
            </a:r>
            <a:br>
              <a:rPr lang="ru-RU" dirty="0"/>
            </a:br>
            <a:r>
              <a:rPr lang="uk-UA" dirty="0"/>
              <a:t>● Було цікаво...</a:t>
            </a:r>
            <a:br>
              <a:rPr lang="ru-RU" dirty="0"/>
            </a:br>
            <a:r>
              <a:rPr lang="uk-UA" dirty="0"/>
              <a:t>● Було складно...</a:t>
            </a:r>
            <a:br>
              <a:rPr lang="ru-RU" dirty="0"/>
            </a:br>
            <a:r>
              <a:rPr lang="uk-UA" dirty="0"/>
              <a:t>● Я зрозумів/зрозуміла, що...</a:t>
            </a:r>
            <a:br>
              <a:rPr lang="ru-RU" dirty="0"/>
            </a:br>
            <a:r>
              <a:rPr lang="uk-UA" dirty="0"/>
              <a:t>● Тепер я зможу...</a:t>
            </a:r>
            <a:br>
              <a:rPr lang="ru-RU" dirty="0"/>
            </a:br>
            <a:r>
              <a:rPr lang="uk-UA" dirty="0"/>
              <a:t>● Я навчився/навчилася...</a:t>
            </a:r>
            <a:br>
              <a:rPr lang="ru-RU" dirty="0"/>
            </a:br>
            <a:r>
              <a:rPr lang="uk-UA" dirty="0"/>
              <a:t>● У мене вийшло...</a:t>
            </a:r>
            <a:br>
              <a:rPr lang="ru-RU" dirty="0"/>
            </a:br>
            <a:r>
              <a:rPr lang="uk-UA" dirty="0"/>
              <a:t>● Я зміг/змогла...</a:t>
            </a:r>
            <a:endParaRPr lang="ru-RU" dirty="0"/>
          </a:p>
        </p:txBody>
      </p:sp>
      <p:pic>
        <p:nvPicPr>
          <p:cNvPr id="3" name="Рисунок 26" descr="Good Bye Emo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30" y="3953818"/>
            <a:ext cx="2645470" cy="26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173184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/>
              <a:t>Визначення часу за годинником. Задачі на час. Порівняння іменованих чисел.</a:t>
            </a:r>
            <a:br>
              <a:rPr lang="uk-UA" sz="6600" b="1" dirty="0"/>
            </a:br>
            <a:r>
              <a:rPr lang="uk-UA" sz="6600" b="1" dirty="0"/>
              <a:t> №203‒2012</a:t>
            </a:r>
            <a:endParaRPr lang="ru-RU" sz="66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543" y="1124744"/>
            <a:ext cx="8305800" cy="2724912"/>
          </a:xfrm>
        </p:spPr>
        <p:txBody>
          <a:bodyPr>
            <a:normAutofit fontScale="90000"/>
          </a:bodyPr>
          <a:lstStyle/>
          <a:p>
            <a:r>
              <a:rPr lang="uk-UA" dirty="0"/>
              <a:t>Станьте, діти, всі рівненько,</a:t>
            </a:r>
            <a:br>
              <a:rPr lang="uk-UA" dirty="0"/>
            </a:br>
            <a:r>
              <a:rPr lang="uk-UA" dirty="0"/>
              <a:t>Посміхніться всі гарненько.</a:t>
            </a:r>
            <a:br>
              <a:rPr lang="ru-RU" dirty="0"/>
            </a:br>
            <a:r>
              <a:rPr lang="uk-UA" dirty="0"/>
              <a:t>Настрій на урок візьмемо,</a:t>
            </a:r>
            <a:br>
              <a:rPr lang="ru-RU" dirty="0"/>
            </a:br>
            <a:r>
              <a:rPr lang="uk-UA" dirty="0"/>
              <a:t>Й працювати розпочнемо.</a:t>
            </a:r>
            <a:br>
              <a:rPr lang="ru-RU" dirty="0"/>
            </a:br>
            <a:endParaRPr lang="ru-RU" dirty="0"/>
          </a:p>
        </p:txBody>
      </p:sp>
      <p:pic>
        <p:nvPicPr>
          <p:cNvPr id="61442" name="Picture 2" descr="Інформація для вчителів - Сайт Низівської загальноосвітньої школи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229136"/>
            <a:ext cx="5375498" cy="30624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08912" cy="5749248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Інтерактивна технологія «Мікрофон»</a:t>
            </a:r>
            <a:br>
              <a:rPr lang="ru-RU" dirty="0"/>
            </a:br>
            <a:r>
              <a:rPr lang="uk-UA" sz="4700" dirty="0"/>
              <a:t>Які назви чисел при множенні?</a:t>
            </a:r>
            <a:br>
              <a:rPr lang="ru-RU" sz="4700" dirty="0"/>
            </a:br>
            <a:r>
              <a:rPr lang="uk-UA" sz="4700" dirty="0"/>
              <a:t>Які назви чисел при діленні?</a:t>
            </a:r>
            <a:br>
              <a:rPr lang="ru-RU" sz="4700" dirty="0"/>
            </a:br>
            <a:r>
              <a:rPr lang="uk-UA" sz="4700" dirty="0"/>
              <a:t>Які назви чисел при додаванні?</a:t>
            </a:r>
            <a:br>
              <a:rPr lang="ru-RU" sz="4700" dirty="0"/>
            </a:br>
            <a:r>
              <a:rPr lang="uk-UA" sz="4700" dirty="0"/>
              <a:t>Які назви чисел при відніманні?</a:t>
            </a:r>
            <a:br>
              <a:rPr lang="ru-RU" sz="4700" dirty="0"/>
            </a:br>
            <a:r>
              <a:rPr lang="uk-UA" sz="4700" dirty="0"/>
              <a:t>Продовжте речення: «Щоб знайти периметр потрібно…».</a:t>
            </a:r>
            <a:br>
              <a:rPr lang="ru-RU" sz="4700" dirty="0"/>
            </a:br>
            <a:endParaRPr lang="ru-RU" sz="4700" dirty="0"/>
          </a:p>
        </p:txBody>
      </p:sp>
      <p:pic>
        <p:nvPicPr>
          <p:cNvPr id="5122" name="Рисунок 8" descr="Microphone emoticon : Emoticons @ emoface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5124">
            <a:off x="7461105" y="695937"/>
            <a:ext cx="999617" cy="246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640960" cy="229286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Практична робота в парах</a:t>
            </a:r>
            <a:br>
              <a:rPr lang="ru-RU" b="1" dirty="0"/>
            </a:br>
            <a:r>
              <a:rPr lang="uk-UA" sz="4800" dirty="0"/>
              <a:t>Визначте час на кожному годиннику.</a:t>
            </a:r>
            <a:br>
              <a:rPr lang="ru-RU" sz="4800" dirty="0"/>
            </a:br>
            <a:endParaRPr lang="ru-RU" sz="4800" dirty="0"/>
          </a:p>
        </p:txBody>
      </p:sp>
      <p:pic>
        <p:nvPicPr>
          <p:cNvPr id="3" name="Рисунок 2" descr="Урок математики &quot;Годинник. Визначення часу за годинником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226872"/>
            <a:ext cx="6336704" cy="422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813144"/>
          </a:xfrm>
        </p:spPr>
        <p:txBody>
          <a:bodyPr>
            <a:normAutofit fontScale="90000"/>
          </a:bodyPr>
          <a:lstStyle/>
          <a:p>
            <a:r>
              <a:rPr lang="uk-UA" sz="4900" b="1" dirty="0"/>
              <a:t>Робота з підручником, с. 35 №204</a:t>
            </a:r>
            <a:br>
              <a:rPr lang="ru-RU" dirty="0"/>
            </a:br>
            <a:r>
              <a:rPr lang="uk-UA" dirty="0"/>
              <a:t>Котру годину показують годинники в першу і другу половину доби?</a:t>
            </a:r>
            <a:br>
              <a:rPr lang="ru-RU" dirty="0"/>
            </a:br>
            <a:r>
              <a:rPr lang="uk-UA" dirty="0"/>
              <a:t>Скільки годин залишиться до кінця доби?</a:t>
            </a:r>
            <a:br>
              <a:rPr lang="ru-RU" dirty="0"/>
            </a:br>
            <a:endParaRPr lang="ru-RU" dirty="0"/>
          </a:p>
        </p:txBody>
      </p:sp>
      <p:pic>
        <p:nvPicPr>
          <p:cNvPr id="65538" name="Picture 2" descr="Підручники для учнів 4, 7 класів (2015-2016 н.р.) - ЦЕНТР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4941168"/>
            <a:ext cx="2814943" cy="1772816"/>
          </a:xfrm>
          <a:prstGeom prst="rect">
            <a:avLst/>
          </a:prstGeom>
          <a:noFill/>
        </p:spPr>
      </p:pic>
      <p:pic>
        <p:nvPicPr>
          <p:cNvPr id="6146" name="Рисунок 27" descr="Du bist heute super pünktlich, bin stolz auf dich! ❤ | Smiley emoji,  Emoji-symbole, Emot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65104"/>
            <a:ext cx="1872208" cy="233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305800" cy="560523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Хвилинка каліграфії</a:t>
            </a:r>
            <a:br>
              <a:rPr lang="ru-RU" dirty="0"/>
            </a:br>
            <a:r>
              <a:rPr lang="uk-UA" sz="4400" dirty="0"/>
              <a:t>Розгортаємо зошити. Опускаємось на 4 клітинки вниз і на другій клітинці ставимо крапочку. </a:t>
            </a:r>
            <a:br>
              <a:rPr lang="uk-UA" sz="4400" dirty="0"/>
            </a:br>
            <a:r>
              <a:rPr lang="uk-UA" sz="4400" dirty="0"/>
              <a:t>Запишіть числовий ряд:</a:t>
            </a:r>
            <a:br>
              <a:rPr lang="ru-RU" sz="4400" dirty="0"/>
            </a:br>
            <a:r>
              <a:rPr lang="uk-UA" sz="4400" b="1" dirty="0"/>
              <a:t>36  32  4  8  16  20  12  24  28  40</a:t>
            </a:r>
            <a:br>
              <a:rPr lang="ru-RU" sz="4400" dirty="0"/>
            </a:br>
            <a:r>
              <a:rPr lang="uk-UA" sz="4400" dirty="0"/>
              <a:t>Що об’єднує всі ці числа?</a:t>
            </a:r>
            <a:br>
              <a:rPr lang="ru-RU" sz="4400" dirty="0"/>
            </a:br>
            <a:r>
              <a:rPr lang="uk-UA" sz="4400" dirty="0"/>
              <a:t>А тепер запишіть ці числа так, як вони стоять у таблиці ділення на 4 ‒ від меншого до більшого.</a:t>
            </a:r>
            <a:endParaRPr lang="ru-R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77240"/>
          </a:xfrm>
        </p:spPr>
        <p:txBody>
          <a:bodyPr>
            <a:noAutofit/>
          </a:bodyPr>
          <a:lstStyle/>
          <a:p>
            <a:r>
              <a:rPr lang="uk-UA" sz="4000" b="1" dirty="0"/>
              <a:t>Колективна робота над задачею,</a:t>
            </a:r>
            <a:br>
              <a:rPr lang="uk-UA" sz="4000" b="1" dirty="0"/>
            </a:br>
            <a:r>
              <a:rPr lang="uk-UA" sz="4000" b="1" dirty="0"/>
              <a:t> с. 35 №205</a:t>
            </a:r>
            <a:br>
              <a:rPr lang="ru-RU" sz="4000" dirty="0"/>
            </a:br>
            <a:r>
              <a:rPr lang="uk-UA" sz="4000" dirty="0"/>
              <a:t>Скільки хвилин треба йти дівчинці до школи?</a:t>
            </a:r>
            <a:br>
              <a:rPr lang="ru-RU" sz="4000" dirty="0"/>
            </a:br>
            <a:r>
              <a:rPr lang="uk-UA" sz="4000" dirty="0"/>
              <a:t>О </a:t>
            </a:r>
            <a:r>
              <a:rPr lang="uk-UA" sz="4000" dirty="0" err="1"/>
              <a:t>котр</a:t>
            </a:r>
            <a:r>
              <a:rPr lang="en-US" sz="4000" dirty="0"/>
              <a:t>í</a:t>
            </a:r>
            <a:r>
              <a:rPr lang="uk-UA" sz="4000" dirty="0"/>
              <a:t>й годині починаються уроки?</a:t>
            </a:r>
            <a:br>
              <a:rPr lang="ru-RU" sz="4000" dirty="0"/>
            </a:br>
            <a:r>
              <a:rPr lang="uk-UA" sz="4000" dirty="0"/>
              <a:t>За скільки хвилин вона має бути в школі?</a:t>
            </a:r>
            <a:br>
              <a:rPr lang="ru-RU" sz="4000" dirty="0"/>
            </a:br>
            <a:r>
              <a:rPr lang="uk-UA" sz="4000" dirty="0"/>
              <a:t>Яке основне запитання задачі?</a:t>
            </a:r>
            <a:br>
              <a:rPr lang="ru-RU" sz="4000" dirty="0"/>
            </a:br>
            <a:r>
              <a:rPr lang="uk-UA" sz="4000" dirty="0"/>
              <a:t>За допомогою якої дії ми можемо дати на нього відповідь?</a:t>
            </a:r>
            <a:endParaRPr lang="ru-RU" sz="4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8305800" cy="4253608"/>
          </a:xfrm>
        </p:spPr>
        <p:txBody>
          <a:bodyPr>
            <a:normAutofit fontScale="90000"/>
          </a:bodyPr>
          <a:lstStyle/>
          <a:p>
            <a:br>
              <a:rPr lang="uk-UA" b="1" u="sng" dirty="0"/>
            </a:br>
            <a:br>
              <a:rPr lang="uk-UA" b="1" u="sng" dirty="0"/>
            </a:br>
            <a:br>
              <a:rPr lang="uk-UA" b="1" u="sng" dirty="0"/>
            </a:br>
            <a:br>
              <a:rPr lang="uk-UA" b="1" u="sng" dirty="0"/>
            </a:br>
            <a:br>
              <a:rPr lang="uk-UA" b="1" u="sng" dirty="0"/>
            </a:br>
            <a:br>
              <a:rPr lang="uk-UA" b="1" u="sng" dirty="0"/>
            </a:br>
            <a:br>
              <a:rPr lang="uk-UA" b="1" u="sng" dirty="0"/>
            </a:br>
            <a:r>
              <a:rPr lang="uk-UA" b="1" u="sng" dirty="0"/>
              <a:t>Самоперевірка:</a:t>
            </a:r>
            <a:br>
              <a:rPr lang="uk-UA" b="1" u="sng" dirty="0"/>
            </a:br>
            <a:br>
              <a:rPr lang="uk-UA" sz="2000" b="1" u="sng" dirty="0"/>
            </a:br>
            <a:r>
              <a:rPr lang="uk-UA" dirty="0"/>
              <a:t>75‒32= 43; 		48‒20= 28;              20‒7 = 13; 		 57‒35=22;</a:t>
            </a:r>
            <a:br>
              <a:rPr lang="uk-UA" dirty="0"/>
            </a:br>
            <a:r>
              <a:rPr lang="uk-UA" dirty="0"/>
              <a:t>23+34=57; 		17+3 = 20.</a:t>
            </a:r>
            <a:br>
              <a:rPr lang="uk-UA" dirty="0"/>
            </a:br>
            <a:r>
              <a:rPr lang="uk-UA" dirty="0"/>
              <a:t> </a:t>
            </a:r>
            <a:br>
              <a:rPr lang="uk-UA" dirty="0"/>
            </a:br>
            <a:endParaRPr lang="ru-RU" dirty="0"/>
          </a:p>
        </p:txBody>
      </p:sp>
      <p:pic>
        <p:nvPicPr>
          <p:cNvPr id="30722" name="Picture 2" descr="Система нестандартних уроків української мови у 2 класі по темі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688485"/>
            <a:ext cx="4489845" cy="30930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05800" cy="358900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Робота в парах</a:t>
            </a:r>
            <a:br>
              <a:rPr lang="ru-RU" dirty="0"/>
            </a:br>
            <a:r>
              <a:rPr lang="uk-UA" dirty="0"/>
              <a:t>Розв’язування задачі за типовим аналізом.</a:t>
            </a:r>
            <a:br>
              <a:rPr lang="uk-UA" dirty="0"/>
            </a:br>
            <a:r>
              <a:rPr lang="uk-UA" dirty="0"/>
              <a:t>С. 35 №206</a:t>
            </a:r>
            <a:br>
              <a:rPr lang="uk-UA" dirty="0"/>
            </a:br>
            <a:r>
              <a:rPr lang="uk-UA" dirty="0"/>
              <a:t>С. 35 №208 (за бажанням</a:t>
            </a:r>
            <a:r>
              <a:rPr lang="ru-RU" dirty="0"/>
              <a:t>)</a:t>
            </a:r>
          </a:p>
        </p:txBody>
      </p:sp>
      <p:pic>
        <p:nvPicPr>
          <p:cNvPr id="68610" name="Picture 2" descr="Доповідь. Інтерактивні форми та методи роботи на уроках зарубіжної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2060848"/>
            <a:ext cx="1781175" cy="1828800"/>
          </a:xfrm>
          <a:prstGeom prst="rect">
            <a:avLst/>
          </a:prstGeom>
          <a:noFill/>
        </p:spPr>
      </p:pic>
      <p:pic>
        <p:nvPicPr>
          <p:cNvPr id="68612" name="Picture 4" descr="Доповідь. Інтерактивні форми та методи роботи на уроках зарубіжної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869160"/>
            <a:ext cx="1781175" cy="1828800"/>
          </a:xfrm>
          <a:prstGeom prst="rect">
            <a:avLst/>
          </a:prstGeom>
          <a:noFill/>
        </p:spPr>
      </p:pic>
      <p:pic>
        <p:nvPicPr>
          <p:cNvPr id="68614" name="Picture 6" descr="Доповідь. Інтерактивні форми та методи роботи на уроках зарубіжної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005064"/>
            <a:ext cx="1781175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772816"/>
            <a:ext cx="2602632" cy="1143000"/>
          </a:xfrm>
        </p:spPr>
        <p:txBody>
          <a:bodyPr>
            <a:normAutofit/>
          </a:bodyPr>
          <a:lstStyle/>
          <a:p>
            <a:endParaRPr lang="ru-RU" sz="1100" dirty="0"/>
          </a:p>
        </p:txBody>
      </p:sp>
      <p:pic>
        <p:nvPicPr>
          <p:cNvPr id="3" name="Рисунок 2" descr="Презентація &quot;Фізкультхвилинки в початковій школі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07684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над виразами </a:t>
            </a:r>
            <a:br>
              <a:rPr lang="uk-UA" b="1" dirty="0"/>
            </a:br>
            <a:r>
              <a:rPr lang="uk-UA" b="1" dirty="0"/>
              <a:t>С. 35 №207</a:t>
            </a:r>
            <a:br>
              <a:rPr lang="ru-RU" dirty="0"/>
            </a:br>
            <a:endParaRPr lang="ru-RU" dirty="0"/>
          </a:p>
        </p:txBody>
      </p:sp>
      <p:pic>
        <p:nvPicPr>
          <p:cNvPr id="71684" name="Picture 4" descr="Дидактичні ігри та цікаві задачі на уроках математи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99592" y="2009360"/>
            <a:ext cx="2952328" cy="4010026"/>
          </a:xfrm>
          <a:prstGeom prst="rect">
            <a:avLst/>
          </a:prstGeom>
          <a:noFill/>
        </p:spPr>
      </p:pic>
      <p:pic>
        <p:nvPicPr>
          <p:cNvPr id="6146" name="Рисунок 9" descr="Una niña escribiendo en la pizarra delante de la clase | Vector Prem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9251"/>
            <a:ext cx="4257723" cy="416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640960" cy="4968552"/>
          </a:xfrm>
        </p:spPr>
        <p:txBody>
          <a:bodyPr>
            <a:normAutofit fontScale="90000"/>
          </a:bodyPr>
          <a:lstStyle/>
          <a:p>
            <a:pPr fontAlgn="base"/>
            <a:r>
              <a:rPr lang="uk-UA" sz="4600" b="1" dirty="0"/>
              <a:t>Підсумок</a:t>
            </a:r>
            <a:r>
              <a:rPr lang="ru-RU" sz="4600" b="1" dirty="0"/>
              <a:t> уроку</a:t>
            </a:r>
            <a:r>
              <a:rPr lang="ru-RU" sz="4600" dirty="0"/>
              <a:t> </a:t>
            </a:r>
            <a:r>
              <a:rPr lang="uk-UA" sz="4600" b="1" dirty="0"/>
              <a:t>«Торбинка запитань»</a:t>
            </a:r>
            <a:br>
              <a:rPr lang="uk-UA" sz="4600" b="1" dirty="0"/>
            </a:br>
            <a:br>
              <a:rPr lang="ru-RU" sz="1100" dirty="0"/>
            </a:br>
            <a:r>
              <a:rPr lang="uk-UA" sz="4000" dirty="0"/>
              <a:t>Як потрібно берегти час?</a:t>
            </a:r>
            <a:br>
              <a:rPr lang="ru-RU" sz="4000" dirty="0"/>
            </a:br>
            <a:r>
              <a:rPr lang="uk-UA" sz="4000" dirty="0"/>
              <a:t>Продовжте речення</a:t>
            </a:r>
            <a:r>
              <a:rPr lang="ru-RU" sz="4000" dirty="0"/>
              <a:t>: </a:t>
            </a:r>
            <a:br>
              <a:rPr lang="ru-RU" sz="4000" dirty="0"/>
            </a:br>
            <a:r>
              <a:rPr lang="ru-RU" sz="4000" dirty="0"/>
              <a:t>«</a:t>
            </a:r>
            <a:r>
              <a:rPr lang="uk-UA" sz="4000" dirty="0"/>
              <a:t>Маленька стрілка вказує на …». </a:t>
            </a:r>
            <a:br>
              <a:rPr lang="ru-RU" sz="4000" dirty="0"/>
            </a:br>
            <a:r>
              <a:rPr lang="ru-RU" sz="4000" dirty="0"/>
              <a:t>«</a:t>
            </a:r>
            <a:r>
              <a:rPr lang="uk-UA" sz="4000" dirty="0"/>
              <a:t>Велика стрілка вказує на …». </a:t>
            </a:r>
            <a:br>
              <a:rPr lang="ru-RU" sz="4000" dirty="0"/>
            </a:br>
            <a:r>
              <a:rPr lang="uk-UA" sz="4000" dirty="0"/>
              <a:t>Котра година буде, якщо велика стрілка буде на числі 12, а маленька на – 3?</a:t>
            </a:r>
            <a:br>
              <a:rPr lang="ru-RU" sz="4000" dirty="0"/>
            </a:br>
            <a:r>
              <a:rPr lang="uk-UA" sz="4000" dirty="0"/>
              <a:t>Котра це година, коли маленька та велика стрілки вказують на число 12?</a:t>
            </a:r>
            <a:endParaRPr lang="ru-RU" dirty="0"/>
          </a:p>
        </p:txBody>
      </p:sp>
      <p:pic>
        <p:nvPicPr>
          <p:cNvPr id="7170" name="Рисунок 28" descr="черновик - The SCP 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44430"/>
            <a:ext cx="2016224" cy="231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7724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Таблиці множення числа 9 та ділення на 9. Складання й розв’язування задач за моделями. Задачі на периметр квадрата. </a:t>
            </a:r>
            <a:br>
              <a:rPr lang="uk-UA" sz="6000" b="1" dirty="0"/>
            </a:br>
            <a:r>
              <a:rPr lang="uk-UA" sz="6000" b="1" dirty="0"/>
              <a:t>№343‒350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6131024" cy="4381096"/>
          </a:xfrm>
        </p:spPr>
        <p:txBody>
          <a:bodyPr>
            <a:normAutofit fontScale="90000"/>
          </a:bodyPr>
          <a:lstStyle/>
          <a:p>
            <a:r>
              <a:rPr lang="uk-UA" dirty="0"/>
              <a:t>Я щиро вас вітаю.</a:t>
            </a:r>
            <a:br>
              <a:rPr lang="ru-RU" dirty="0"/>
            </a:br>
            <a:r>
              <a:rPr lang="uk-UA" dirty="0"/>
              <a:t>Здоров’я, радості  бажаю.</a:t>
            </a:r>
            <a:br>
              <a:rPr lang="ru-RU" dirty="0"/>
            </a:br>
            <a:r>
              <a:rPr lang="uk-UA" dirty="0"/>
              <a:t>Математику розпочинаю!!!</a:t>
            </a:r>
            <a:br>
              <a:rPr lang="ru-RU" dirty="0"/>
            </a:br>
            <a:endParaRPr lang="ru-RU" dirty="0"/>
          </a:p>
        </p:txBody>
      </p:sp>
      <p:pic>
        <p:nvPicPr>
          <p:cNvPr id="73730" name="Picture 2" descr="Яким має бути ідеальний вчитель та ідеальний шкільний підруч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564904"/>
            <a:ext cx="4788024" cy="39142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58089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Перевірка домашнього завдання</a:t>
            </a:r>
            <a:br>
              <a:rPr lang="ru-RU" dirty="0"/>
            </a:br>
            <a:r>
              <a:rPr lang="uk-UA" dirty="0"/>
              <a:t>Аналіз виконаної роботи та взаємоперевірка зошитів.</a:t>
            </a:r>
            <a:br>
              <a:rPr lang="ru-RU" dirty="0"/>
            </a:br>
            <a:endParaRPr lang="ru-RU" dirty="0"/>
          </a:p>
        </p:txBody>
      </p:sp>
      <p:pic>
        <p:nvPicPr>
          <p:cNvPr id="7170" name="Рисунок 10" descr="Student in class stock vector. Illustration of fail, asian - 501697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124" y="2636912"/>
            <a:ext cx="403244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05800" cy="338437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Елементи кінезіології</a:t>
            </a:r>
            <a:r>
              <a:rPr lang="uk-UA" sz="6000" dirty="0"/>
              <a:t> «Дзеркальне малювання квіточки»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Простой контур цветы самым маленьки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140968"/>
            <a:ext cx="4538084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05800" cy="5400600"/>
          </a:xfrm>
        </p:spPr>
        <p:txBody>
          <a:bodyPr>
            <a:normAutofit fontScale="90000"/>
          </a:bodyPr>
          <a:lstStyle/>
          <a:p>
            <a:br>
              <a:rPr lang="uk-UA" dirty="0"/>
            </a:br>
            <a:r>
              <a:rPr lang="uk-UA" b="1" dirty="0"/>
              <a:t>Очікування. </a:t>
            </a:r>
            <a:br>
              <a:rPr lang="uk-UA" b="1" dirty="0"/>
            </a:br>
            <a:r>
              <a:rPr lang="uk-UA" b="1" dirty="0"/>
              <a:t>Вправа «Мікрофон»</a:t>
            </a:r>
            <a:br>
              <a:rPr lang="uk-UA" dirty="0"/>
            </a:br>
            <a:r>
              <a:rPr lang="uk-UA" dirty="0"/>
              <a:t> </a:t>
            </a:r>
            <a:br>
              <a:rPr lang="ru-RU" dirty="0"/>
            </a:br>
            <a:r>
              <a:rPr lang="uk-UA" dirty="0"/>
              <a:t>Що ви очікуєте від сьогоднішнього уроку? </a:t>
            </a:r>
            <a:br>
              <a:rPr lang="ru-RU" dirty="0"/>
            </a:br>
            <a:r>
              <a:rPr lang="uk-UA" dirty="0"/>
              <a:t>Яким ви хочете бачити наш урок? </a:t>
            </a:r>
            <a:br>
              <a:rPr lang="ru-RU" dirty="0"/>
            </a:br>
            <a:r>
              <a:rPr lang="uk-UA" dirty="0"/>
              <a:t>Якими ви маєте бути на уроці?</a:t>
            </a:r>
            <a:br>
              <a:rPr lang="uk-UA" dirty="0"/>
            </a:br>
            <a:endParaRPr lang="ru-RU" dirty="0"/>
          </a:p>
        </p:txBody>
      </p:sp>
      <p:pic>
        <p:nvPicPr>
          <p:cNvPr id="4" name="Рисунок 8" descr="Microphone emoticon : Emoticons @ emoface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5124">
            <a:off x="7114209" y="1099064"/>
            <a:ext cx="999617" cy="246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24519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Усна лічба </a:t>
            </a:r>
            <a:br>
              <a:rPr lang="uk-UA" sz="6000" b="1" dirty="0"/>
            </a:br>
            <a:r>
              <a:rPr lang="uk-UA" sz="6000" b="1" dirty="0"/>
              <a:t>Гра «Сонечко»</a:t>
            </a:r>
            <a:br>
              <a:rPr lang="ru-RU" dirty="0"/>
            </a:br>
            <a:r>
              <a:rPr lang="uk-UA" b="1" i="1" dirty="0">
                <a:solidFill>
                  <a:srgbClr val="FFC000"/>
                </a:solidFill>
              </a:rPr>
              <a:t>Умова</a:t>
            </a:r>
            <a:r>
              <a:rPr lang="uk-UA" b="1" dirty="0">
                <a:solidFill>
                  <a:srgbClr val="FFC000"/>
                </a:solidFill>
              </a:rPr>
              <a:t>.</a:t>
            </a:r>
            <a:r>
              <a:rPr lang="uk-UA" dirty="0"/>
              <a:t> Кожен з учнів буде ловити жовтий м'яч-сонечко та давати відповіді на запитання за таблицею множення </a:t>
            </a:r>
            <a:br>
              <a:rPr lang="uk-UA" dirty="0"/>
            </a:br>
            <a:r>
              <a:rPr lang="uk-UA" dirty="0"/>
              <a:t>на </a:t>
            </a:r>
            <a:r>
              <a:rPr lang="uk-UA" b="1" dirty="0"/>
              <a:t>7</a:t>
            </a:r>
            <a:r>
              <a:rPr lang="uk-UA" dirty="0"/>
              <a:t> і </a:t>
            </a:r>
            <a:r>
              <a:rPr lang="uk-UA" b="1" dirty="0"/>
              <a:t>8</a:t>
            </a:r>
            <a:br>
              <a:rPr lang="ru-RU" dirty="0"/>
            </a:br>
            <a:endParaRPr lang="ru-RU" dirty="0"/>
          </a:p>
        </p:txBody>
      </p:sp>
      <p:pic>
        <p:nvPicPr>
          <p:cNvPr id="77826" name="Picture 2" descr="Мяч массажный Ridni Relax Ø8 см желтый - купить по лучшей цене в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509120"/>
            <a:ext cx="2160240" cy="2160240"/>
          </a:xfrm>
          <a:prstGeom prst="rect">
            <a:avLst/>
          </a:prstGeom>
          <a:noFill/>
        </p:spPr>
      </p:pic>
      <p:pic>
        <p:nvPicPr>
          <p:cNvPr id="77828" name="Picture 4" descr="рисунок солнышко: 10 тыс изображений найдено в Яндекс.Картинках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530080"/>
            <a:ext cx="2327919" cy="2327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7200" b="1" dirty="0"/>
              <a:t>Хвилинка каліграфії</a:t>
            </a:r>
            <a:endParaRPr lang="ru-RU" sz="7200" b="1" dirty="0"/>
          </a:p>
        </p:txBody>
      </p:sp>
      <p:pic>
        <p:nvPicPr>
          <p:cNvPr id="32770" name="Picture 2" descr="Як правильно тримати ручку: 8 способів навчити дитину, підготовка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060848"/>
            <a:ext cx="4020294" cy="4203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532859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Гра «День – ніч»</a:t>
            </a:r>
            <a:br>
              <a:rPr lang="uk-UA" b="1" dirty="0"/>
            </a:br>
            <a:br>
              <a:rPr lang="ru-RU" sz="2000" dirty="0"/>
            </a:br>
            <a:r>
              <a:rPr lang="uk-UA" b="1" i="1" dirty="0">
                <a:solidFill>
                  <a:srgbClr val="7030A0"/>
                </a:solidFill>
              </a:rPr>
              <a:t>Умова. </a:t>
            </a:r>
            <a:r>
              <a:rPr lang="ru-RU" dirty="0"/>
              <a:t>Коли </a:t>
            </a:r>
            <a:r>
              <a:rPr lang="uk-UA" dirty="0"/>
              <a:t>діти</a:t>
            </a:r>
            <a:r>
              <a:rPr lang="ru-RU" dirty="0"/>
              <a:t> </a:t>
            </a:r>
            <a:r>
              <a:rPr lang="uk-UA" dirty="0"/>
              <a:t>чують</a:t>
            </a:r>
            <a:r>
              <a:rPr lang="ru-RU" dirty="0"/>
              <a:t> слово </a:t>
            </a:r>
            <a:br>
              <a:rPr lang="ru-RU" dirty="0"/>
            </a:br>
            <a:r>
              <a:rPr lang="uk-UA" dirty="0"/>
              <a:t>«ніч» ‒ опускаєте голову </a:t>
            </a:r>
            <a:br>
              <a:rPr lang="uk-UA" dirty="0"/>
            </a:br>
            <a:r>
              <a:rPr lang="uk-UA" dirty="0"/>
              <a:t>на руки, заплющуєте очі.</a:t>
            </a:r>
            <a:br>
              <a:rPr lang="ru-RU" dirty="0"/>
            </a:br>
            <a:r>
              <a:rPr lang="uk-UA" dirty="0"/>
              <a:t>Учитель читає ланцюжок.</a:t>
            </a:r>
            <a:br>
              <a:rPr lang="ru-RU" dirty="0"/>
            </a:br>
            <a:r>
              <a:rPr lang="uk-UA" dirty="0"/>
              <a:t>«День» ‒ діти на рахівницях показують результат виразу.</a:t>
            </a:r>
            <a:endParaRPr lang="ru-RU" dirty="0"/>
          </a:p>
        </p:txBody>
      </p:sp>
      <p:pic>
        <p:nvPicPr>
          <p:cNvPr id="78850" name="Picture 2" descr="Природознавство 2 клас - Ourboo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984504"/>
            <a:ext cx="2160240" cy="2126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Математичний диктант</a:t>
            </a:r>
            <a:endParaRPr lang="ru-RU" b="1" dirty="0"/>
          </a:p>
        </p:txBody>
      </p:sp>
      <p:pic>
        <p:nvPicPr>
          <p:cNvPr id="79874" name="Picture 2" descr="Ілюстрації &quot;Числа&quot; 1 кла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204864"/>
            <a:ext cx="5257767" cy="39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68952" cy="2852936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Хвилинка каліграфії</a:t>
            </a:r>
            <a:br>
              <a:rPr lang="ru-RU" dirty="0"/>
            </a:br>
            <a:r>
              <a:rPr lang="uk-UA" sz="3200" dirty="0" err="1"/>
              <a:t>Пропишіть</a:t>
            </a:r>
            <a:r>
              <a:rPr lang="uk-UA" sz="3200" dirty="0"/>
              <a:t> число 93. </a:t>
            </a:r>
            <a:br>
              <a:rPr lang="ru-RU" sz="3200" dirty="0"/>
            </a:br>
            <a:r>
              <a:rPr lang="uk-UA" sz="3200" dirty="0"/>
              <a:t>Яка кількість десятків та одиниць у цьому числі? </a:t>
            </a:r>
            <a:br>
              <a:rPr lang="ru-RU" sz="3200" dirty="0"/>
            </a:br>
            <a:r>
              <a:rPr lang="uk-UA" sz="3200" dirty="0"/>
              <a:t>Виконайте кратне та різницеве порівняння чисел 9 і 3.</a:t>
            </a:r>
            <a:br>
              <a:rPr lang="uk-UA" sz="3200" dirty="0"/>
            </a:br>
            <a:endParaRPr lang="ru-RU" dirty="0"/>
          </a:p>
        </p:txBody>
      </p:sp>
      <p:pic>
        <p:nvPicPr>
          <p:cNvPr id="80898" name="Picture 2" descr="Вчимося писати цифри 5 6 років. Чудові варіанти прописів цифр для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852936"/>
            <a:ext cx="3299939" cy="3312368"/>
          </a:xfrm>
          <a:prstGeom prst="rect">
            <a:avLst/>
          </a:prstGeom>
          <a:noFill/>
        </p:spPr>
      </p:pic>
      <p:pic>
        <p:nvPicPr>
          <p:cNvPr id="80900" name="Picture 4" descr="Складання таблиці множення числа 3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924944"/>
            <a:ext cx="3217540" cy="32175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860816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Завдання «Цікава арифметика»</a:t>
            </a:r>
            <a:br>
              <a:rPr lang="ru-RU" dirty="0"/>
            </a:br>
            <a:r>
              <a:rPr lang="uk-UA" sz="4400" dirty="0"/>
              <a:t>Розгляньте записи. Відтворіть таблицю множення числа 9.</a:t>
            </a:r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24944"/>
            <a:ext cx="86212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029168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Робота з підручником, </a:t>
            </a:r>
            <a:br>
              <a:rPr lang="uk-UA" dirty="0"/>
            </a:br>
            <a:r>
              <a:rPr lang="uk-UA" b="1" dirty="0"/>
              <a:t>с. 58 №345, 346 </a:t>
            </a:r>
            <a:r>
              <a:rPr lang="uk-UA" dirty="0"/>
              <a:t>(усно)</a:t>
            </a:r>
            <a:br>
              <a:rPr lang="ru-RU" dirty="0"/>
            </a:br>
            <a:r>
              <a:rPr lang="uk-UA" dirty="0"/>
              <a:t>Колективне складання таблиці ділення на 9.</a:t>
            </a:r>
            <a:br>
              <a:rPr lang="ru-RU" dirty="0"/>
            </a:br>
            <a:r>
              <a:rPr lang="uk-UA" dirty="0"/>
              <a:t> </a:t>
            </a:r>
            <a:br>
              <a:rPr lang="ru-RU" dirty="0"/>
            </a:br>
            <a:r>
              <a:rPr lang="uk-UA" dirty="0"/>
              <a:t>Робота над задачею, </a:t>
            </a:r>
            <a:br>
              <a:rPr lang="ru-RU" dirty="0"/>
            </a:br>
            <a:r>
              <a:rPr lang="uk-UA" dirty="0"/>
              <a:t>с. 58 №347</a:t>
            </a:r>
            <a:endParaRPr lang="ru-RU" dirty="0"/>
          </a:p>
        </p:txBody>
      </p:sp>
      <p:pic>
        <p:nvPicPr>
          <p:cNvPr id="81922" name="Picture 2" descr="Пин на доске Ремо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573016"/>
            <a:ext cx="2989844" cy="23320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305800" cy="2016224"/>
          </a:xfrm>
        </p:spPr>
        <p:txBody>
          <a:bodyPr>
            <a:normAutofit/>
          </a:bodyPr>
          <a:lstStyle/>
          <a:p>
            <a:pPr algn="ctr"/>
            <a:r>
              <a:rPr lang="uk-UA" sz="6000" b="1" dirty="0"/>
              <a:t>Фізкультхвилинка </a:t>
            </a:r>
            <a:r>
              <a:rPr lang="ru-RU" sz="6000" b="1" dirty="0"/>
              <a:t>(</a:t>
            </a:r>
            <a:r>
              <a:rPr lang="uk-UA" sz="6000" b="1" dirty="0"/>
              <a:t>гімнастика</a:t>
            </a:r>
            <a:r>
              <a:rPr lang="ru-RU" sz="6000" b="1" dirty="0"/>
              <a:t> для очей)</a:t>
            </a:r>
            <a:endParaRPr lang="ru-RU" dirty="0"/>
          </a:p>
        </p:txBody>
      </p:sp>
      <p:pic>
        <p:nvPicPr>
          <p:cNvPr id="3" name="Рисунок 2" descr="Гімнастика для очей: для дошкільнят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04864"/>
            <a:ext cx="72008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05800" cy="308495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Творча</a:t>
            </a:r>
            <a:r>
              <a:rPr lang="ru-RU" b="1" dirty="0"/>
              <a:t> робота в парах </a:t>
            </a:r>
            <a:br>
              <a:rPr lang="ru-RU" dirty="0"/>
            </a:br>
            <a:r>
              <a:rPr lang="uk-UA" dirty="0"/>
              <a:t>Складання задачі за малюнком </a:t>
            </a:r>
            <a:r>
              <a:rPr lang="ru-RU" dirty="0"/>
              <a:t>та коротким </a:t>
            </a:r>
            <a:r>
              <a:rPr lang="uk-UA" dirty="0"/>
              <a:t>записом</a:t>
            </a:r>
            <a:r>
              <a:rPr lang="ru-RU" dirty="0"/>
              <a:t>. С. 58 №348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008" y="3501008"/>
            <a:ext cx="89289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770" y="692696"/>
            <a:ext cx="8456042" cy="2592288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Робота з геометричним матеріалом</a:t>
            </a:r>
            <a:br>
              <a:rPr lang="ru-RU" b="1" dirty="0"/>
            </a:br>
            <a:r>
              <a:rPr lang="uk-UA" sz="4000" dirty="0"/>
              <a:t>Розгляньте фігури, виберіть прямокутники.</a:t>
            </a:r>
            <a:br>
              <a:rPr lang="ru-RU" sz="4000" dirty="0"/>
            </a:br>
            <a:endParaRPr lang="ru-RU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08920"/>
            <a:ext cx="8750300" cy="362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89326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Гра «Істинне – хибне»</a:t>
            </a:r>
            <a:br>
              <a:rPr lang="ru-RU" dirty="0"/>
            </a:br>
            <a:r>
              <a:rPr lang="uk-UA" sz="4000" dirty="0"/>
              <a:t>Які твердження правильні?</a:t>
            </a:r>
            <a:br>
              <a:rPr lang="ru-RU" dirty="0"/>
            </a:br>
            <a:r>
              <a:rPr lang="uk-UA" dirty="0"/>
              <a:t>Будь-який квадрат – це прямокутник.</a:t>
            </a:r>
            <a:br>
              <a:rPr lang="ru-RU" dirty="0"/>
            </a:br>
            <a:r>
              <a:rPr lang="uk-UA" dirty="0"/>
              <a:t>Будь-який прямокутник – це квадрат.</a:t>
            </a:r>
            <a:br>
              <a:rPr lang="ru-RU" dirty="0"/>
            </a:br>
            <a:r>
              <a:rPr lang="uk-UA" dirty="0"/>
              <a:t>Будь-який чотирикутник – </a:t>
            </a:r>
            <a:br>
              <a:rPr lang="uk-UA" dirty="0"/>
            </a:br>
            <a:r>
              <a:rPr lang="uk-UA" dirty="0"/>
              <a:t>це многокутник.</a:t>
            </a:r>
            <a:br>
              <a:rPr lang="ru-RU" dirty="0"/>
            </a:br>
            <a:endParaRPr lang="ru-RU" dirty="0"/>
          </a:p>
        </p:txBody>
      </p:sp>
      <p:pic>
        <p:nvPicPr>
          <p:cNvPr id="84994" name="Picture 2" descr="Конспект уроку з математики для 5 класу &quot;Виконання арифметичних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5915" y="3856450"/>
            <a:ext cx="1924410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305800" cy="79435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Творча робота</a:t>
            </a:r>
            <a:endParaRPr lang="ru-RU" sz="6000" b="1" dirty="0"/>
          </a:p>
        </p:txBody>
      </p:sp>
      <p:pic>
        <p:nvPicPr>
          <p:cNvPr id="3" name="Рисунок 2" descr="https://i.mycdn.me/image?id=870592780210&amp;t=3&amp;plc=WEB&amp;tkn=*8dNgH9Hsmb3FvquoSjT_MHrEOs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12776"/>
            <a:ext cx="5832648" cy="520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087418"/>
            <a:ext cx="8305800" cy="3744416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 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uk-UA" sz="8000" b="1" dirty="0"/>
            </a:br>
            <a:br>
              <a:rPr lang="uk-UA" sz="8000" b="1" dirty="0"/>
            </a:br>
            <a:br>
              <a:rPr lang="uk-UA" sz="8000" b="1" dirty="0"/>
            </a:br>
            <a:br>
              <a:rPr lang="uk-UA" sz="8000" b="1" dirty="0"/>
            </a:br>
            <a:br>
              <a:rPr lang="uk-UA" sz="8000" b="1" dirty="0"/>
            </a:br>
            <a:br>
              <a:rPr lang="uk-UA" sz="8000" b="1" dirty="0"/>
            </a:br>
            <a:br>
              <a:rPr lang="uk-UA" sz="8000" b="1" dirty="0"/>
            </a:br>
            <a:br>
              <a:rPr lang="uk-UA" sz="8000" b="1" dirty="0"/>
            </a:br>
            <a:br>
              <a:rPr lang="uk-UA" sz="8000" b="1" dirty="0"/>
            </a:br>
            <a:br>
              <a:rPr lang="uk-UA" sz="8000" b="1" dirty="0"/>
            </a:br>
            <a:br>
              <a:rPr lang="uk-UA" sz="8000" b="1" dirty="0"/>
            </a:br>
            <a:br>
              <a:rPr lang="uk-UA" sz="8000" b="1" dirty="0"/>
            </a:br>
            <a:br>
              <a:rPr lang="uk-UA" sz="8000" b="1" dirty="0"/>
            </a:br>
            <a:r>
              <a:rPr lang="uk-UA" sz="6000" dirty="0"/>
              <a:t>Установіть закономірність і запишіть замість крапок </a:t>
            </a:r>
            <a:br>
              <a:rPr lang="uk-UA" sz="6000" dirty="0"/>
            </a:br>
            <a:r>
              <a:rPr lang="uk-UA" sz="6000" dirty="0"/>
              <a:t>чотири наступних числа. </a:t>
            </a:r>
            <a:br>
              <a:rPr lang="uk-UA" sz="6000" dirty="0"/>
            </a:br>
            <a:br>
              <a:rPr lang="uk-UA" sz="6000" dirty="0"/>
            </a:br>
            <a:br>
              <a:rPr lang="uk-UA" sz="6700" dirty="0"/>
            </a:br>
            <a:r>
              <a:rPr lang="uk-UA" sz="6700" b="1" dirty="0"/>
              <a:t>2; 4; 6; 8; 10; 12; 14; ...</a:t>
            </a:r>
            <a:br>
              <a:rPr lang="ru-RU" sz="7200" b="1" dirty="0"/>
            </a:br>
            <a:r>
              <a:rPr lang="uk-UA" sz="8000" b="1" dirty="0"/>
              <a:t> </a:t>
            </a:r>
            <a:endParaRPr lang="ru-RU" b="1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05800" cy="4680520"/>
          </a:xfrm>
        </p:spPr>
        <p:txBody>
          <a:bodyPr>
            <a:normAutofit fontScale="90000"/>
          </a:bodyPr>
          <a:lstStyle/>
          <a:p>
            <a:pPr algn="ctr"/>
            <a:br>
              <a:rPr lang="uk-UA" sz="6700" b="1" dirty="0"/>
            </a:br>
            <a:br>
              <a:rPr lang="uk-UA" sz="6700" b="1" dirty="0"/>
            </a:br>
            <a:br>
              <a:rPr lang="uk-UA" sz="6700" b="1" dirty="0"/>
            </a:br>
            <a:r>
              <a:rPr lang="uk-UA" sz="6000" b="1" dirty="0"/>
              <a:t>Письмове віднімання трицифрових чисел </a:t>
            </a:r>
            <a:r>
              <a:rPr lang="ru-RU" sz="6000" b="1" dirty="0"/>
              <a:t>без переходу через </a:t>
            </a:r>
            <a:r>
              <a:rPr lang="uk-UA" sz="6000" b="1" dirty="0"/>
              <a:t>розряд</a:t>
            </a:r>
            <a:r>
              <a:rPr lang="ru-RU" sz="6000" b="1" dirty="0"/>
              <a:t>. </a:t>
            </a:r>
            <a:br>
              <a:rPr lang="ru-RU" sz="6000" b="1" dirty="0"/>
            </a:br>
            <a:r>
              <a:rPr lang="uk-UA" sz="6000" b="1" dirty="0"/>
              <a:t>Задачі на віднімання</a:t>
            </a:r>
            <a:r>
              <a:rPr lang="ru-RU" sz="6000" b="1" dirty="0"/>
              <a:t>. №67‒76</a:t>
            </a:r>
            <a:br>
              <a:rPr lang="ru-RU" sz="4900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717032"/>
            <a:ext cx="2232248" cy="302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110" y="260648"/>
            <a:ext cx="8305800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Тренінг </a:t>
            </a:r>
            <a:br>
              <a:rPr lang="uk-UA" sz="6000" b="1" dirty="0"/>
            </a:br>
            <a:r>
              <a:rPr lang="uk-UA" sz="6000" b="1" dirty="0"/>
              <a:t>«Хвилинка позитиву»</a:t>
            </a:r>
            <a:r>
              <a:rPr lang="uk-UA" sz="7300" b="1" dirty="0"/>
              <a:t> </a:t>
            </a:r>
            <a:r>
              <a:rPr lang="uk-UA" b="1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94210" name="Picture 2" descr="Что такое позитив?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002294"/>
            <a:ext cx="5634626" cy="4507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500776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Перевірка домашнього завдання</a:t>
            </a:r>
            <a:br>
              <a:rPr lang="ru-RU" dirty="0"/>
            </a:br>
            <a:endParaRPr lang="ru-RU" dirty="0"/>
          </a:p>
        </p:txBody>
      </p:sp>
      <p:pic>
        <p:nvPicPr>
          <p:cNvPr id="96258" name="Picture 2" descr="Розробка інтегрованого тематичного тижня &quot;Вчуся бути школярем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988840"/>
            <a:ext cx="4148886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05800" cy="5877272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/>
              <a:t>Гра «Відшукайте друга»</a:t>
            </a:r>
            <a:br>
              <a:rPr lang="ru-RU" sz="3600" dirty="0"/>
            </a:br>
            <a:r>
              <a:rPr lang="uk-UA" sz="3400" dirty="0"/>
              <a:t>Підкресліть у числах одиниці, десятки, сотні.</a:t>
            </a:r>
            <a:br>
              <a:rPr lang="ru-RU" sz="3400" dirty="0"/>
            </a:br>
            <a:r>
              <a:rPr lang="uk-UA" sz="3400" b="1" dirty="0"/>
              <a:t>1-й ряд  </a:t>
            </a:r>
            <a:r>
              <a:rPr lang="uk-UA" sz="3400" dirty="0"/>
              <a:t>підкреслює у числах кількість одиниць.</a:t>
            </a:r>
            <a:br>
              <a:rPr lang="ru-RU" sz="3400" dirty="0"/>
            </a:br>
            <a:r>
              <a:rPr lang="uk-UA" sz="3600" b="1" dirty="0"/>
              <a:t>157, 324, 741, 284</a:t>
            </a:r>
            <a:br>
              <a:rPr lang="ru-RU" sz="3600" b="1" dirty="0"/>
            </a:br>
            <a:r>
              <a:rPr lang="uk-UA" sz="3400" b="1" dirty="0"/>
              <a:t>2-й ряд </a:t>
            </a:r>
            <a:r>
              <a:rPr lang="uk-UA" sz="3400" dirty="0"/>
              <a:t>підкреслює у числах кількість десятків.</a:t>
            </a:r>
            <a:br>
              <a:rPr lang="ru-RU" sz="3400" dirty="0"/>
            </a:br>
            <a:r>
              <a:rPr lang="uk-UA" sz="3600" b="1" dirty="0"/>
              <a:t>228, 132, 853, 904</a:t>
            </a:r>
            <a:br>
              <a:rPr lang="ru-RU" sz="3600" b="1" dirty="0"/>
            </a:br>
            <a:r>
              <a:rPr lang="uk-UA" sz="3400" b="1" dirty="0"/>
              <a:t>3-й ряд  </a:t>
            </a:r>
            <a:r>
              <a:rPr lang="uk-UA" sz="3400" dirty="0"/>
              <a:t>підкреслює у числах кількість сотень.</a:t>
            </a:r>
            <a:br>
              <a:rPr lang="ru-RU" sz="3400" dirty="0"/>
            </a:br>
            <a:r>
              <a:rPr lang="uk-UA" sz="3600" b="1" dirty="0"/>
              <a:t>459, 560, 397, 241</a:t>
            </a:r>
            <a:endParaRPr lang="ru-RU" sz="3600" b="1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142" y="548680"/>
            <a:ext cx="8305800" cy="2652904"/>
          </a:xfrm>
        </p:spPr>
        <p:txBody>
          <a:bodyPr anchor="t">
            <a:normAutofit/>
          </a:bodyPr>
          <a:lstStyle/>
          <a:p>
            <a:pPr algn="ctr"/>
            <a:r>
              <a:rPr lang="uk-UA" b="1" dirty="0"/>
              <a:t>Каліграфічна хвилинка</a:t>
            </a:r>
            <a:br>
              <a:rPr lang="ru-RU" b="1" dirty="0"/>
            </a:br>
            <a:r>
              <a:rPr lang="uk-UA" sz="4000" dirty="0"/>
              <a:t>Запишіть шість чисел, щоб кожне наступне було на 6 більше за попереднє. </a:t>
            </a:r>
            <a:endParaRPr lang="ru-RU" sz="4000" dirty="0"/>
          </a:p>
        </p:txBody>
      </p:sp>
      <p:pic>
        <p:nvPicPr>
          <p:cNvPr id="99330" name="Picture 2" descr="Зошит у клітинку - 21 Вересня 2015 - Катруся &amp; Compan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212976"/>
            <a:ext cx="3528392" cy="3593672"/>
          </a:xfrm>
          <a:prstGeom prst="rect">
            <a:avLst/>
          </a:prstGeom>
          <a:noFill/>
        </p:spPr>
      </p:pic>
      <p:pic>
        <p:nvPicPr>
          <p:cNvPr id="99332" name="Picture 4" descr="Знак питання | Різне-всяк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077072"/>
            <a:ext cx="2592287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305800" cy="530120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Робота над рівняннями</a:t>
            </a:r>
            <a:r>
              <a:rPr lang="ru-RU" sz="6000" b="1" dirty="0"/>
              <a:t> фронтально </a:t>
            </a:r>
            <a:r>
              <a:rPr lang="uk-UA" sz="6000" b="1" dirty="0"/>
              <a:t>біля дошки</a:t>
            </a:r>
            <a:br>
              <a:rPr lang="ru-RU" sz="6000" dirty="0"/>
            </a:br>
            <a:br>
              <a:rPr lang="ru-RU" sz="6000" dirty="0"/>
            </a:br>
            <a:r>
              <a:rPr lang="uk-UA" sz="6000" dirty="0"/>
              <a:t>674 – </a:t>
            </a:r>
            <a:r>
              <a:rPr lang="uk-UA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6000" i="1" dirty="0"/>
              <a:t> </a:t>
            </a:r>
            <a:r>
              <a:rPr lang="uk-UA" sz="6000" dirty="0"/>
              <a:t>= 126               </a:t>
            </a:r>
            <a:br>
              <a:rPr lang="uk-UA" sz="6000" dirty="0"/>
            </a:br>
            <a:r>
              <a:rPr lang="uk-UA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6000" i="1" dirty="0"/>
              <a:t> </a:t>
            </a:r>
            <a:r>
              <a:rPr lang="uk-UA" sz="6000" dirty="0"/>
              <a:t>+ 437 = 742            </a:t>
            </a:r>
            <a:br>
              <a:rPr lang="uk-UA" sz="6000" dirty="0"/>
            </a:br>
            <a:r>
              <a:rPr lang="uk-UA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6000" i="1" dirty="0"/>
              <a:t> </a:t>
            </a:r>
            <a:r>
              <a:rPr lang="uk-UA" sz="6000" dirty="0"/>
              <a:t>– 284 = 272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852" y="836712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над новим матеріалом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348880"/>
            <a:ext cx="90364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877040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Перегляд  тематичного мультфільму</a:t>
            </a:r>
            <a:br>
              <a:rPr lang="ru-RU" dirty="0"/>
            </a:br>
            <a:r>
              <a:rPr lang="uk-UA" sz="4000" u="sng" dirty="0">
                <a:hlinkClick r:id="rId2"/>
              </a:rPr>
              <a:t>https://www.youtube.com/watch?v=mKmQmMLsqag</a:t>
            </a:r>
            <a:br>
              <a:rPr lang="ru-RU" dirty="0"/>
            </a:br>
            <a:endParaRPr lang="ru-RU" dirty="0"/>
          </a:p>
        </p:txBody>
      </p:sp>
      <p:pic>
        <p:nvPicPr>
          <p:cNvPr id="101378" name="Picture 2" descr="Проектор Acer H6531BD (MR.JR211.001). Купить Проектор Acer H6531BD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933056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788808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/>
              <a:t>Робота в парах над прикладами, с. 14 №69</a:t>
            </a:r>
            <a:endParaRPr lang="ru-RU" sz="6000" b="1" dirty="0"/>
          </a:p>
        </p:txBody>
      </p:sp>
      <p:pic>
        <p:nvPicPr>
          <p:cNvPr id="104450" name="Picture 2" descr="Intel &quot;Навчання для майбутнього&quot;: Intel &quot;Навчання для майбутнього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36912"/>
            <a:ext cx="4369668" cy="38161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801368"/>
            <a:ext cx="2952328" cy="259480"/>
          </a:xfrm>
        </p:spPr>
        <p:txBody>
          <a:bodyPr>
            <a:normAutofit/>
          </a:bodyPr>
          <a:lstStyle/>
          <a:p>
            <a:endParaRPr lang="ru-RU" sz="700" dirty="0"/>
          </a:p>
        </p:txBody>
      </p:sp>
      <p:pic>
        <p:nvPicPr>
          <p:cNvPr id="3" name="Рисунок 2" descr="Презентація &quot;Фізкультхвилинки в початковій школі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77686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04088"/>
            <a:ext cx="8964488" cy="337298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Гра «Знаки загубилися»</a:t>
            </a:r>
            <a:br>
              <a:rPr lang="uk-UA" sz="6000" b="1" dirty="0"/>
            </a:br>
            <a:r>
              <a:rPr lang="uk-UA" sz="6000" b="1" dirty="0"/>
              <a:t> (робота в парах)</a:t>
            </a:r>
            <a:br>
              <a:rPr lang="ru-RU" dirty="0"/>
            </a:br>
            <a:r>
              <a:rPr lang="uk-UA" dirty="0"/>
              <a:t>Поставте відповідний знак </a:t>
            </a:r>
            <a:r>
              <a:rPr lang="uk-UA" b="1" dirty="0">
                <a:solidFill>
                  <a:srgbClr val="C00000"/>
                </a:solidFill>
              </a:rPr>
              <a:t>&gt;</a:t>
            </a:r>
            <a:r>
              <a:rPr lang="uk-UA" dirty="0"/>
              <a:t>, </a:t>
            </a:r>
            <a:r>
              <a:rPr lang="uk-UA" b="1" dirty="0">
                <a:solidFill>
                  <a:srgbClr val="C00000"/>
                </a:solidFill>
              </a:rPr>
              <a:t>&lt;</a:t>
            </a:r>
            <a:r>
              <a:rPr lang="uk-UA" dirty="0"/>
              <a:t>, </a:t>
            </a:r>
            <a:r>
              <a:rPr lang="uk-UA" b="1" dirty="0">
                <a:solidFill>
                  <a:srgbClr val="C00000"/>
                </a:solidFill>
              </a:rPr>
              <a:t>=</a:t>
            </a:r>
            <a:r>
              <a:rPr lang="uk-UA" dirty="0"/>
              <a:t>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34818" name="Picture 2" descr="Intel &quot;Навчання для майбутнього&quot;: Intel &quot;Навчання для майбутнього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212976"/>
            <a:ext cx="3721596" cy="32501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05800" cy="4453104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/>
              <a:t>Робота у групах, с. 14 №70</a:t>
            </a:r>
            <a:br>
              <a:rPr lang="ru-RU" sz="5400" dirty="0"/>
            </a:br>
            <a:r>
              <a:rPr lang="uk-UA" sz="5400" dirty="0"/>
              <a:t>За поданими умовами (на вибір) складіть інші задачі на віднімання.</a:t>
            </a:r>
            <a:br>
              <a:rPr lang="ru-RU" dirty="0"/>
            </a:br>
            <a:endParaRPr lang="ru-RU" dirty="0"/>
          </a:p>
        </p:txBody>
      </p:sp>
      <p:pic>
        <p:nvPicPr>
          <p:cNvPr id="105474" name="Picture 2" descr="Работа в парах на уроках в начальной школе, как средство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789040"/>
            <a:ext cx="3240360" cy="2568622"/>
          </a:xfrm>
          <a:prstGeom prst="rect">
            <a:avLst/>
          </a:prstGeom>
          <a:noFill/>
        </p:spPr>
      </p:pic>
      <p:pic>
        <p:nvPicPr>
          <p:cNvPr id="105476" name="Picture 4" descr="Работа в парах на уроках в начальной школе, как средство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89378"/>
            <a:ext cx="3024336" cy="27334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6529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Робота </a:t>
            </a:r>
            <a:r>
              <a:rPr lang="uk-UA" b="1" dirty="0"/>
              <a:t>з геометричним матеріалом</a:t>
            </a:r>
            <a:br>
              <a:rPr lang="ru-RU" b="1" dirty="0"/>
            </a:br>
            <a:r>
              <a:rPr lang="ru-RU" b="1" dirty="0"/>
              <a:t>С. 14 №71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672" y="3501008"/>
            <a:ext cx="8424936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9328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Робота над </a:t>
            </a:r>
            <a:r>
              <a:rPr lang="uk-UA" b="1" dirty="0" err="1"/>
              <a:t>розв</a:t>
            </a:r>
            <a:r>
              <a:rPr lang="ru-RU" b="1" dirty="0"/>
              <a:t>′</a:t>
            </a:r>
            <a:r>
              <a:rPr lang="uk-UA" b="1" dirty="0" err="1"/>
              <a:t>язуванням</a:t>
            </a:r>
            <a:r>
              <a:rPr lang="uk-UA" b="1" dirty="0"/>
              <a:t> рівнянь</a:t>
            </a:r>
            <a:r>
              <a:rPr lang="ru-RU" b="1" dirty="0"/>
              <a:t> за схемами, с. 15 №74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8960"/>
            <a:ext cx="88569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508888"/>
          </a:xfrm>
        </p:spPr>
        <p:txBody>
          <a:bodyPr>
            <a:normAutofit/>
          </a:bodyPr>
          <a:lstStyle/>
          <a:p>
            <a:r>
              <a:rPr lang="uk-UA" b="1" dirty="0"/>
              <a:t>Домашнє завдання</a:t>
            </a:r>
            <a:br>
              <a:rPr lang="ru-RU" dirty="0"/>
            </a:br>
            <a:r>
              <a:rPr lang="ru-RU" dirty="0"/>
              <a:t>С. 15 № 75, 76</a:t>
            </a:r>
            <a:br>
              <a:rPr lang="ru-RU" dirty="0"/>
            </a:br>
            <a:endParaRPr lang="ru-RU" dirty="0"/>
          </a:p>
        </p:txBody>
      </p:sp>
      <p:sp>
        <p:nvSpPr>
          <p:cNvPr id="107522" name="AutoShape 2" descr="Використання інтерактивних технологій навчання на уроках біологі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7524" name="Picture 4" descr="139 лучших изображений доски «ідеї для бібліотеки» | Библиотечные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204864"/>
            <a:ext cx="3433445" cy="39604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86892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b="1" dirty="0"/>
              <a:t>Множення</a:t>
            </a:r>
            <a:r>
              <a:rPr lang="ru-RU" sz="5400" b="1" dirty="0"/>
              <a:t> та </a:t>
            </a:r>
            <a:r>
              <a:rPr lang="uk-UA" sz="5400" b="1" dirty="0"/>
              <a:t>ділення</a:t>
            </a:r>
            <a:r>
              <a:rPr lang="ru-RU" sz="5400" b="1" dirty="0"/>
              <a:t> на 100. </a:t>
            </a:r>
            <a:br>
              <a:rPr lang="ru-RU" sz="5400" b="1" dirty="0"/>
            </a:br>
            <a:r>
              <a:rPr lang="uk-UA" sz="5400" b="1" dirty="0"/>
              <a:t>Розв'язування задач.</a:t>
            </a:r>
            <a:r>
              <a:rPr lang="ru-RU" sz="5400" b="1" dirty="0"/>
              <a:t> </a:t>
            </a:r>
            <a:br>
              <a:rPr lang="ru-RU" sz="5400" b="1" dirty="0"/>
            </a:br>
            <a:r>
              <a:rPr lang="ru-RU" sz="5400" b="1" dirty="0"/>
              <a:t>№221‒232</a:t>
            </a:r>
            <a:br>
              <a:rPr lang="ru-RU" dirty="0"/>
            </a:br>
            <a:endParaRPr lang="ru-RU" dirty="0"/>
          </a:p>
        </p:txBody>
      </p:sp>
      <p:pic>
        <p:nvPicPr>
          <p:cNvPr id="8194" name="Рисунок 11" descr="Культура Маловишерского рай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2546649" cy="445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05800" cy="423708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7030A0"/>
                </a:solidFill>
              </a:rPr>
              <a:t>Наш девіз: </a:t>
            </a:r>
            <a:br>
              <a:rPr lang="ru-RU" b="1" dirty="0"/>
            </a:br>
            <a:r>
              <a:rPr lang="uk-UA" b="1" dirty="0"/>
              <a:t>Не просто слухати, а чути.</a:t>
            </a:r>
            <a:br>
              <a:rPr lang="ru-RU" b="1" dirty="0"/>
            </a:br>
            <a:r>
              <a:rPr lang="uk-UA" b="1" dirty="0"/>
              <a:t>Не просто дивитись, а бачити.</a:t>
            </a:r>
            <a:br>
              <a:rPr lang="ru-RU" b="1" dirty="0"/>
            </a:br>
            <a:r>
              <a:rPr lang="uk-UA" b="1" dirty="0"/>
              <a:t>Не просто відповідати, а міркувати.</a:t>
            </a:r>
            <a:br>
              <a:rPr lang="ru-RU" b="1" dirty="0"/>
            </a:br>
            <a:r>
              <a:rPr lang="uk-UA" b="1" dirty="0"/>
              <a:t>Дружно й плідно працювати.        </a:t>
            </a:r>
            <a:endParaRPr lang="ru-RU" dirty="0"/>
          </a:p>
        </p:txBody>
      </p:sp>
      <p:pic>
        <p:nvPicPr>
          <p:cNvPr id="110595" name="Picture 3" descr="Establishment of a risk-based food safety control system in th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581128"/>
            <a:ext cx="2219325" cy="2057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004832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/>
              <a:t>Перевірка домашнього завдання</a:t>
            </a:r>
            <a:endParaRPr lang="ru-RU" sz="6000" b="1" dirty="0"/>
          </a:p>
        </p:txBody>
      </p:sp>
      <p:pic>
        <p:nvPicPr>
          <p:cNvPr id="112642" name="Picture 2" descr="Використання інформаційно-комунікативних технологій і сучасних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780928"/>
            <a:ext cx="4775470" cy="3406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05800" cy="338437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Усні обчислення.</a:t>
            </a:r>
            <a:br>
              <a:rPr lang="ru-RU" b="1" dirty="0"/>
            </a:br>
            <a:r>
              <a:rPr lang="ru-RU" b="1" dirty="0"/>
              <a:t>«Кругов</a:t>
            </a:r>
            <a:r>
              <a:rPr lang="uk-UA" b="1" dirty="0"/>
              <a:t>і» вирази</a:t>
            </a:r>
            <a:br>
              <a:rPr lang="ru-RU" dirty="0"/>
            </a:br>
            <a:r>
              <a:rPr lang="uk-UA" dirty="0"/>
              <a:t>820 – 400     340 + 90      650 – 310</a:t>
            </a:r>
            <a:br>
              <a:rPr lang="ru-RU" dirty="0"/>
            </a:br>
            <a:r>
              <a:rPr lang="uk-UA" dirty="0"/>
              <a:t>380 + 440    420 + 230     430 – 50</a:t>
            </a:r>
            <a:br>
              <a:rPr lang="ru-RU" dirty="0"/>
            </a:br>
            <a:endParaRPr lang="ru-RU" dirty="0"/>
          </a:p>
        </p:txBody>
      </p:sp>
      <p:pic>
        <p:nvPicPr>
          <p:cNvPr id="113666" name="Picture 2" descr="Єдині правила по всій країні&quot;: Як українці проїждатимуть кругові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789040"/>
            <a:ext cx="3810000" cy="2533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00032"/>
            <a:ext cx="8305800" cy="3517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в парах за завданнями підручника, с. 39 №221 </a:t>
            </a:r>
            <a:br>
              <a:rPr lang="uk-UA" dirty="0"/>
            </a:br>
            <a:r>
              <a:rPr lang="uk-UA" dirty="0"/>
              <a:t>Поясніть множення. Обчисліть.	</a:t>
            </a:r>
            <a:br>
              <a:rPr lang="ru-RU" dirty="0"/>
            </a:br>
            <a:endParaRPr lang="ru-RU" dirty="0"/>
          </a:p>
        </p:txBody>
      </p:sp>
      <p:pic>
        <p:nvPicPr>
          <p:cNvPr id="114690" name="Picture 2" descr="Доповідь. Інтерактивні форми та методи роботи на уроках зарубіжної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4842" y="3101008"/>
            <a:ext cx="1781175" cy="1828800"/>
          </a:xfrm>
          <a:prstGeom prst="rect">
            <a:avLst/>
          </a:prstGeom>
          <a:noFill/>
        </p:spPr>
      </p:pic>
      <p:pic>
        <p:nvPicPr>
          <p:cNvPr id="114692" name="Picture 4" descr="Доповідь. Інтерактивні форми та методи роботи на уроках зарубіжної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4797152"/>
            <a:ext cx="1781175" cy="1828800"/>
          </a:xfrm>
          <a:prstGeom prst="rect">
            <a:avLst/>
          </a:prstGeom>
          <a:noFill/>
        </p:spPr>
      </p:pic>
      <p:pic>
        <p:nvPicPr>
          <p:cNvPr id="114694" name="Picture 6" descr="Доповідь. Інтерактивні форми та методи роботи на уроках зарубіжної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015408"/>
            <a:ext cx="1781175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00483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600" b="1" dirty="0"/>
              <a:t>Каліграфічна хвилинка</a:t>
            </a:r>
            <a:br>
              <a:rPr lang="ru-RU" dirty="0"/>
            </a:br>
            <a:endParaRPr lang="ru-RU" dirty="0"/>
          </a:p>
        </p:txBody>
      </p:sp>
      <p:pic>
        <p:nvPicPr>
          <p:cNvPr id="115714" name="Picture 2" descr="Презентація: &quot;Каліграфічне написання цифр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4904"/>
            <a:ext cx="9144000" cy="3971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1250</TotalTime>
  <Words>3487</Words>
  <Application>Microsoft Office PowerPoint</Application>
  <PresentationFormat>Экран (4:3)</PresentationFormat>
  <Paragraphs>151</Paragraphs>
  <Slides>151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151</vt:i4>
      </vt:variant>
    </vt:vector>
  </HeadingPairs>
  <TitlesOfParts>
    <vt:vector size="156" baseType="lpstr">
      <vt:lpstr>Calibri</vt:lpstr>
      <vt:lpstr>Constantia</vt:lpstr>
      <vt:lpstr>Times New Roman</vt:lpstr>
      <vt:lpstr>Wingdings 2</vt:lpstr>
      <vt:lpstr>Поток</vt:lpstr>
      <vt:lpstr>Додавання та віднімання двоцифрових чисел з переходом через розряд. Коло. Круг. Задачі на знаходження невідомого компонента  та різницеве порівняння.   № 55‒64 </vt:lpstr>
      <vt:lpstr>Любі діти, підніміться, Один одному всміхніться. Успіхів всім побажайте І тихенько зачекайте. </vt:lpstr>
      <vt:lpstr>Тренінг  «Умій володіти своїм настроєм»  Щоб наша зустріч була приємною, упіймайте посмішку сонечка і прикрасьте нею своє обличчя. Подаруйте свою посмішку одне одному. </vt:lpstr>
      <vt:lpstr>Математичний диктант </vt:lpstr>
      <vt:lpstr>*На скільки потрібно збільшити число 32, щоб дістати 75?                                                    *Запишіть число, в якому 4 десятки і 8 одиниць. Зменшіть його на 2 десятки.                   *Зменшуване — 2 десятки, від’ємник — 7 одиниць. Знайдіть різницю.                                *Перший доданок 23, другий — 34. Знайдіть суму.                                                                  *Знайдіть різницю чисел 57 і 35.                                                                                                  *Збільшіть 17 на 3. </vt:lpstr>
      <vt:lpstr>       Самоперевірка:  75‒32= 43;   48‒20= 28;              20‒7 = 13;    57‒35=22; 23+34=57;   17+3 = 20.   </vt:lpstr>
      <vt:lpstr>Хвилинка каліграфії</vt:lpstr>
      <vt:lpstr>                     Установіть закономірність і запишіть замість крапок  чотири наступних числа.    2; 4; 6; 8; 10; 12; 14; ...  </vt:lpstr>
      <vt:lpstr>Гра «Знаки загубилися»  (робота в парах) Поставте відповідний знак &gt;, &lt;, =.  </vt:lpstr>
      <vt:lpstr>56 – 43  □  19 72 + 12  □ 100 90 – 55 □  50 37 + 18 □  55 86 – 31 □  27  63 + 12  □ 77 </vt:lpstr>
      <vt:lpstr>Правило віднімання двоцифрових чисел з переходом через десяток. 1. Розклади числа на  розрядні доданки.  2. До десятків додай десятки. 3. До одиниць додай одиниці.  4. Отримані результати додай. </vt:lpstr>
      <vt:lpstr>Самостійна робота з підручником С.12 №57 </vt:lpstr>
      <vt:lpstr>      Фізкультхвилинка https://www.youtube.com/watch?v=8HvWHkDLDqM</vt:lpstr>
      <vt:lpstr>Робота з геометричним матеріалом </vt:lpstr>
      <vt:lpstr>Відповідь</vt:lpstr>
      <vt:lpstr>Хвилинка відпочинку </vt:lpstr>
      <vt:lpstr>Робота над проблемним питанням</vt:lpstr>
      <vt:lpstr>Самостійна робота</vt:lpstr>
      <vt:lpstr>Таблиці множення числа  4 і ділення на 4. Складання рівнянь за текстом. №172‒181 </vt:lpstr>
      <vt:lpstr>Організаційний момент Привітання </vt:lpstr>
      <vt:lpstr>Перевірка домашнього завдання Аналіз виконаної роботи та взаємоперевірка зошитів. </vt:lpstr>
      <vt:lpstr>Елементи кінезіології Вправа «Вухо – ніс» </vt:lpstr>
      <vt:lpstr>Вправа «Мозковий штурм» </vt:lpstr>
      <vt:lpstr>Хвилинка каліграфії </vt:lpstr>
      <vt:lpstr>Усна лічба </vt:lpstr>
      <vt:lpstr>Проблемне питання А чого ще у світі є по 4? Довкола нас? Чи є чогось 4 на парті? А у природі? </vt:lpstr>
      <vt:lpstr>Складання таблиці множення на 4 </vt:lpstr>
      <vt:lpstr>        Склади задачу за умовою!  Було – ? кг Забрали – 7 кошиків по 4 кг Залишилося – 25 кг </vt:lpstr>
      <vt:lpstr>Гра «Знайди правильну відповідь» </vt:lpstr>
      <vt:lpstr>Презентация PowerPoint</vt:lpstr>
      <vt:lpstr>Робота з підручником, с. 30 №177 – робота з нерівностями, усно. С. 30 №179 – робота з геометричним матеріалом. С. 30 №180 – завдання з логічним навантаженням (за бажанням). </vt:lpstr>
      <vt:lpstr>   Гра «Так чи ні?» * 4 помножити на 4 дорівнює 20? * У квадрата всі сторони рівні? * 4 поділити на 2 буде 2? * У числі 57 – 7десятків? * Число 83 має «сусідів» 82 і 84? * 16 поділити на 4 буде 4? * Щоб утворити прямий кут, треба аркуш згорнути і скласти навпіл? * Трикутник має 3 кути і 2 вершини? * 4 помножити на 8 дорівнює 30?</vt:lpstr>
      <vt:lpstr>Самооцінювання Оцініть себе. Як працювали на уроці? Що було легко, важко, цікаво?  Що було нового? Над чим ще треба попрацювати?</vt:lpstr>
      <vt:lpstr>   Таблиці множення числа 5 і ділення на 5. Складання і розв’язування задач, що  містять збільшення  (зменшення) числа в кілька разів.  №182‒192 </vt:lpstr>
      <vt:lpstr>Чи всі готові до уроку? Перевірте своє робоче місце, зробіть глибокий подих ‒ ми розпочинаємо.</vt:lpstr>
      <vt:lpstr>Перевірка домашнього завдання Аналіз виконаної роботи та взаємоперевірка зошитів.   </vt:lpstr>
      <vt:lpstr>Гра «Ланцюжок»</vt:lpstr>
      <vt:lpstr>Гра «Віконечко» Уставте такі числа, щоб рівності стали істинними. </vt:lpstr>
      <vt:lpstr>Хвилинка каліграфії  Продовжте ряд чисел до 50.  5; 10; 15; ...</vt:lpstr>
      <vt:lpstr>Вправа «Мозковий штурм» ● Як називаються числа при множенні? ● Як збільшити число у кілька разів? ● Як зменшити число у кілька разів? ● Що ми отримаємо при множенні на 1? ● Як знайти невідомий множник? ● Як знайти невідоме ділене? ● Як знайти невідомий дільник?</vt:lpstr>
      <vt:lpstr>Гра «Заховане число» </vt:lpstr>
      <vt:lpstr>Робота з підручником С. 31 №185 (1 ‒ усно) С. 31 №185 (2 – усно,  3 – письмово) </vt:lpstr>
      <vt:lpstr>Фізкультхвилинка для очей Оченята роблять вправи Вліво, вправо, вліво, вправо. Потім вгору, потім вниз Оченятами дивись.  </vt:lpstr>
      <vt:lpstr>Релаксація  Повільно поведіть очима зліва направо та справа наліво (3 рази). Повільно переведіть погляд угору – униз, потім навпаки. Уявіть велосипедне колесо, позначте на ньому певну точку і слідкуйте за обертанням цієї уявної точки. </vt:lpstr>
      <vt:lpstr>Робота над задачею С. 31 № 186 Комбайнів – 5 шт. Машин – ? шт., у 3 р. більше  </vt:lpstr>
      <vt:lpstr>Робота в парах Складання задачі за коротким записом. Розв'язування її. С. 32 №187 </vt:lpstr>
      <vt:lpstr>Фізкультхвилинка https://www.youtube.com/watch?v=0Chy9IitZe0&amp;list=PL_dWQqgjxJCy5ZcSKh22QFXbhsPzHB7Hy </vt:lpstr>
      <vt:lpstr>Робота над виразами зі змінною  С. 32 №189     Робота над рівняннями.    Самостійна робота   С. 32 №190  І варіант – 1 та 3 рівняння  ІІ варіант – 2 та 4 рівняння</vt:lpstr>
      <vt:lpstr>Робота у групах </vt:lpstr>
      <vt:lpstr>Гра «Веселий дзьобик»  Пограємо у гру. Порівняємо вирази і вставимо пташині «дзьобики», тобто знаки «більше» або «менше». </vt:lpstr>
      <vt:lpstr>Самостійна робота</vt:lpstr>
      <vt:lpstr>Підсумок уроку. Рефлексія ● Сьогодні я дізнався/дізналася... ● Було цікаво... ● Було складно... ● Я зрозумів/зрозуміла, що... ● Тепер я зможу... ● Я навчився/навчилася... ● У мене вийшло... ● Я зміг/змогла...</vt:lpstr>
      <vt:lpstr>Визначення часу за годинником. Задачі на час. Порівняння іменованих чисел.  №203‒2012</vt:lpstr>
      <vt:lpstr>Станьте, діти, всі рівненько, Посміхніться всі гарненько. Настрій на урок візьмемо, Й працювати розпочнемо. </vt:lpstr>
      <vt:lpstr>Інтерактивна технологія «Мікрофон» Які назви чисел при множенні? Які назви чисел при діленні? Які назви чисел при додаванні? Які назви чисел при відніманні? Продовжте речення: «Щоб знайти периметр потрібно…». </vt:lpstr>
      <vt:lpstr>Практична робота в парах Визначте час на кожному годиннику. </vt:lpstr>
      <vt:lpstr>Робота з підручником, с. 35 №204 Котру годину показують годинники в першу і другу половину доби? Скільки годин залишиться до кінця доби? </vt:lpstr>
      <vt:lpstr>Хвилинка каліграфії Розгортаємо зошити. Опускаємось на 4 клітинки вниз і на другій клітинці ставимо крапочку.  Запишіть числовий ряд: 36  32  4  8  16  20  12  24  28  40 Що об’єднує всі ці числа? А тепер запишіть ці числа так, як вони стоять у таблиці ділення на 4 ‒ від меншого до більшого.</vt:lpstr>
      <vt:lpstr>Колективна робота над задачею,  с. 35 №205 Скільки хвилин треба йти дівчинці до школи? О котрíй годині починаються уроки? За скільки хвилин вона має бути в школі? Яке основне запитання задачі? За допомогою якої дії ми можемо дати на нього відповідь?</vt:lpstr>
      <vt:lpstr>Робота в парах Розв’язування задачі за типовим аналізом. С. 35 №206 С. 35 №208 (за бажанням)</vt:lpstr>
      <vt:lpstr>Презентация PowerPoint</vt:lpstr>
      <vt:lpstr>Робота над виразами  С. 35 №207 </vt:lpstr>
      <vt:lpstr>Підсумок уроку «Торбинка запитань»  Як потрібно берегти час? Продовжте речення:  «Маленька стрілка вказує на …».  «Велика стрілка вказує на …».  Котра година буде, якщо велика стрілка буде на числі 12, а маленька на – 3? Котра це година, коли маленька та велика стрілки вказують на число 12?</vt:lpstr>
      <vt:lpstr>Таблиці множення числа 9 та ділення на 9. Складання й розв’язування задач за моделями. Задачі на периметр квадрата.  №343‒350 </vt:lpstr>
      <vt:lpstr>Я щиро вас вітаю. Здоров’я, радості  бажаю. Математику розпочинаю!!! </vt:lpstr>
      <vt:lpstr>Перевірка домашнього завдання Аналіз виконаної роботи та взаємоперевірка зошитів. </vt:lpstr>
      <vt:lpstr>Елементи кінезіології «Дзеркальне малювання квіточки» </vt:lpstr>
      <vt:lpstr> Очікування.  Вправа «Мікрофон»   Що ви очікуєте від сьогоднішнього уроку?  Яким ви хочете бачити наш урок?  Якими ви маєте бути на уроці? </vt:lpstr>
      <vt:lpstr>Усна лічба  Гра «Сонечко» Умова. Кожен з учнів буде ловити жовтий м'яч-сонечко та давати відповіді на запитання за таблицею множення  на 7 і 8 </vt:lpstr>
      <vt:lpstr>Гра «День – ніч»  Умова. Коли діти чують слово  «ніч» ‒ опускаєте голову  на руки, заплющуєте очі. Учитель читає ланцюжок. «День» ‒ діти на рахівницях показують результат виразу.</vt:lpstr>
      <vt:lpstr>Математичний диктант</vt:lpstr>
      <vt:lpstr>Хвилинка каліграфії Пропишіть число 93.  Яка кількість десятків та одиниць у цьому числі?  Виконайте кратне та різницеве порівняння чисел 9 і 3. </vt:lpstr>
      <vt:lpstr>Завдання «Цікава арифметика» Розгляньте записи. Відтворіть таблицю множення числа 9.</vt:lpstr>
      <vt:lpstr>Робота з підручником,  с. 58 №345, 346 (усно) Колективне складання таблиці ділення на 9.   Робота над задачею,  с. 58 №347</vt:lpstr>
      <vt:lpstr>Фізкультхвилинка (гімнастика для очей)</vt:lpstr>
      <vt:lpstr>Творча робота в парах  Складання задачі за малюнком та коротким записом. С. 58 №348 </vt:lpstr>
      <vt:lpstr>Робота з геометричним матеріалом Розгляньте фігури, виберіть прямокутники. </vt:lpstr>
      <vt:lpstr>Гра «Істинне – хибне» Які твердження правильні? Будь-який квадрат – це прямокутник. Будь-який прямокутник – це квадрат. Будь-який чотирикутник –  це многокутник. </vt:lpstr>
      <vt:lpstr>Творча робота</vt:lpstr>
      <vt:lpstr>   Письмове віднімання трицифрових чисел без переходу через розряд.  Задачі на віднімання. №67‒76 </vt:lpstr>
      <vt:lpstr>Тренінг  «Хвилинка позитиву»   </vt:lpstr>
      <vt:lpstr>Перевірка домашнього завдання </vt:lpstr>
      <vt:lpstr>Гра «Відшукайте друга» Підкресліть у числах одиниці, десятки, сотні. 1-й ряд  підкреслює у числах кількість одиниць. 157, 324, 741, 284 2-й ряд підкреслює у числах кількість десятків. 228, 132, 853, 904 3-й ряд  підкреслює у числах кількість сотень. 459, 560, 397, 241</vt:lpstr>
      <vt:lpstr>Каліграфічна хвилинка Запишіть шість чисел, щоб кожне наступне було на 6 більше за попереднє. </vt:lpstr>
      <vt:lpstr>Робота над рівняннями фронтально біля дошки  674 – у = 126                х + 437 = 742             а – 284 = 272 </vt:lpstr>
      <vt:lpstr>Робота над новим матеріалом </vt:lpstr>
      <vt:lpstr>Перегляд  тематичного мультфільму https://www.youtube.com/watch?v=mKmQmMLsqag </vt:lpstr>
      <vt:lpstr>Робота в парах над прикладами, с. 14 №69</vt:lpstr>
      <vt:lpstr>Презентация PowerPoint</vt:lpstr>
      <vt:lpstr>Робота у групах, с. 14 №70 За поданими умовами (на вибір) складіть інші задачі на віднімання. </vt:lpstr>
      <vt:lpstr>Робота з геометричним матеріалом С. 14 №71 </vt:lpstr>
      <vt:lpstr>Робота над розв′язуванням рівнянь за схемами, с. 15 №74 </vt:lpstr>
      <vt:lpstr>Домашнє завдання С. 15 № 75, 76 </vt:lpstr>
      <vt:lpstr>Множення та ділення на 100.  Розв'язування задач.  №221‒232 </vt:lpstr>
      <vt:lpstr>Наш девіз:  Не просто слухати, а чути. Не просто дивитись, а бачити. Не просто відповідати, а міркувати. Дружно й плідно працювати.        </vt:lpstr>
      <vt:lpstr>Перевірка домашнього завдання</vt:lpstr>
      <vt:lpstr>Усні обчислення. «Кругові» вирази 820 – 400     340 + 90      650 – 310 380 + 440    420 + 230     430 – 50 </vt:lpstr>
      <vt:lpstr>Робота в парах за завданнями підручника, с. 39 №221  Поясніть множення. Обчисліть.  </vt:lpstr>
      <vt:lpstr>Каліграфічна хвилинка </vt:lpstr>
      <vt:lpstr>Математичний диктант</vt:lpstr>
      <vt:lpstr>Проблемне питання У кожній рівності порівняйте перший множник і добуток та зробіть висновок. 3 · 100 = 300             7 · 100 = 700 5 · 100 = 500             9 · 100 = 900 </vt:lpstr>
      <vt:lpstr>Робота над обчисленням виразів,  с. 39 №222, 223</vt:lpstr>
      <vt:lpstr>Ознайомлення з правилом на с. 40 (множення на 100) Щоб помножити число на 100, треба до нього справа приписати два нулі. Виконання практичного завдання на застосування правила, с. 40 №224</vt:lpstr>
      <vt:lpstr>Ознайомлення з правилом на  с. 40 (ділення на 100) Щоб поділити на 100 число, яке закінчується нулями, треба в ньому справа закрити два нулі.  Виконання практичного завдання на застосування правила, с. 40 №225</vt:lpstr>
      <vt:lpstr>Презентация PowerPoint</vt:lpstr>
      <vt:lpstr> Коментоване обчислення виразів 80 · 10 : 100 = □           100 ∙ 5 : 10 = □          60 – 100 : 100 = □ 900 : 10 : 10 = □            100 · 7 : 10 = □          1 ∙ 1 ∙ 1 + 100 = □</vt:lpstr>
      <vt:lpstr>Робота над задачею, с. 40 №227 За діаграмою тривалості життя тварин склади і розв'яжи задачі.</vt:lpstr>
      <vt:lpstr>Робота в парах над рівняннями, с. 41 №229  </vt:lpstr>
      <vt:lpstr>На уроці працювали – математику вивчали!  Що робили, що вивчали, розкажіть чи покажіть?</vt:lpstr>
      <vt:lpstr>Домашнє завдання, с. 41 №231, 232 </vt:lpstr>
      <vt:lpstr>Сполучний закон множення  № 242-251 </vt:lpstr>
      <vt:lpstr>Наш девіз (хором):  «Якщо хочеш багато знати, треба дружно працювати!»     </vt:lpstr>
      <vt:lpstr>Перевірка домашнього завдання </vt:lpstr>
      <vt:lpstr>Усна лічба.  Робота в парах за підручником, с. 42 №242 </vt:lpstr>
      <vt:lpstr>Виконання дій з іменованими числами.   2 м 40 см + 70 см                 3 дм 6 см + 3 см 4 м 30 см – 3 м                     7 дм 6 см – 2 см 6 м 50 см + 50 см                  4 дм 4 см + 4 дм 8 дм 7 см – 3 дм 4 см          5 м 20 см + 36 см 9 дм 5 см – 5 дм</vt:lpstr>
      <vt:lpstr>Творча робота над задачею у групах. Розгляньте короткий запис задачі, складіть умову та розв'яжіть її.</vt:lpstr>
      <vt:lpstr>Хвилинка каліграфії </vt:lpstr>
      <vt:lpstr>       Математичний диктант  Добуток чисел 5 і 7 збільшити на 8. Частку чисел 40 і 5 зменшити на 3. Суму чисел 15 і 17 зменшити у 4 рази. Різницю чисел 45 і 38 збільшити  у 5 разів.</vt:lpstr>
      <vt:lpstr>Колективна робота над розв'язуванням задач за схемами, с. 43 №246 </vt:lpstr>
      <vt:lpstr>Фізкультхвилинка  (гімнастика для очей) </vt:lpstr>
      <vt:lpstr>Робота в парах за підручником, с. 43 №247 Зменш та збільш числа у 10 та 100 раз. </vt:lpstr>
      <vt:lpstr>Домашнє завдання, с. 44 № 250, 251 </vt:lpstr>
      <vt:lpstr>Ділення суми на число.  №386‒395 </vt:lpstr>
      <vt:lpstr>Вправа  «Очікування» Скажіть, що ви очікуєте від нашого уроку? Яким ви його хочете бачити? Дати відповідь вам допоможуть букви-підказки.           Ц –?     П –?     Н – ?                     К – ?     З – ?</vt:lpstr>
      <vt:lpstr>Перевірка домашнього завдання Аналіз виконаної роботи. Взаємоперевірка зошитів. </vt:lpstr>
      <vt:lpstr>Усна лічба «ланцюжком»  300 · 3                       4 · 200                                  5 · 18                          8 · 12                                   23 · 3                          17 · 5 120 · 3                        240 · 2    19 · 3  </vt:lpstr>
      <vt:lpstr>Математична розминка  Числа 4, 5, 6, 7, 2 помнож  на 10, на 100     Числа 400, 900, 200, 800,100 поділи на 100. </vt:lpstr>
      <vt:lpstr>Робота з іменованими числами 3 м 80 см + 20 см                                 2 кг 640 г ‒ 1 кг 240 г 4 м ‒ 50 см                                           8 дм 4 см ‒ 7 см </vt:lpstr>
      <vt:lpstr>Фронтальне виконання завдання №386, с. 64 підручника.</vt:lpstr>
      <vt:lpstr>Робота в зошиті 1. Хвилинка каліграфії.   Запис числа 16 з коментарем   2. Письмові обчислення у стовпчик 225 + 382          358 – 274          835 – 257          421 + 296</vt:lpstr>
      <vt:lpstr>Завдання «Хто швидше?» Застосовуючи переставну властивість дії множення, знайдіть добутки:  2 · 23 =  3 · 31 =  4 · 12 =  5 · 11 =  </vt:lpstr>
      <vt:lpstr>Колективна робота над задачею Задача. Кременчуцьке водосховище – найбільше на Дніпрі. Його довжина і ширина разом становлять 177 км. Ширина водосховища 28 км. На скільки кілометрів ширина водосховища менша від його довжини?</vt:lpstr>
      <vt:lpstr>Фізкультхвилинка Із-за парт всі миттю встали, Гарно спинки підрівняли. Вгору тягнемось усі, Мов трава в дрібній росі. Потім легко всі присіли, Наче ноги заболіли. Потім встали, руки в боки І зробили два підскоки. Каблучками цок-цок. І продовжимо урок.</vt:lpstr>
      <vt:lpstr>Фронтальна робота  Обчисліть вирази «ланцюжком», застосовуючи правило ділення суми на число. (24 + 28): 4      (30 + 54): 6             (36 + 60): 6        (25+ 45): 5           (48 + 40): 8        (18 +27): 3   </vt:lpstr>
      <vt:lpstr>Самостійна робота охочих учнів над виразами.  Інші працюють з учителем біля дошки за підручником, с. 65 №390 </vt:lpstr>
      <vt:lpstr>Домашнє завдання  с. 66 № 394, 395 </vt:lpstr>
      <vt:lpstr>Поняття частини. №547‒556 </vt:lpstr>
      <vt:lpstr>Завдання наші такі: Не просто слухати, а чути. Не просто дивитися, а бачити. Не просто відповідати, а міркувати. Дружно і плідно працювати. </vt:lpstr>
      <vt:lpstr>Перевірка домашнього завдання Аналіз виконаної роботи. Взаємоперевірка.   </vt:lpstr>
      <vt:lpstr>Гра «Хто швидше?»</vt:lpstr>
      <vt:lpstr>Вправа «Полічи». Фронтальна робота</vt:lpstr>
      <vt:lpstr>Робота в парах на швидкість обчислення виразів. 3 · 12 ‒ 65 : 5 = □ 70 ‒ 27 · 2 + 19 = □ 42: (71 ‒ 64) · 8 = □ 24 : (90 ‒ 82) + 67 = □ </vt:lpstr>
      <vt:lpstr>Хвилинка каліграфії  5  6  55  56  65  66  555  565  556  666  655  5656  6565  </vt:lpstr>
      <vt:lpstr>Робота над виразами в зошитах за варіантами 1-й ряд – самостійно.  2-й ряд – у парах.  3-й ряд – колективно з учителем. 722 +134     516 + 423 350 + 448 360 + 233     681 + 118   249 + 237</vt:lpstr>
      <vt:lpstr>Робота з геометричним матеріалом за підручником,  с. 90 № 549 Накресліть такі самі смужки й запишіть, яку частину кожної з них зафарбовано.</vt:lpstr>
      <vt:lpstr>Фізкультхвилинка Настав час відпочити.  «Австралійський дощ» </vt:lpstr>
      <vt:lpstr>Робота в парах за підручником, с. 90 № 550, 551</vt:lpstr>
      <vt:lpstr>Колективна творча робота за коротким записом. С. 91 №553</vt:lpstr>
      <vt:lpstr>Робота з іменованими числами </vt:lpstr>
      <vt:lpstr> Інтерактивна технологія «Мікрофон»  Які числа називають дробовими?  Що показує знаменник, чисельник?  Де ви можете використати знання, здобуті сьогодні на уроці?  </vt:lpstr>
      <vt:lpstr>Домашнє завдання С. 91 №555, 556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Додавання і віднімання двоцифрових чисел з переходом через розряд. Коло. Круг. Задачі на знаходження невідомого компоненту  та різницеве порівняння.   № 55-64</dc:title>
  <dc:creator>Lenovo</dc:creator>
  <cp:lastModifiedBy>Marina Kvetenadze</cp:lastModifiedBy>
  <cp:revision>129</cp:revision>
  <dcterms:created xsi:type="dcterms:W3CDTF">2020-06-24T08:51:47Z</dcterms:created>
  <dcterms:modified xsi:type="dcterms:W3CDTF">2020-08-03T08:25:20Z</dcterms:modified>
</cp:coreProperties>
</file>