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notesMasterIdLst>
    <p:notesMasterId r:id="rId15"/>
  </p:notesMasterIdLst>
  <p:sldIdLst>
    <p:sldId id="256" r:id="rId2"/>
    <p:sldId id="274" r:id="rId3"/>
    <p:sldId id="277" r:id="rId4"/>
    <p:sldId id="283" r:id="rId5"/>
    <p:sldId id="275" r:id="rId6"/>
    <p:sldId id="278" r:id="rId7"/>
    <p:sldId id="279" r:id="rId8"/>
    <p:sldId id="280" r:id="rId9"/>
    <p:sldId id="287" r:id="rId10"/>
    <p:sldId id="281" r:id="rId11"/>
    <p:sldId id="282" r:id="rId12"/>
    <p:sldId id="284" r:id="rId13"/>
    <p:sldId id="28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608D0-87D0-4091-B2A9-C36159788809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A6236-77CF-4BE4-AF88-C7C7F925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A6236-77CF-4BE4-AF88-C7C7F925F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1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02C-6EC6-4E09-BC2C-9FDED4DE236E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1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0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7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55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5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6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4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28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1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2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1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5CAA-4E5A-4223-BD55-C5D2841AC9E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202873"/>
            <a:ext cx="9068586" cy="1911927"/>
          </a:xfrm>
        </p:spPr>
        <p:txBody>
          <a:bodyPr/>
          <a:lstStyle/>
          <a:p>
            <a:r>
              <a:rPr lang="uk-UA" sz="4000" b="1" dirty="0" smtClean="0">
                <a:effectLst/>
              </a:rPr>
              <a:t/>
            </a:r>
            <a:br>
              <a:rPr lang="uk-UA" sz="4000" b="1" dirty="0" smtClean="0">
                <a:effectLst/>
              </a:rPr>
            </a:br>
            <a:r>
              <a:rPr lang="uk-UA" sz="4000" b="1" dirty="0">
                <a:effectLst/>
              </a:rPr>
              <a:t/>
            </a:r>
            <a:br>
              <a:rPr lang="uk-UA" sz="4000" b="1" dirty="0">
                <a:effectLst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3740728"/>
            <a:ext cx="9070848" cy="1579418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11" y="321945"/>
            <a:ext cx="4557029" cy="62141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94218" y="3244334"/>
            <a:ext cx="4696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Автори   підручника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34" y="382330"/>
            <a:ext cx="4783557" cy="62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Різні завдання </a:t>
            </a:r>
            <a:b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міжпредметного </a:t>
            </a:r>
            <a:r>
              <a:rPr lang="uk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характеру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6"/>
          <a:stretch/>
        </p:blipFill>
        <p:spPr>
          <a:xfrm>
            <a:off x="256634" y="1743779"/>
            <a:ext cx="6153150" cy="2276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70" t="6235"/>
          <a:stretch/>
        </p:blipFill>
        <p:spPr>
          <a:xfrm>
            <a:off x="215659" y="4328441"/>
            <a:ext cx="6194125" cy="1598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236" y="1825195"/>
            <a:ext cx="4938354" cy="314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113" y="5912330"/>
            <a:ext cx="6210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Цікаві практичні завдання з використанням різних технік та матеріалів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1"/>
          <a:stretch/>
        </p:blipFill>
        <p:spPr>
          <a:xfrm>
            <a:off x="7516809" y="1624966"/>
            <a:ext cx="4058170" cy="4663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41"/>
          <a:stretch/>
        </p:blipFill>
        <p:spPr>
          <a:xfrm>
            <a:off x="0" y="1624966"/>
            <a:ext cx="4107880" cy="4663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871" y="1624966"/>
            <a:ext cx="3658947" cy="2889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937" y="4514002"/>
            <a:ext cx="3473480" cy="23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086" y="901337"/>
            <a:ext cx="8527827" cy="4663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err="1" smtClean="0">
                <a:solidFill>
                  <a:srgbClr val="00B050"/>
                </a:solidFill>
              </a:rPr>
              <a:t>Підручник</a:t>
            </a:r>
            <a:r>
              <a:rPr lang="ru-RU" sz="2000" dirty="0" smtClean="0">
                <a:solidFill>
                  <a:srgbClr val="00B050"/>
                </a:solidFill>
              </a:rPr>
              <a:t> є </a:t>
            </a:r>
            <a:r>
              <a:rPr lang="ru-RU" sz="2000" dirty="0" err="1" smtClean="0">
                <a:solidFill>
                  <a:srgbClr val="00B050"/>
                </a:solidFill>
              </a:rPr>
              <a:t>складовою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навчально</a:t>
            </a:r>
            <a:r>
              <a:rPr lang="ru-RU" sz="2000" dirty="0" smtClean="0">
                <a:solidFill>
                  <a:srgbClr val="00B050"/>
                </a:solidFill>
              </a:rPr>
              <a:t>-методичного комплекту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«Я </a:t>
            </a:r>
            <a:r>
              <a:rPr lang="ru-RU" sz="3200" dirty="0" err="1" smtClean="0">
                <a:solidFill>
                  <a:srgbClr val="FF0000"/>
                </a:solidFill>
              </a:rPr>
              <a:t>досліджую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світ</a:t>
            </a:r>
            <a:r>
              <a:rPr lang="ru-RU" sz="3200" dirty="0" smtClean="0">
                <a:solidFill>
                  <a:srgbClr val="FF0000"/>
                </a:solidFill>
              </a:rPr>
              <a:t>. 2 </a:t>
            </a:r>
            <a:r>
              <a:rPr lang="ru-RU" sz="3200" dirty="0" err="1" smtClean="0">
                <a:solidFill>
                  <a:srgbClr val="FF0000"/>
                </a:solidFill>
              </a:rPr>
              <a:t>клас</a:t>
            </a:r>
            <a:r>
              <a:rPr lang="ru-RU" sz="3200" dirty="0" smtClean="0">
                <a:solidFill>
                  <a:srgbClr val="FF0000"/>
                </a:solidFill>
              </a:rPr>
              <a:t>»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до </a:t>
            </a:r>
            <a:r>
              <a:rPr lang="ru-RU" sz="2400" dirty="0" err="1" smtClean="0">
                <a:solidFill>
                  <a:srgbClr val="FF0000"/>
                </a:solidFill>
              </a:rPr>
              <a:t>якого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також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входять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60" y="2473482"/>
            <a:ext cx="8176044" cy="31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ШАНОВНІ КОЛЕГИ!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0997"/>
            <a:ext cx="8596668" cy="4540366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r>
              <a:rPr lang="uk-UA" sz="2400" dirty="0" smtClean="0"/>
              <a:t>Обирайте підручник «</a:t>
            </a:r>
            <a:r>
              <a:rPr lang="uk-UA" sz="2400" dirty="0" smtClean="0">
                <a:solidFill>
                  <a:srgbClr val="FF0000"/>
                </a:solidFill>
              </a:rPr>
              <a:t>Я досліджую світ. 2 клас»</a:t>
            </a:r>
          </a:p>
          <a:p>
            <a:pPr marL="0" lvl="0" indent="0" algn="ctr">
              <a:buNone/>
            </a:pPr>
            <a:r>
              <a:rPr lang="uk-UA" sz="2400" dirty="0" smtClean="0"/>
              <a:t> авторів </a:t>
            </a:r>
            <a:r>
              <a:rPr lang="ru-RU" sz="2400" i="1" dirty="0" smtClean="0"/>
              <a:t>Ольги Гнатюк,</a:t>
            </a:r>
            <a:endParaRPr lang="ru-RU" sz="2400" i="1" dirty="0"/>
          </a:p>
          <a:p>
            <a:pPr marL="0" lvl="0" indent="0" algn="ctr">
              <a:buNone/>
            </a:pPr>
            <a:r>
              <a:rPr lang="ru-RU" sz="2400" i="1" dirty="0" smtClean="0"/>
              <a:t>Олени </a:t>
            </a:r>
            <a:r>
              <a:rPr lang="ru-RU" sz="2400" i="1" dirty="0" err="1" smtClean="0"/>
              <a:t>Антонової</a:t>
            </a:r>
            <a:r>
              <a:rPr lang="ru-RU" sz="2400" i="1" dirty="0" smtClean="0"/>
              <a:t> та </a:t>
            </a:r>
            <a:r>
              <a:rPr lang="ru-RU" sz="2400" i="1" dirty="0" err="1" smtClean="0"/>
              <a:t>Анжели</a:t>
            </a:r>
            <a:r>
              <a:rPr lang="ru-RU" sz="2400" i="1" dirty="0" smtClean="0"/>
              <a:t> Бровченко.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lvl="0" indent="0" algn="ctr">
              <a:buNone/>
            </a:pPr>
            <a:endParaRPr lang="uk-UA" sz="2800" i="1" dirty="0" smtClean="0">
              <a:solidFill>
                <a:srgbClr val="FF0000"/>
              </a:solidFill>
            </a:endParaRPr>
          </a:p>
          <a:p>
            <a:pPr marL="0" lvl="0" indent="0" algn="r">
              <a:buNone/>
            </a:pPr>
            <a:endParaRPr lang="uk-UA" sz="2800" i="1" dirty="0" smtClean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uk-UA" sz="2800" i="1" dirty="0" smtClean="0">
                <a:solidFill>
                  <a:srgbClr val="00B050"/>
                </a:solidFill>
              </a:rPr>
              <a:t>Будуймо разом Нову українську школу!</a:t>
            </a:r>
          </a:p>
          <a:p>
            <a:pPr marL="0" lvl="0" indent="0">
              <a:buNone/>
            </a:pPr>
            <a:r>
              <a:rPr lang="uk-UA" sz="2800" i="1" dirty="0" smtClean="0">
                <a:solidFill>
                  <a:srgbClr val="00B050"/>
                </a:solidFill>
              </a:rPr>
              <a:t>Виховуймо сучасних творчих дітей </a:t>
            </a:r>
          </a:p>
          <a:p>
            <a:pPr marL="0" lvl="0" indent="0">
              <a:buNone/>
            </a:pPr>
            <a:r>
              <a:rPr lang="uk-UA" sz="2800" i="1" dirty="0" smtClean="0">
                <a:solidFill>
                  <a:srgbClr val="00B050"/>
                </a:solidFill>
              </a:rPr>
              <a:t>з видавництвом «</a:t>
            </a:r>
            <a:r>
              <a:rPr lang="uk-UA" sz="2800" i="1" dirty="0" err="1" smtClean="0">
                <a:solidFill>
                  <a:srgbClr val="00B050"/>
                </a:solidFill>
              </a:rPr>
              <a:t>Генеза</a:t>
            </a:r>
            <a:r>
              <a:rPr lang="uk-UA" sz="2800" i="1" dirty="0" smtClean="0">
                <a:solidFill>
                  <a:srgbClr val="00B050"/>
                </a:solidFill>
              </a:rPr>
              <a:t>»!</a:t>
            </a:r>
          </a:p>
          <a:p>
            <a:pPr marL="0" lvl="0" indent="0">
              <a:buNone/>
            </a:pPr>
            <a:endParaRPr lang="uk-UA" sz="4000" i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uk-UA" sz="4000" i="1" dirty="0" smtClean="0">
                <a:solidFill>
                  <a:srgbClr val="FF0000"/>
                </a:solidFill>
              </a:rPr>
              <a:t>Майбутнє за нами!</a:t>
            </a:r>
            <a:endParaRPr lang="ru-RU" sz="4000" i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5" name="muzyka-dlya-prezentacii-spokoyna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516" y="2601263"/>
            <a:ext cx="3303917" cy="276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8574"/>
            <a:ext cx="10183323" cy="171201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dirty="0" smtClean="0"/>
              <a:t>Авторки підручника:</a:t>
            </a:r>
            <a:br>
              <a:rPr lang="uk-UA" sz="3100" dirty="0" smtClean="0"/>
            </a:br>
            <a:r>
              <a:rPr lang="uk-UA" sz="3100" b="1" dirty="0" smtClean="0">
                <a:solidFill>
                  <a:srgbClr val="00B050"/>
                </a:solidFill>
              </a:rPr>
              <a:t>Ольга Гнатюк, </a:t>
            </a:r>
            <a:r>
              <a:rPr lang="uk-UA" sz="3100" b="1" dirty="0">
                <a:solidFill>
                  <a:srgbClr val="00B050"/>
                </a:solidFill>
              </a:rPr>
              <a:t>Олена </a:t>
            </a:r>
            <a:r>
              <a:rPr lang="uk-UA" sz="3100" b="1" dirty="0" smtClean="0">
                <a:solidFill>
                  <a:srgbClr val="00B050"/>
                </a:solidFill>
              </a:rPr>
              <a:t>Антонова,</a:t>
            </a:r>
            <a:br>
              <a:rPr lang="uk-UA" sz="3100" b="1" dirty="0" smtClean="0">
                <a:solidFill>
                  <a:srgbClr val="00B050"/>
                </a:solidFill>
              </a:rPr>
            </a:br>
            <a:r>
              <a:rPr lang="uk-UA" sz="3100" b="1" dirty="0" smtClean="0">
                <a:solidFill>
                  <a:srgbClr val="00B050"/>
                </a:solidFill>
              </a:rPr>
              <a:t>Анжела </a:t>
            </a:r>
            <a:r>
              <a:rPr lang="uk-UA" sz="3100" b="1" dirty="0">
                <a:solidFill>
                  <a:srgbClr val="00B050"/>
                </a:solidFill>
              </a:rPr>
              <a:t>Бровченко</a:t>
            </a: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uk-UA" sz="3600" b="1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35927"/>
            <a:ext cx="5502990" cy="2065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787"/>
          <a:stretch/>
        </p:blipFill>
        <p:spPr>
          <a:xfrm>
            <a:off x="7640028" y="1597187"/>
            <a:ext cx="4551972" cy="2616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47" y="3774024"/>
            <a:ext cx="5635869" cy="22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Використано </a:t>
            </a:r>
            <a:r>
              <a:rPr lang="uk-U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інтерактивні технології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071" y="3348139"/>
            <a:ext cx="5248275" cy="1314450"/>
          </a:xfrm>
          <a:prstGeom prst="rect">
            <a:avLst/>
          </a:prstGeom>
        </p:spPr>
      </p:pic>
      <p:pic>
        <p:nvPicPr>
          <p:cNvPr id="5" name="Picture 2" descr="ÐÐ°ÑÑÐ¸Ð½ÐºÐ¸ Ð¿Ð¾ Ð·Ð°Ð¿ÑÐ¾ÑÑ Ð´Ð¸ÑÐ¸Ð½Ð° Ð· Ð³Ð°Ð´Ð¶ÐµÑÐ¾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8" y="1930400"/>
            <a:ext cx="5449543" cy="43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6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348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Дотримано принципів </a:t>
            </a:r>
            <a:r>
              <a:rPr lang="ru-RU" b="1" dirty="0" smtClean="0"/>
              <a:t>г</a:t>
            </a:r>
            <a:r>
              <a:rPr lang="uk-UA" dirty="0" err="1" smtClean="0"/>
              <a:t>ендерно</a:t>
            </a:r>
            <a:r>
              <a:rPr lang="uk-UA" dirty="0" smtClean="0"/>
              <a:t> нейтральної подачі матеріалу </a:t>
            </a:r>
            <a:br>
              <a:rPr lang="uk-UA" dirty="0" smtClean="0"/>
            </a:br>
            <a:r>
              <a:rPr lang="uk-UA" dirty="0" smtClean="0"/>
              <a:t>подача матеріалу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585" y="1753649"/>
            <a:ext cx="4151599" cy="2620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23" y="4308454"/>
            <a:ext cx="3736349" cy="2548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51124"/>
          <a:stretch/>
        </p:blipFill>
        <p:spPr>
          <a:xfrm>
            <a:off x="7706149" y="1753649"/>
            <a:ext cx="3135706" cy="2491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31025"/>
          <a:stretch/>
        </p:blipFill>
        <p:spPr>
          <a:xfrm>
            <a:off x="0" y="1818224"/>
            <a:ext cx="2913750" cy="50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8574"/>
            <a:ext cx="8596668" cy="127328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Навчальний матеріал інтегровано </a:t>
            </a:r>
            <a:br>
              <a:rPr lang="uk-UA" dirty="0" smtClean="0"/>
            </a:br>
            <a:r>
              <a:rPr lang="uk-UA" dirty="0" smtClean="0"/>
              <a:t>за темами тижня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42" y="1721854"/>
            <a:ext cx="4066665" cy="1789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900"/>
          <a:stretch/>
        </p:blipFill>
        <p:spPr>
          <a:xfrm>
            <a:off x="5749787" y="3764674"/>
            <a:ext cx="4413310" cy="1770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03" t="3604"/>
          <a:stretch/>
        </p:blipFill>
        <p:spPr>
          <a:xfrm>
            <a:off x="5382882" y="1737466"/>
            <a:ext cx="4249497" cy="2027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7234"/>
          <a:stretch/>
        </p:blipFill>
        <p:spPr>
          <a:xfrm>
            <a:off x="3540350" y="4893841"/>
            <a:ext cx="4051969" cy="1916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3267"/>
          <a:stretch/>
        </p:blipFill>
        <p:spPr>
          <a:xfrm>
            <a:off x="157056" y="3764674"/>
            <a:ext cx="4062951" cy="20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529"/>
            <a:ext cx="8596668" cy="1371577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Цікаві практико-орієнтовні та інтерактивні вправи, розвивальні завдання: індивідуальні, </a:t>
            </a:r>
            <a:br>
              <a:rPr lang="uk-UA" sz="2800" dirty="0" smtClean="0"/>
            </a:br>
            <a:r>
              <a:rPr lang="uk-UA" sz="2800" dirty="0" smtClean="0"/>
              <a:t>у парах, у групах</a:t>
            </a:r>
            <a:endParaRPr lang="en-US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9418" y="4172789"/>
            <a:ext cx="4870674" cy="2685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66" y="1337094"/>
            <a:ext cx="4209666" cy="2722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786" y="3583999"/>
            <a:ext cx="3666227" cy="3274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387"/>
          <a:stretch/>
        </p:blipFill>
        <p:spPr>
          <a:xfrm>
            <a:off x="350433" y="1406106"/>
            <a:ext cx="4730525" cy="19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Тематично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різнобічний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різноманітний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ілюстративний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матеріал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6151" y="4406181"/>
            <a:ext cx="3651103" cy="2451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4" y="1678029"/>
            <a:ext cx="2850768" cy="4121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731" y="1930400"/>
            <a:ext cx="1961944" cy="2218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856" y="1771709"/>
            <a:ext cx="5107295" cy="2793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856" y="4689937"/>
            <a:ext cx="4483771" cy="21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2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6265"/>
            <a:ext cx="8225126" cy="1112807"/>
          </a:xfrm>
        </p:spPr>
        <p:txBody>
          <a:bodyPr>
            <a:normAutofit/>
          </a:bodyPr>
          <a:lstStyle/>
          <a:p>
            <a:pPr algn="ctr"/>
            <a:r>
              <a:rPr lang="uk-UA" sz="31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uk-UA" sz="31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uk-UA" sz="31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Українознавче наповнення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56" y="1279909"/>
            <a:ext cx="4641011" cy="3377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63"/>
          <a:stretch/>
        </p:blipFill>
        <p:spPr>
          <a:xfrm>
            <a:off x="0" y="4666891"/>
            <a:ext cx="5615257" cy="2191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87" y="4666891"/>
            <a:ext cx="4091887" cy="2006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51" y="1504914"/>
            <a:ext cx="4804463" cy="29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4338"/>
            <a:ext cx="9372440" cy="1414064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Загадки, ребуси, </a:t>
            </a:r>
            <a:br>
              <a:rPr lang="uk-UA" dirty="0" smtClean="0"/>
            </a:br>
            <a:r>
              <a:rPr lang="uk-UA" dirty="0" smtClean="0"/>
              <a:t>прислів'я, народні прикмети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86" y="4567415"/>
            <a:ext cx="5553075" cy="781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67" y="2837378"/>
            <a:ext cx="3048000" cy="1552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82026" y="32443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'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494" y="5434003"/>
            <a:ext cx="5067300" cy="1304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1461" b="5722"/>
          <a:stretch/>
        </p:blipFill>
        <p:spPr>
          <a:xfrm>
            <a:off x="735233" y="1858401"/>
            <a:ext cx="5686038" cy="1269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11223"/>
          <a:stretch/>
        </p:blipFill>
        <p:spPr>
          <a:xfrm>
            <a:off x="0" y="3070496"/>
            <a:ext cx="6638925" cy="14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543</TotalTime>
  <Words>114</Words>
  <Application>Microsoft Office PowerPoint</Application>
  <PresentationFormat>Широкоэкранный</PresentationFormat>
  <Paragraphs>29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Аспект</vt:lpstr>
      <vt:lpstr>  </vt:lpstr>
      <vt:lpstr>Авторки підручника: Ольга Гнатюк, Олена Антонова, Анжела Бровченко </vt:lpstr>
      <vt:lpstr>Використано інтерактивні технології</vt:lpstr>
      <vt:lpstr>Дотримано принципів гендерно нейтральної подачі матеріалу  подача матеріалу</vt:lpstr>
      <vt:lpstr>Навчальний матеріал інтегровано  за темами тижня</vt:lpstr>
      <vt:lpstr>Цікаві практико-орієнтовні та інтерактивні вправи, розвивальні завдання: індивідуальні,  у парах, у групах</vt:lpstr>
      <vt:lpstr>Тематично різнобічний, різноманітний ілюстративний матеріал</vt:lpstr>
      <vt:lpstr>  Українознавче наповнення</vt:lpstr>
      <vt:lpstr>Загадки, ребуси,  прислів'я, народні прикмети</vt:lpstr>
      <vt:lpstr>Різні завдання  міжпредметного характеру</vt:lpstr>
      <vt:lpstr>Цікаві практичні завдання з використанням різних технік та матеріалів</vt:lpstr>
      <vt:lpstr>Презентация PowerPoint</vt:lpstr>
      <vt:lpstr>ШАНОВНІ КОЛЕГИ!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РЕАЛІЗАЦІЯ ІДЕЙ НОВОЇ УКРАЇНСЬКОЇ ШКОЛИ ЧЕРЕЗ ІНТЕГРОВАНИЙ КУРС  «Я ДОСЛІДЖУЮ СВІТ»</dc:title>
  <dc:creator>Alla Kravchenko</dc:creator>
  <cp:lastModifiedBy>Alla Kravchenko</cp:lastModifiedBy>
  <cp:revision>28</cp:revision>
  <dcterms:created xsi:type="dcterms:W3CDTF">2019-02-12T08:06:16Z</dcterms:created>
  <dcterms:modified xsi:type="dcterms:W3CDTF">2019-02-25T11:41:30Z</dcterms:modified>
</cp:coreProperties>
</file>