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2" r:id="rId2"/>
    <p:sldId id="257" r:id="rId3"/>
    <p:sldId id="259" r:id="rId4"/>
    <p:sldId id="277" r:id="rId5"/>
    <p:sldId id="279" r:id="rId6"/>
    <p:sldId id="276" r:id="rId7"/>
    <p:sldId id="278" r:id="rId8"/>
    <p:sldId id="283" r:id="rId9"/>
    <p:sldId id="265" r:id="rId10"/>
    <p:sldId id="264" r:id="rId11"/>
    <p:sldId id="267" r:id="rId12"/>
    <p:sldId id="281" r:id="rId13"/>
    <p:sldId id="273" r:id="rId14"/>
    <p:sldId id="271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44" autoAdjust="0"/>
  </p:normalViewPr>
  <p:slideViewPr>
    <p:cSldViewPr snapToGrid="0" showGuides="1">
      <p:cViewPr varScale="1">
        <p:scale>
          <a:sx n="110" d="100"/>
          <a:sy n="110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5659264"/>
        <c:axId val="65660800"/>
      </c:barChart>
      <c:catAx>
        <c:axId val="6565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60800"/>
        <c:crosses val="autoZero"/>
        <c:auto val="1"/>
        <c:lblAlgn val="ctr"/>
        <c:lblOffset val="100"/>
        <c:noMultiLvlLbl val="0"/>
      </c:catAx>
      <c:valAx>
        <c:axId val="6566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5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  <a:alpha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0.40674</cdr:x>
      <cdr:y>0.03137</cdr:y>
    </cdr:from>
    <cdr:to>
      <cdr:x>0.98849</cdr:x>
      <cdr:y>0.96863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230190" y="129435"/>
          <a:ext cx="6050279" cy="38672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0.00191</cdr:x>
      <cdr:y>0.0306</cdr:y>
    </cdr:from>
    <cdr:to>
      <cdr:x>0.40297</cdr:x>
      <cdr:y>0.95642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9912" y="126274"/>
          <a:ext cx="4171104" cy="382000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33CEDC0-68BB-46BB-B9F3-B8EF31EEB3A0}" type="datetime1">
              <a:rPr lang="ru-RU" smtClean="0"/>
              <a:pPr rtl="0"/>
              <a:t>27.02.2019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DC0C31-3BFD-43A2-B8EE-356E8F332F6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DEC6E-5116-4821-9AE3-DEE2315992C4}" type="datetime1">
              <a:rPr lang="ru-RU" smtClean="0"/>
              <a:pPr/>
              <a:t>27.02.2019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87908AF-65BE-457F-9D87-289A548E61FF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87908AF-65BE-457F-9D87-289A548E61FF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39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87908AF-65BE-457F-9D87-289A548E61FF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16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41400"/>
            <a:ext cx="12192000" cy="4216400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rtl="0">
              <a:spcBef>
                <a:spcPct val="0"/>
              </a:spcBef>
              <a:buNone/>
            </a:pPr>
            <a:endParaRPr lang="ru-RU" sz="4400" b="0" cap="none" spc="0" noProof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noFill/>
        </p:spPr>
        <p:txBody>
          <a:bodyPr rtlCol="0" anchor="b"/>
          <a:lstStyle>
            <a:lvl1pPr algn="ctr">
              <a:defRPr sz="6000" b="0" cap="none" spc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 rtlCol="0"/>
          <a:lstStyle>
            <a:lvl1pPr marL="0" indent="0" algn="ctr">
              <a:buNone/>
              <a:defRPr sz="2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ACE57-5B89-4511-8CC6-6079B07633C5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601115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4635A6-ECB3-4AF9-B57C-B106D61DFEDF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30354028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64896C-24E8-4D5F-B052-5A1AB0EAF74C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4689580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6139EC-77DD-4245-BDAF-747936C0A062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08511986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F98FF7-D4AF-4A01-B938-1A7924AE577D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3429018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DB762-28BC-4A17-817F-067168240279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4519160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C96E2-989D-481C-AEFC-B953D8B471BD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06851890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602DD-D342-4383-9076-07C03EE82EDD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1067039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6670B0-682C-479C-92E5-AB96DE7FDE2B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44368837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73E836-8EAB-4C4E-882A-B55263B5151F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6032971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84D00-2889-46E0-8C24-54058AF754E0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656132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98DAB2FD-FEEE-4848-9664-614F7FA3E5CB}" type="datetime1">
              <a:rPr lang="ru-RU" noProof="0" smtClean="0"/>
              <a:pPr rtl="0"/>
              <a:t>27.02.2019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FD068D91-5085-43EA-8734-9AB23AC0958B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77456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8000">
    <p:randomBar dir="vert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0"/>
          <a:solidFill>
            <a:schemeClr val="tx2">
              <a:lumMod val="50000"/>
            </a:schemeClr>
          </a:solidFill>
          <a:effectLst>
            <a:outerShdw blurRad="38100" dist="19050" dir="2700000" algn="tl" rotWithShape="0">
              <a:schemeClr val="tx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2">
            <a:lumMod val="75000"/>
          </a:schemeClr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zyka-dlya-prezentacii-spokoyna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842" y="140285"/>
            <a:ext cx="4885916" cy="64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04707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Українознавче наповнення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1428"/>
            <a:ext cx="6496050" cy="2705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1201"/>
          <a:stretch/>
        </p:blipFill>
        <p:spPr>
          <a:xfrm>
            <a:off x="6623866" y="1743313"/>
            <a:ext cx="5374005" cy="3289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699" y="5140827"/>
            <a:ext cx="5543551" cy="171717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64062"/>
            <a:ext cx="628650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592729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322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Завдання для самоконтролю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«</a:t>
            </a:r>
            <a:r>
              <a:rPr lang="uk-UA" dirty="0" err="1" smtClean="0">
                <a:solidFill>
                  <a:srgbClr val="FF0000"/>
                </a:solidFill>
              </a:rPr>
              <a:t>Перевір</a:t>
            </a:r>
            <a:r>
              <a:rPr lang="uk-UA" dirty="0" smtClean="0">
                <a:solidFill>
                  <a:srgbClr val="FF0000"/>
                </a:solidFill>
              </a:rPr>
              <a:t> себе» після кожного розділу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219" b="32502"/>
          <a:stretch/>
        </p:blipFill>
        <p:spPr>
          <a:xfrm>
            <a:off x="0" y="1605099"/>
            <a:ext cx="5839913" cy="3120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37" y="1605099"/>
            <a:ext cx="5347063" cy="3855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176" y="4748710"/>
            <a:ext cx="5077097" cy="21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19744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6418"/>
            <a:ext cx="10515600" cy="12418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Завдання, що виконуються за бажання 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у вільний час (зокрема, міжпредметні)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26" y="2574517"/>
            <a:ext cx="5900881" cy="7574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8" y="3415664"/>
            <a:ext cx="6486522" cy="5050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20" y="3889237"/>
            <a:ext cx="5264205" cy="7055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5893"/>
          <a:stretch/>
        </p:blipFill>
        <p:spPr>
          <a:xfrm>
            <a:off x="4886086" y="4764312"/>
            <a:ext cx="5781551" cy="4630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960" y="1680035"/>
            <a:ext cx="5358077" cy="4842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188" y="5708555"/>
            <a:ext cx="6145221" cy="5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3215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086" y="901337"/>
            <a:ext cx="10737668" cy="46634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dirty="0" err="1"/>
              <a:t>Підручник</a:t>
            </a:r>
            <a:r>
              <a:rPr lang="ru-RU" sz="3500" dirty="0"/>
              <a:t> </a:t>
            </a:r>
            <a:endParaRPr lang="ru-RU" sz="3500" dirty="0" smtClean="0"/>
          </a:p>
          <a:p>
            <a:pPr marL="0" indent="0" algn="ctr">
              <a:buNone/>
            </a:pPr>
            <a:r>
              <a:rPr lang="ru-RU" sz="3500" dirty="0" smtClean="0"/>
              <a:t>є </a:t>
            </a:r>
            <a:r>
              <a:rPr lang="ru-RU" sz="3500" dirty="0" err="1" smtClean="0"/>
              <a:t>складовою</a:t>
            </a:r>
            <a:r>
              <a:rPr lang="ru-RU" sz="3500" dirty="0" smtClean="0"/>
              <a:t> </a:t>
            </a:r>
            <a:r>
              <a:rPr lang="ru-RU" sz="3500" dirty="0" err="1" smtClean="0"/>
              <a:t>навчально</a:t>
            </a:r>
            <a:r>
              <a:rPr lang="ru-RU" sz="3500" dirty="0" smtClean="0"/>
              <a:t>-методичного</a:t>
            </a:r>
          </a:p>
          <a:p>
            <a:pPr marL="0" indent="0" algn="ctr">
              <a:buNone/>
            </a:pPr>
            <a:r>
              <a:rPr lang="ru-RU" sz="3500" dirty="0" smtClean="0"/>
              <a:t>комплекту </a:t>
            </a:r>
            <a:r>
              <a:rPr lang="ru-RU" sz="4400" dirty="0">
                <a:solidFill>
                  <a:srgbClr val="FF0000"/>
                </a:solidFill>
              </a:rPr>
              <a:t>«</a:t>
            </a:r>
            <a:r>
              <a:rPr lang="ru-RU" sz="4400" dirty="0" err="1" smtClean="0">
                <a:solidFill>
                  <a:srgbClr val="FF0000"/>
                </a:solidFill>
              </a:rPr>
              <a:t>Мистецтво</a:t>
            </a:r>
            <a:r>
              <a:rPr lang="ru-RU" sz="4400" dirty="0" smtClean="0">
                <a:solidFill>
                  <a:srgbClr val="FF0000"/>
                </a:solidFill>
              </a:rPr>
              <a:t>. 2 </a:t>
            </a:r>
            <a:r>
              <a:rPr lang="ru-RU" sz="4400" dirty="0" err="1" smtClean="0">
                <a:solidFill>
                  <a:srgbClr val="FF0000"/>
                </a:solidFill>
              </a:rPr>
              <a:t>клас</a:t>
            </a:r>
            <a:r>
              <a:rPr lang="ru-RU" sz="4400" dirty="0" smtClean="0">
                <a:solidFill>
                  <a:srgbClr val="FF0000"/>
                </a:solidFill>
              </a:rPr>
              <a:t>» </a:t>
            </a:r>
          </a:p>
          <a:p>
            <a:pPr marL="0" indent="0" algn="ctr">
              <a:buNone/>
            </a:pPr>
            <a:r>
              <a:rPr lang="ru-RU" dirty="0" err="1" smtClean="0"/>
              <a:t>авторів</a:t>
            </a:r>
            <a:r>
              <a:rPr lang="ru-RU" dirty="0" smtClean="0"/>
              <a:t> </a:t>
            </a:r>
            <a:r>
              <a:rPr lang="ru-RU" i="1" dirty="0" smtClean="0"/>
              <a:t>Л.М. </a:t>
            </a:r>
            <a:r>
              <a:rPr lang="ru-RU" i="1" dirty="0" err="1" smtClean="0"/>
              <a:t>Масол</a:t>
            </a:r>
            <a:r>
              <a:rPr lang="ru-RU" i="1" dirty="0" smtClean="0"/>
              <a:t>, О.В. Гайдамаки </a:t>
            </a:r>
            <a:r>
              <a:rPr lang="ru-RU" dirty="0" smtClean="0"/>
              <a:t>та</a:t>
            </a:r>
            <a:r>
              <a:rPr lang="ru-RU" i="1" dirty="0" smtClean="0"/>
              <a:t> О.М. Колотило</a:t>
            </a:r>
            <a:r>
              <a:rPr lang="ru-RU" sz="3500" dirty="0" smtClean="0"/>
              <a:t>,</a:t>
            </a:r>
          </a:p>
          <a:p>
            <a:pPr marL="0" indent="0" algn="ctr">
              <a:buNone/>
            </a:pPr>
            <a:r>
              <a:rPr lang="ru-RU" sz="3500" dirty="0" smtClean="0"/>
              <a:t> </a:t>
            </a:r>
            <a:r>
              <a:rPr lang="ru-RU" sz="3600" dirty="0"/>
              <a:t>до </a:t>
            </a:r>
            <a:r>
              <a:rPr lang="ru-RU" sz="3600" dirty="0" err="1" smtClean="0"/>
              <a:t>якого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/>
              <a:t>входять</a:t>
            </a:r>
            <a:r>
              <a:rPr lang="ru-RU" sz="3600" dirty="0"/>
              <a:t> </a:t>
            </a:r>
            <a:r>
              <a:rPr lang="ru-RU" sz="3600" dirty="0" err="1">
                <a:solidFill>
                  <a:srgbClr val="FF0000"/>
                </a:solidFill>
              </a:rPr>
              <a:t>робочий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зошит</a:t>
            </a:r>
            <a:r>
              <a:rPr lang="ru-RU" sz="3600" dirty="0">
                <a:solidFill>
                  <a:srgbClr val="FF0000"/>
                </a:solidFill>
              </a:rPr>
              <a:t>, 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електронний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підручник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і </a:t>
            </a:r>
            <a:r>
              <a:rPr lang="ru-RU" sz="3600" dirty="0" err="1" smtClean="0">
                <a:solidFill>
                  <a:srgbClr val="FF0000"/>
                </a:solidFill>
              </a:rPr>
              <a:t>методичний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посібник</a:t>
            </a:r>
            <a:r>
              <a:rPr lang="ru-RU" sz="3600" dirty="0" smtClean="0">
                <a:solidFill>
                  <a:srgbClr val="FF0000"/>
                </a:solidFill>
              </a:rPr>
              <a:t> для </a:t>
            </a:r>
            <a:r>
              <a:rPr lang="ru-RU" sz="3600" dirty="0" err="1" smtClean="0">
                <a:solidFill>
                  <a:srgbClr val="FF0000"/>
                </a:solidFill>
              </a:rPr>
              <a:t>вчителя</a:t>
            </a:r>
            <a:r>
              <a:rPr lang="ru-RU" sz="3600" dirty="0">
                <a:solidFill>
                  <a:srgbClr val="FF0000"/>
                </a:solidFill>
              </a:rPr>
              <a:t>.</a:t>
            </a:r>
            <a:endParaRPr lang="ru-RU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066298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ШАНОВНІ КОЛЕГИ!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uk-UA" dirty="0" smtClean="0"/>
              <a:t>Обирайте підручник «Мистецтво. 2 клас»</a:t>
            </a:r>
          </a:p>
          <a:p>
            <a:pPr marL="0" lvl="0" indent="0" algn="ctr">
              <a:buNone/>
            </a:pPr>
            <a:r>
              <a:rPr lang="uk-UA" dirty="0" smtClean="0"/>
              <a:t> авторів </a:t>
            </a:r>
            <a:r>
              <a:rPr lang="ru-RU" i="1" dirty="0" smtClean="0"/>
              <a:t>Л. М. </a:t>
            </a:r>
            <a:r>
              <a:rPr lang="ru-RU" i="1" dirty="0" err="1" smtClean="0"/>
              <a:t>Масол</a:t>
            </a:r>
            <a:r>
              <a:rPr lang="ru-RU" i="1" dirty="0" smtClean="0"/>
              <a:t>,</a:t>
            </a:r>
            <a:endParaRPr lang="ru-RU" i="1" dirty="0"/>
          </a:p>
          <a:p>
            <a:pPr marL="0" lvl="0" indent="0" algn="ctr">
              <a:buNone/>
            </a:pPr>
            <a:r>
              <a:rPr lang="ru-RU" i="1" dirty="0" smtClean="0"/>
              <a:t>О. В. Гайдамаки, О. М. Колотило.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lvl="0" indent="0" algn="ctr">
              <a:buNone/>
            </a:pPr>
            <a:endParaRPr lang="ru-RU" i="1" dirty="0" smtClean="0"/>
          </a:p>
          <a:p>
            <a:pPr marL="0" lvl="0" indent="0">
              <a:buNone/>
            </a:pPr>
            <a:r>
              <a:rPr lang="uk-UA" i="1" dirty="0" smtClean="0">
                <a:solidFill>
                  <a:srgbClr val="FF0000"/>
                </a:solidFill>
              </a:rPr>
              <a:t>Будуймо разом Нову українську школу!</a:t>
            </a:r>
          </a:p>
          <a:p>
            <a:pPr marL="0" lvl="0" indent="0">
              <a:buNone/>
            </a:pPr>
            <a:r>
              <a:rPr lang="uk-UA" i="1" dirty="0" smtClean="0">
                <a:solidFill>
                  <a:srgbClr val="FF0000"/>
                </a:solidFill>
              </a:rPr>
              <a:t>Виховуймо сучасних творчих дітей </a:t>
            </a:r>
          </a:p>
          <a:p>
            <a:pPr marL="0" lvl="0" indent="0">
              <a:buNone/>
            </a:pPr>
            <a:r>
              <a:rPr lang="uk-UA" i="1" dirty="0" smtClean="0">
                <a:solidFill>
                  <a:srgbClr val="FF0000"/>
                </a:solidFill>
              </a:rPr>
              <a:t>з видавництвом «</a:t>
            </a:r>
            <a:r>
              <a:rPr lang="uk-UA" i="1" dirty="0" err="1" smtClean="0">
                <a:solidFill>
                  <a:srgbClr val="FF0000"/>
                </a:solidFill>
              </a:rPr>
              <a:t>Генеза</a:t>
            </a:r>
            <a:r>
              <a:rPr lang="uk-UA" i="1" dirty="0" smtClean="0">
                <a:solidFill>
                  <a:srgbClr val="FF0000"/>
                </a:solidFill>
              </a:rPr>
              <a:t>»!</a:t>
            </a:r>
          </a:p>
          <a:p>
            <a:pPr marL="0" lvl="0" indent="0">
              <a:buNone/>
            </a:pPr>
            <a:endParaRPr lang="uk-UA" sz="4000" i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uk-UA" sz="4000" i="1" dirty="0" smtClean="0">
                <a:solidFill>
                  <a:srgbClr val="FF0000"/>
                </a:solidFill>
              </a:rPr>
              <a:t>Майбутнє за нами!</a:t>
            </a:r>
            <a:endParaRPr lang="ru-RU" sz="4000" i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5" name="muzyka-dlya-prezentacii-spokoynay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0558" y="3124200"/>
            <a:ext cx="3633242" cy="30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8996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0241" y="1041400"/>
            <a:ext cx="8747760" cy="94415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err="1" smtClean="0">
                <a:solidFill>
                  <a:srgbClr val="FF0000"/>
                </a:solidFill>
              </a:rPr>
              <a:t>Мистецтво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0343" y="1985555"/>
            <a:ext cx="11081655" cy="2603862"/>
          </a:xfrm>
        </p:spPr>
        <p:txBody>
          <a:bodyPr rtlCol="0">
            <a:normAutofit lnSpcReduction="10000"/>
          </a:bodyPr>
          <a:lstStyle/>
          <a:p>
            <a:pPr algn="l" rtl="0"/>
            <a:r>
              <a:rPr lang="ru-RU" sz="2200" dirty="0" err="1" smtClean="0"/>
              <a:t>Підручник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інтегрованого</a:t>
            </a:r>
            <a:r>
              <a:rPr lang="ru-RU" sz="2200" dirty="0" smtClean="0"/>
              <a:t> курсу для 2 </a:t>
            </a:r>
            <a:r>
              <a:rPr lang="ru-RU" sz="2200" dirty="0" err="1" smtClean="0"/>
              <a:t>класу</a:t>
            </a:r>
            <a:r>
              <a:rPr lang="ru-RU" sz="2200" dirty="0" smtClean="0"/>
              <a:t> </a:t>
            </a:r>
          </a:p>
          <a:p>
            <a:pPr algn="l" rtl="0"/>
            <a:r>
              <a:rPr lang="ru-RU" sz="2200" dirty="0" err="1" smtClean="0"/>
              <a:t>закладів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середньої</a:t>
            </a:r>
            <a:r>
              <a:rPr lang="ru-RU" sz="2200" dirty="0" smtClean="0"/>
              <a:t> </a:t>
            </a:r>
            <a:r>
              <a:rPr lang="ru-RU" sz="2200" dirty="0" err="1" smtClean="0"/>
              <a:t>освіти</a:t>
            </a:r>
            <a:endParaRPr lang="ru-RU" sz="2200" dirty="0" smtClean="0"/>
          </a:p>
          <a:p>
            <a:pPr algn="l" rtl="0"/>
            <a:r>
              <a:rPr lang="uk-UA" sz="2800" dirty="0" smtClean="0"/>
              <a:t>Автори: </a:t>
            </a:r>
            <a:endParaRPr lang="ru-RU" sz="2800" dirty="0" smtClean="0"/>
          </a:p>
          <a:p>
            <a:pPr lvl="0" algn="l"/>
            <a:r>
              <a:rPr lang="ru-RU" i="1" dirty="0" smtClean="0"/>
              <a:t>Людмила </a:t>
            </a:r>
            <a:r>
              <a:rPr lang="ru-RU" i="1" dirty="0" err="1"/>
              <a:t>Михайлівна</a:t>
            </a:r>
            <a:r>
              <a:rPr lang="ru-RU" i="1" dirty="0"/>
              <a:t> </a:t>
            </a:r>
            <a:r>
              <a:rPr lang="ru-RU" i="1" dirty="0" err="1"/>
              <a:t>Масол</a:t>
            </a:r>
            <a:endParaRPr lang="ru-RU" i="1" dirty="0"/>
          </a:p>
          <a:p>
            <a:pPr lvl="0" algn="l"/>
            <a:r>
              <a:rPr lang="ru-RU" i="1" dirty="0" err="1"/>
              <a:t>Олена</a:t>
            </a:r>
            <a:r>
              <a:rPr lang="ru-RU" i="1" dirty="0"/>
              <a:t> </a:t>
            </a:r>
            <a:r>
              <a:rPr lang="ru-RU" i="1" dirty="0" err="1"/>
              <a:t>Василівна</a:t>
            </a:r>
            <a:r>
              <a:rPr lang="ru-RU" i="1" dirty="0"/>
              <a:t> Гайдамака</a:t>
            </a:r>
          </a:p>
          <a:p>
            <a:pPr lvl="0" algn="l"/>
            <a:r>
              <a:rPr lang="ru-RU" i="1" dirty="0"/>
              <a:t>Оксана </a:t>
            </a:r>
            <a:r>
              <a:rPr lang="ru-RU" i="1" dirty="0" err="1"/>
              <a:t>Миколаївна</a:t>
            </a:r>
            <a:r>
              <a:rPr lang="ru-RU" i="1" dirty="0"/>
              <a:t> Колотило</a:t>
            </a:r>
          </a:p>
          <a:p>
            <a:pPr rtl="0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461796" y="2015764"/>
            <a:ext cx="4016103" cy="35086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Органічно поєднуємо різні види мистецтва.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Ознайомлюємо з основними елементами художньо-образної мови.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b="1" dirty="0" smtClean="0"/>
              <a:t>Сприяємо </a:t>
            </a:r>
            <a:r>
              <a:rPr lang="uk-UA" b="1" dirty="0" err="1" smtClean="0"/>
              <a:t>поліхудожньому</a:t>
            </a:r>
            <a:r>
              <a:rPr lang="uk-UA" b="1" dirty="0" smtClean="0"/>
              <a:t> вихованню особистості.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 smtClean="0"/>
              <a:t>Формуємо</a:t>
            </a:r>
            <a:r>
              <a:rPr lang="ru-RU" b="1" dirty="0" smtClean="0"/>
              <a:t> </a:t>
            </a:r>
            <a:r>
              <a:rPr lang="ru-RU" b="1" dirty="0" err="1" smtClean="0"/>
              <a:t>основи</a:t>
            </a:r>
            <a:r>
              <a:rPr lang="ru-RU" b="1" dirty="0" smtClean="0"/>
              <a:t> </a:t>
            </a:r>
            <a:r>
              <a:rPr lang="ru-RU" b="1" dirty="0" err="1" smtClean="0"/>
              <a:t>цілісної</a:t>
            </a:r>
            <a:r>
              <a:rPr lang="ru-RU" b="1" dirty="0" smtClean="0"/>
              <a:t> </a:t>
            </a:r>
            <a:r>
              <a:rPr lang="ru-RU" b="1" dirty="0" err="1" smtClean="0"/>
              <a:t>художньої</a:t>
            </a:r>
            <a:r>
              <a:rPr lang="ru-RU" b="1" dirty="0" smtClean="0"/>
              <a:t> </a:t>
            </a:r>
            <a:r>
              <a:rPr lang="ru-RU" b="1" dirty="0" err="1" smtClean="0"/>
              <a:t>картини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err="1" smtClean="0"/>
              <a:t>Розвиваємо</a:t>
            </a:r>
            <a:r>
              <a:rPr lang="ru-RU" b="1" dirty="0" smtClean="0"/>
              <a:t> </a:t>
            </a:r>
            <a:r>
              <a:rPr lang="ru-RU" b="1" dirty="0" err="1" smtClean="0"/>
              <a:t>художньо-творчу</a:t>
            </a:r>
            <a:r>
              <a:rPr lang="ru-RU" b="1" dirty="0" smtClean="0"/>
              <a:t> </a:t>
            </a:r>
            <a:r>
              <a:rPr lang="ru-RU" b="1" dirty="0" err="1" smtClean="0"/>
              <a:t>самореалізацію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5857" cy="14605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2800" dirty="0" err="1" smtClean="0">
                <a:solidFill>
                  <a:srgbClr val="FF0000"/>
                </a:solidFill>
              </a:rPr>
              <a:t>Лаконічні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умовні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позначення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казкові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герої-аніматори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>
                <a:solidFill>
                  <a:srgbClr val="FF0000"/>
                </a:solidFill>
              </a:rPr>
              <a:t>Лясолька</a:t>
            </a:r>
            <a:r>
              <a:rPr lang="ru-RU" sz="2800" dirty="0" smtClean="0">
                <a:solidFill>
                  <a:srgbClr val="FF0000"/>
                </a:solidFill>
              </a:rPr>
              <a:t> та </a:t>
            </a:r>
            <a:r>
              <a:rPr lang="ru-RU" sz="2800" dirty="0" err="1" smtClean="0">
                <a:solidFill>
                  <a:srgbClr val="FF0000"/>
                </a:solidFill>
              </a:rPr>
              <a:t>Барвик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які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супроводжують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дітей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 </a:t>
            </a:r>
            <a:r>
              <a:rPr lang="ru-RU" sz="2800" dirty="0" err="1" smtClean="0">
                <a:solidFill>
                  <a:srgbClr val="FF0000"/>
                </a:solidFill>
              </a:rPr>
              <a:t>подорожі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Країною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Мистецтв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983371"/>
              </p:ext>
            </p:extLst>
          </p:nvPr>
        </p:nvGraphicFramePr>
        <p:xfrm>
          <a:off x="953588" y="2050869"/>
          <a:ext cx="10400211" cy="412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2640037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Використовуємо цифрові технології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ÐÐ°ÑÑÐ¸Ð½ÐºÐ¸ Ð¿Ð¾ Ð·Ð°Ð¿ÑÐ¾ÑÑ Ð´Ð¸ÑÐ¸Ð½Ð° Ð· Ð³Ð°Ð´Ð¶ÐµÑÐ¾Ð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89" y="2111533"/>
            <a:ext cx="5187411" cy="414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19" y="2111533"/>
            <a:ext cx="5669280" cy="1129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09822"/>
            <a:ext cx="1158457" cy="1158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80" y="5414635"/>
            <a:ext cx="998970" cy="998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84" y="4153989"/>
            <a:ext cx="1260646" cy="12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9005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ru-RU" dirty="0" err="1" smtClean="0">
                <a:solidFill>
                  <a:srgbClr val="FF0000"/>
                </a:solidFill>
              </a:rPr>
              <a:t>Навчаємо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бачити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чути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інтерпретувати</a:t>
            </a:r>
            <a:r>
              <a:rPr lang="ru-RU" dirty="0" smtClean="0">
                <a:solidFill>
                  <a:srgbClr val="FF0000"/>
                </a:solidFill>
              </a:rPr>
              <a:t> твори </a:t>
            </a:r>
            <a:r>
              <a:rPr lang="ru-RU" dirty="0" err="1" smtClean="0">
                <a:solidFill>
                  <a:srgbClr val="FF0000"/>
                </a:solidFill>
              </a:rPr>
              <a:t>мистецтва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560628" y="7393577"/>
            <a:ext cx="864326" cy="390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5301"/>
            <a:ext cx="4254500" cy="32270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b="1991"/>
          <a:stretch/>
        </p:blipFill>
        <p:spPr>
          <a:xfrm>
            <a:off x="4708072" y="1803400"/>
            <a:ext cx="2596931" cy="41148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337" y="1816100"/>
            <a:ext cx="4686663" cy="41783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232400"/>
            <a:ext cx="42291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604" y="6030913"/>
            <a:ext cx="7271396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172170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Вивчаємо нотну грамоту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75"/>
          <a:stretch/>
        </p:blipFill>
        <p:spPr>
          <a:xfrm>
            <a:off x="6400800" y="1773941"/>
            <a:ext cx="5791200" cy="1476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0109"/>
            <a:ext cx="6142400" cy="4477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15922"/>
            <a:ext cx="5791200" cy="16522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7800" y="5653088"/>
            <a:ext cx="5664199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93084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Пропонуємо цікаві розвивальні вправи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0622"/>
            <a:ext cx="5855229" cy="2594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11" y="1778868"/>
            <a:ext cx="6221389" cy="182793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5689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335" y="3682743"/>
            <a:ext cx="5383189" cy="301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8046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39"/>
            <a:ext cx="10515600" cy="120178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Практичні завдання з використанням різних технік та матеріалів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/>
          <a:srcRect t="2296" b="3885"/>
          <a:stretch/>
        </p:blipFill>
        <p:spPr bwMode="auto">
          <a:xfrm>
            <a:off x="165100" y="3727269"/>
            <a:ext cx="5587999" cy="28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1371600"/>
            <a:ext cx="35956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/>
          <a:srcRect b="3524"/>
          <a:stretch/>
        </p:blipFill>
        <p:spPr bwMode="auto">
          <a:xfrm>
            <a:off x="163513" y="1373189"/>
            <a:ext cx="3457575" cy="18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800" y="1409700"/>
            <a:ext cx="4152900" cy="18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/>
          <a:srcRect b="3057"/>
          <a:stretch/>
        </p:blipFill>
        <p:spPr bwMode="auto">
          <a:xfrm>
            <a:off x="6100354" y="3657600"/>
            <a:ext cx="5891349" cy="289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12914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4"/>
            <a:ext cx="10515600" cy="130628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Завдання </a:t>
            </a:r>
            <a:r>
              <a:rPr lang="uk-UA" dirty="0">
                <a:solidFill>
                  <a:srgbClr val="FF0000"/>
                </a:solidFill>
              </a:rPr>
              <a:t>для </a:t>
            </a:r>
            <a:r>
              <a:rPr lang="uk-UA" dirty="0" smtClean="0">
                <a:solidFill>
                  <a:srgbClr val="FF0000"/>
                </a:solidFill>
              </a:rPr>
              <a:t>роботи в парі, групі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4846319"/>
            <a:ext cx="5242560" cy="12279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5676900" cy="23556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82" y="5548502"/>
            <a:ext cx="5791438" cy="13094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50564"/>
            <a:ext cx="5721531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91347" y="1502229"/>
            <a:ext cx="6100355" cy="293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7417004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музыкального сопровождения для листа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208412_TF03460577.potx" id="{9354DFB8-C912-44BE-BA93-7BB917EAFDC4}" vid="{84886FB6-E4BC-4769-8BC8-AE977E9F8C73}"/>
    </a:ext>
  </a:extLst>
</a:theme>
</file>

<file path=ppt/theme/theme2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музыкальным сопровождением</Template>
  <TotalTime>965</TotalTime>
  <Words>196</Words>
  <Application>Microsoft Office PowerPoint</Application>
  <PresentationFormat>Широкоэкранный</PresentationFormat>
  <Paragraphs>44</Paragraphs>
  <Slides>14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Wingdings</vt:lpstr>
      <vt:lpstr>Шаблон музыкального сопровождения для листа</vt:lpstr>
      <vt:lpstr>Презентация PowerPoint</vt:lpstr>
      <vt:lpstr>Мистецтво</vt:lpstr>
      <vt:lpstr>Лаконічні умовні позначення, казкові герої-аніматори  Лясолька та Барвик, які супроводжують дітей  у подорожі Країною Мистецтв</vt:lpstr>
      <vt:lpstr>Використовуємо цифрові технології</vt:lpstr>
      <vt:lpstr>Навчаємо бачити, чути та інтерпретувати твори мистецтва</vt:lpstr>
      <vt:lpstr>Вивчаємо нотну грамоту</vt:lpstr>
      <vt:lpstr>Пропонуємо цікаві розвивальні вправи</vt:lpstr>
      <vt:lpstr>Практичні завдання з використанням різних технік та матеріалів</vt:lpstr>
      <vt:lpstr>Завдання для роботи в парі, групі </vt:lpstr>
      <vt:lpstr>Українознавче наповнення</vt:lpstr>
      <vt:lpstr>Завдання для самоконтролю  «Перевір себе» після кожного розділу</vt:lpstr>
      <vt:lpstr>Завдання, що виконуються за бажання  у вільний час (зокрема, міжпредметні)</vt:lpstr>
      <vt:lpstr>Презентация PowerPoint</vt:lpstr>
      <vt:lpstr>ШАНОВНІ КОЛЕГИ!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</dc:title>
  <dc:creator>Alla Kravchenko</dc:creator>
  <cp:lastModifiedBy>Alla Kravchenko</cp:lastModifiedBy>
  <cp:revision>71</cp:revision>
  <dcterms:created xsi:type="dcterms:W3CDTF">2018-05-07T09:17:00Z</dcterms:created>
  <dcterms:modified xsi:type="dcterms:W3CDTF">2019-02-27T11:02:53Z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74067200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