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9" r:id="rId4"/>
    <p:sldId id="267" r:id="rId5"/>
    <p:sldId id="260" r:id="rId6"/>
    <p:sldId id="261" r:id="rId7"/>
    <p:sldId id="262" r:id="rId8"/>
    <p:sldId id="263" r:id="rId9"/>
    <p:sldId id="264" r:id="rId10"/>
    <p:sldId id="266" r:id="rId11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84710"/>
    <a:srgbClr val="8B8171"/>
    <a:srgbClr val="5B2814"/>
    <a:srgbClr val="88411C"/>
    <a:srgbClr val="E9AA8B"/>
    <a:srgbClr val="FF66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9" d="100"/>
          <a:sy n="109" d="100"/>
        </p:scale>
        <p:origin x="57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1A9536-B85A-4DB4-866F-CDCAB4B46A4C}" type="datetimeFigureOut">
              <a:rPr lang="ru-RU" smtClean="0"/>
              <a:t>05.03.2019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CD3074-7667-429C-B8EE-F4E8C2C73EF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275174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1A9536-B85A-4DB4-866F-CDCAB4B46A4C}" type="datetimeFigureOut">
              <a:rPr lang="ru-RU" smtClean="0"/>
              <a:t>05.03.2019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CD3074-7667-429C-B8EE-F4E8C2C73EF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078283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1A9536-B85A-4DB4-866F-CDCAB4B46A4C}" type="datetimeFigureOut">
              <a:rPr lang="ru-RU" smtClean="0"/>
              <a:t>05.03.2019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CD3074-7667-429C-B8EE-F4E8C2C73EF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339863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1A9536-B85A-4DB4-866F-CDCAB4B46A4C}" type="datetimeFigureOut">
              <a:rPr lang="ru-RU" smtClean="0"/>
              <a:t>05.03.2019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CD3074-7667-429C-B8EE-F4E8C2C73EF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596362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1A9536-B85A-4DB4-866F-CDCAB4B46A4C}" type="datetimeFigureOut">
              <a:rPr lang="ru-RU" smtClean="0"/>
              <a:t>05.03.2019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CD3074-7667-429C-B8EE-F4E8C2C73EF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998833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1A9536-B85A-4DB4-866F-CDCAB4B46A4C}" type="datetimeFigureOut">
              <a:rPr lang="ru-RU" smtClean="0"/>
              <a:t>05.03.2019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CD3074-7667-429C-B8EE-F4E8C2C73EF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396895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1A9536-B85A-4DB4-866F-CDCAB4B46A4C}" type="datetimeFigureOut">
              <a:rPr lang="ru-RU" smtClean="0"/>
              <a:t>05.03.2019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CD3074-7667-429C-B8EE-F4E8C2C73EF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186553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1A9536-B85A-4DB4-866F-CDCAB4B46A4C}" type="datetimeFigureOut">
              <a:rPr lang="ru-RU" smtClean="0"/>
              <a:t>05.03.2019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CD3074-7667-429C-B8EE-F4E8C2C73EF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550101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1A9536-B85A-4DB4-866F-CDCAB4B46A4C}" type="datetimeFigureOut">
              <a:rPr lang="ru-RU" smtClean="0"/>
              <a:t>05.03.2019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CD3074-7667-429C-B8EE-F4E8C2C73EF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152528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1A9536-B85A-4DB4-866F-CDCAB4B46A4C}" type="datetimeFigureOut">
              <a:rPr lang="ru-RU" smtClean="0"/>
              <a:t>05.03.2019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CD3074-7667-429C-B8EE-F4E8C2C73EF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649131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1A9536-B85A-4DB4-866F-CDCAB4B46A4C}" type="datetimeFigureOut">
              <a:rPr lang="ru-RU" smtClean="0"/>
              <a:t>05.03.2019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CD3074-7667-429C-B8EE-F4E8C2C73EF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875398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1A9536-B85A-4DB4-866F-CDCAB4B46A4C}" type="datetimeFigureOut">
              <a:rPr lang="ru-RU" smtClean="0"/>
              <a:t>05.03.2019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CD3074-7667-429C-B8EE-F4E8C2C73EF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017602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60484" y="0"/>
            <a:ext cx="13449870" cy="685800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9" t="4037" r="-179" b="556"/>
          <a:stretch/>
        </p:blipFill>
        <p:spPr>
          <a:xfrm>
            <a:off x="3896656" y="1"/>
            <a:ext cx="4935590" cy="685800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60484" y="0"/>
            <a:ext cx="1344987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299056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69276" y="0"/>
            <a:ext cx="13449868" cy="6858000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1552" y="3319340"/>
            <a:ext cx="4808211" cy="1325563"/>
          </a:xfrm>
        </p:spPr>
        <p:txBody>
          <a:bodyPr/>
          <a:lstStyle/>
          <a:p>
            <a:r>
              <a:rPr lang="ru-RU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Дяку</a:t>
            </a:r>
            <a:r>
              <a:rPr lang="uk-UA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ємо</a:t>
            </a:r>
            <a:r>
              <a:rPr lang="uk-UA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за увагу!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8242" y="754550"/>
            <a:ext cx="2710728" cy="28776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594864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90146" y="0"/>
            <a:ext cx="13449868" cy="6858000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771900" y="0"/>
            <a:ext cx="5284177" cy="6857999"/>
          </a:xfrm>
        </p:spPr>
        <p:txBody>
          <a:bodyPr>
            <a:noAutofit/>
          </a:bodyPr>
          <a:lstStyle/>
          <a:p>
            <a:r>
              <a:rPr lang="uk-UA" sz="4000" dirty="0" smtClean="0">
                <a:solidFill>
                  <a:srgbClr val="684710"/>
                </a:solidFill>
                <a:latin typeface="+mn-lt"/>
                <a:cs typeface="Times New Roman" panose="02020603050405020304" pitchFamily="18" charset="0"/>
              </a:rPr>
              <a:t>Автори говорять</a:t>
            </a:r>
            <a:br>
              <a:rPr lang="uk-UA" sz="4000" dirty="0" smtClean="0">
                <a:solidFill>
                  <a:srgbClr val="684710"/>
                </a:solidFill>
                <a:latin typeface="+mn-lt"/>
                <a:cs typeface="Times New Roman" panose="02020603050405020304" pitchFamily="18" charset="0"/>
              </a:rPr>
            </a:br>
            <a:r>
              <a:rPr lang="uk-UA" sz="1200" dirty="0" smtClean="0">
                <a:latin typeface="+mn-lt"/>
                <a:cs typeface="Times New Roman" panose="02020603050405020304" pitchFamily="18" charset="0"/>
              </a:rPr>
              <a:t/>
            </a:r>
            <a:br>
              <a:rPr lang="uk-UA" sz="1200" dirty="0" smtClean="0">
                <a:latin typeface="+mn-lt"/>
                <a:cs typeface="Times New Roman" panose="02020603050405020304" pitchFamily="18" charset="0"/>
              </a:rPr>
            </a:br>
            <a:r>
              <a:rPr lang="uk-UA" sz="1400" dirty="0" smtClean="0">
                <a:latin typeface="+mn-lt"/>
                <a:cs typeface="Times New Roman" panose="02020603050405020304" pitchFamily="18" charset="0"/>
              </a:rPr>
              <a:t>Для </a:t>
            </a:r>
            <a:r>
              <a:rPr lang="uk-UA" sz="1400" dirty="0">
                <a:latin typeface="+mn-lt"/>
                <a:cs typeface="Times New Roman" panose="02020603050405020304" pitchFamily="18" charset="0"/>
              </a:rPr>
              <a:t>досягнення цілей курсу «Географічний простір Землі» пропонуємо вам підручник, у якому значну увагу приділено реалізації </a:t>
            </a:r>
            <a:r>
              <a:rPr lang="uk-UA" sz="1400" dirty="0" err="1">
                <a:latin typeface="+mn-lt"/>
                <a:cs typeface="Times New Roman" panose="02020603050405020304" pitchFamily="18" charset="0"/>
              </a:rPr>
              <a:t>компетентнісного</a:t>
            </a:r>
            <a:r>
              <a:rPr lang="uk-UA" sz="1400" dirty="0">
                <a:latin typeface="+mn-lt"/>
                <a:cs typeface="Times New Roman" panose="02020603050405020304" pitchFamily="18" charset="0"/>
              </a:rPr>
              <a:t> підходу до вивчення географії. Наш підручник забезпечує формування </a:t>
            </a:r>
            <a:r>
              <a:rPr lang="uk-UA" sz="1400" b="1" dirty="0">
                <a:latin typeface="+mn-lt"/>
                <a:cs typeface="Times New Roman" panose="02020603050405020304" pitchFamily="18" charset="0"/>
              </a:rPr>
              <a:t>предметної географічної компетентності учнів (ПГКУ)</a:t>
            </a:r>
            <a:r>
              <a:rPr lang="uk-UA" sz="1400" dirty="0">
                <a:latin typeface="+mn-lt"/>
                <a:cs typeface="Times New Roman" panose="02020603050405020304" pitchFamily="18" charset="0"/>
              </a:rPr>
              <a:t>, складниками якої є </a:t>
            </a:r>
            <a:r>
              <a:rPr lang="uk-UA" sz="1400" i="1" dirty="0" smtClean="0">
                <a:latin typeface="+mn-lt"/>
                <a:cs typeface="Times New Roman" panose="02020603050405020304" pitchFamily="18" charset="0"/>
              </a:rPr>
              <a:t>змістовий, </a:t>
            </a:r>
            <a:r>
              <a:rPr lang="uk-UA" sz="1400" i="1" dirty="0" smtClean="0">
                <a:solidFill>
                  <a:srgbClr val="88411C"/>
                </a:solidFill>
                <a:latin typeface="+mn-lt"/>
                <a:cs typeface="Times New Roman" panose="02020603050405020304" pitchFamily="18" charset="0"/>
              </a:rPr>
              <a:t>операційний</a:t>
            </a:r>
            <a:r>
              <a:rPr lang="uk-UA" sz="1400" i="1" dirty="0" smtClean="0">
                <a:latin typeface="+mn-lt"/>
                <a:cs typeface="Times New Roman" panose="02020603050405020304" pitchFamily="18" charset="0"/>
              </a:rPr>
              <a:t>, прикладний, </a:t>
            </a:r>
            <a:r>
              <a:rPr lang="uk-UA" sz="1400" i="1" dirty="0" err="1" smtClean="0">
                <a:latin typeface="+mn-lt"/>
                <a:cs typeface="Times New Roman" panose="02020603050405020304" pitchFamily="18" charset="0"/>
              </a:rPr>
              <a:t>емоційно</a:t>
            </a:r>
            <a:r>
              <a:rPr lang="uk-UA" sz="1400" i="1" dirty="0" smtClean="0">
                <a:latin typeface="+mn-lt"/>
                <a:cs typeface="Times New Roman" panose="02020603050405020304" pitchFamily="18" charset="0"/>
              </a:rPr>
              <a:t>-ціннісний</a:t>
            </a:r>
            <a:r>
              <a:rPr lang="uk-UA" sz="1400" dirty="0" smtClean="0">
                <a:latin typeface="+mn-lt"/>
                <a:cs typeface="Times New Roman" panose="02020603050405020304" pitchFamily="18" charset="0"/>
              </a:rPr>
              <a:t> </a:t>
            </a:r>
            <a:r>
              <a:rPr lang="uk-UA" sz="1400" dirty="0">
                <a:latin typeface="+mn-lt"/>
                <a:cs typeface="Times New Roman" panose="02020603050405020304" pitchFamily="18" charset="0"/>
              </a:rPr>
              <a:t>та</a:t>
            </a:r>
            <a:r>
              <a:rPr lang="uk-UA" sz="1400" i="1" dirty="0">
                <a:latin typeface="+mn-lt"/>
                <a:cs typeface="Times New Roman" panose="02020603050405020304" pitchFamily="18" charset="0"/>
              </a:rPr>
              <a:t> світоглядний </a:t>
            </a:r>
            <a:r>
              <a:rPr lang="uk-UA" sz="1400" dirty="0">
                <a:latin typeface="+mn-lt"/>
                <a:cs typeface="Times New Roman" panose="02020603050405020304" pitchFamily="18" charset="0"/>
              </a:rPr>
              <a:t>(наукове географічне бачення довкілля на підґрунті географічної картини світу) </a:t>
            </a:r>
            <a:r>
              <a:rPr lang="uk-UA" sz="1400" i="1" dirty="0">
                <a:latin typeface="+mn-lt"/>
                <a:cs typeface="Times New Roman" panose="02020603050405020304" pitchFamily="18" charset="0"/>
              </a:rPr>
              <a:t>компоненти </a:t>
            </a:r>
            <a:r>
              <a:rPr lang="uk-UA" sz="1400" dirty="0">
                <a:latin typeface="+mn-lt"/>
                <a:cs typeface="Times New Roman" panose="02020603050405020304" pitchFamily="18" charset="0"/>
              </a:rPr>
              <a:t>у тісному </a:t>
            </a:r>
            <a:r>
              <a:rPr lang="uk-UA" sz="1400" dirty="0" smtClean="0">
                <a:latin typeface="+mn-lt"/>
                <a:cs typeface="Times New Roman" panose="02020603050405020304" pitchFamily="18" charset="0"/>
              </a:rPr>
              <a:t>зв’язку</a:t>
            </a:r>
            <a:br>
              <a:rPr lang="uk-UA" sz="1400" dirty="0" smtClean="0">
                <a:latin typeface="+mn-lt"/>
                <a:cs typeface="Times New Roman" panose="02020603050405020304" pitchFamily="18" charset="0"/>
              </a:rPr>
            </a:br>
            <a:r>
              <a:rPr lang="uk-UA" sz="1400" dirty="0" smtClean="0">
                <a:latin typeface="+mn-lt"/>
                <a:cs typeface="Times New Roman" panose="02020603050405020304" pitchFamily="18" charset="0"/>
              </a:rPr>
              <a:t>з </a:t>
            </a:r>
            <a:r>
              <a:rPr lang="uk-UA" sz="1400" i="1" dirty="0">
                <a:latin typeface="+mn-lt"/>
                <a:cs typeface="Times New Roman" panose="02020603050405020304" pitchFamily="18" charset="0"/>
              </a:rPr>
              <a:t>міжпредметними географічними </a:t>
            </a:r>
            <a:r>
              <a:rPr lang="uk-UA" sz="1400" i="1" dirty="0" smtClean="0">
                <a:latin typeface="+mn-lt"/>
                <a:cs typeface="Times New Roman" panose="02020603050405020304" pitchFamily="18" charset="0"/>
              </a:rPr>
              <a:t>компетенціями</a:t>
            </a:r>
            <a:r>
              <a:rPr lang="uk-UA" sz="1400" dirty="0" smtClean="0">
                <a:latin typeface="+mn-lt"/>
                <a:cs typeface="Times New Roman" panose="02020603050405020304" pitchFamily="18" charset="0"/>
              </a:rPr>
              <a:t>.</a:t>
            </a:r>
            <a:r>
              <a:rPr lang="ru-RU" sz="1400" dirty="0">
                <a:latin typeface="+mn-lt"/>
                <a:cs typeface="Times New Roman" panose="02020603050405020304" pitchFamily="18" charset="0"/>
              </a:rPr>
              <a:t/>
            </a:r>
            <a:br>
              <a:rPr lang="ru-RU" sz="1400" dirty="0">
                <a:latin typeface="+mn-lt"/>
                <a:cs typeface="Times New Roman" panose="02020603050405020304" pitchFamily="18" charset="0"/>
              </a:rPr>
            </a:br>
            <a:r>
              <a:rPr lang="ru-RU" sz="1400" dirty="0" smtClean="0">
                <a:latin typeface="+mn-lt"/>
                <a:cs typeface="Times New Roman" panose="02020603050405020304" pitchFamily="18" charset="0"/>
              </a:rPr>
              <a:t/>
            </a:r>
            <a:br>
              <a:rPr lang="ru-RU" sz="1400" dirty="0" smtClean="0">
                <a:latin typeface="+mn-lt"/>
                <a:cs typeface="Times New Roman" panose="02020603050405020304" pitchFamily="18" charset="0"/>
              </a:rPr>
            </a:br>
            <a:r>
              <a:rPr lang="ru-RU" sz="1800" dirty="0" err="1" smtClean="0">
                <a:solidFill>
                  <a:srgbClr val="FF0000"/>
                </a:solidFill>
                <a:latin typeface="+mn-lt"/>
                <a:cs typeface="Times New Roman" panose="02020603050405020304" pitchFamily="18" charset="0"/>
              </a:rPr>
              <a:t>Підручник</a:t>
            </a:r>
            <a:r>
              <a:rPr lang="ru-RU" sz="1800" dirty="0" smtClean="0">
                <a:solidFill>
                  <a:srgbClr val="FF0000"/>
                </a:solidFill>
                <a:latin typeface="+mn-lt"/>
                <a:cs typeface="Times New Roman" panose="02020603050405020304" pitchFamily="18" charset="0"/>
              </a:rPr>
              <a:t> </a:t>
            </a:r>
            <a:r>
              <a:rPr lang="ru-RU" sz="1800" dirty="0" err="1" smtClean="0">
                <a:solidFill>
                  <a:srgbClr val="FF0000"/>
                </a:solidFill>
                <a:latin typeface="+mn-lt"/>
                <a:cs typeface="Times New Roman" panose="02020603050405020304" pitchFamily="18" charset="0"/>
              </a:rPr>
              <a:t>містить</a:t>
            </a:r>
            <a:r>
              <a:rPr lang="ru-RU" sz="1800" dirty="0" smtClean="0">
                <a:solidFill>
                  <a:srgbClr val="FF0000"/>
                </a:solidFill>
                <a:latin typeface="+mn-lt"/>
                <a:cs typeface="Times New Roman" panose="02020603050405020304" pitchFamily="18" charset="0"/>
              </a:rPr>
              <a:t> </a:t>
            </a:r>
            <a:r>
              <a:rPr lang="ru-RU" sz="1800" dirty="0" err="1" smtClean="0">
                <a:solidFill>
                  <a:srgbClr val="FF0000"/>
                </a:solidFill>
                <a:latin typeface="+mn-lt"/>
                <a:cs typeface="Times New Roman" panose="02020603050405020304" pitchFamily="18" charset="0"/>
              </a:rPr>
              <a:t>такі</a:t>
            </a:r>
            <a:r>
              <a:rPr lang="ru-RU" sz="1800" dirty="0" smtClean="0">
                <a:solidFill>
                  <a:srgbClr val="FF0000"/>
                </a:solidFill>
                <a:latin typeface="+mn-lt"/>
                <a:cs typeface="Times New Roman" panose="02020603050405020304" pitchFamily="18" charset="0"/>
              </a:rPr>
              <a:t> рубрики:</a:t>
            </a:r>
            <a:br>
              <a:rPr lang="ru-RU" sz="1800" dirty="0" smtClean="0">
                <a:solidFill>
                  <a:srgbClr val="FF0000"/>
                </a:solidFill>
                <a:latin typeface="+mn-lt"/>
                <a:cs typeface="Times New Roman" panose="02020603050405020304" pitchFamily="18" charset="0"/>
              </a:rPr>
            </a:br>
            <a:r>
              <a:rPr lang="ru-RU" sz="1400" dirty="0" smtClean="0">
                <a:latin typeface="+mn-lt"/>
                <a:cs typeface="Times New Roman" panose="02020603050405020304" pitchFamily="18" charset="0"/>
              </a:rPr>
              <a:t>1) </a:t>
            </a:r>
            <a:r>
              <a:rPr lang="uk-UA" sz="1400" dirty="0" smtClean="0">
                <a:latin typeface="+mn-lt"/>
                <a:cs typeface="Times New Roman" panose="02020603050405020304" pitchFamily="18" charset="0"/>
              </a:rPr>
              <a:t>«</a:t>
            </a:r>
            <a:r>
              <a:rPr lang="uk-UA" sz="1400" b="1" dirty="0">
                <a:latin typeface="+mn-lt"/>
                <a:cs typeface="Times New Roman" panose="02020603050405020304" pitchFamily="18" charset="0"/>
              </a:rPr>
              <a:t>На які знання спираємося?</a:t>
            </a:r>
            <a:r>
              <a:rPr lang="uk-UA" sz="1400" dirty="0">
                <a:latin typeface="+mn-lt"/>
                <a:cs typeface="Times New Roman" panose="02020603050405020304" pitchFamily="18" charset="0"/>
              </a:rPr>
              <a:t>» і «</a:t>
            </a:r>
            <a:r>
              <a:rPr lang="uk-UA" sz="1400" b="1" dirty="0">
                <a:latin typeface="+mn-lt"/>
                <a:cs typeface="Times New Roman" panose="02020603050405020304" pitchFamily="18" charset="0"/>
              </a:rPr>
              <a:t>На які вміння спираємося</a:t>
            </a:r>
            <a:r>
              <a:rPr lang="uk-UA" sz="1400" b="1" dirty="0" smtClean="0">
                <a:latin typeface="+mn-lt"/>
                <a:cs typeface="Times New Roman" panose="02020603050405020304" pitchFamily="18" charset="0"/>
              </a:rPr>
              <a:t>?</a:t>
            </a:r>
            <a:r>
              <a:rPr lang="uk-UA" sz="1400" dirty="0" smtClean="0">
                <a:latin typeface="+mn-lt"/>
                <a:cs typeface="Times New Roman" panose="02020603050405020304" pitchFamily="18" charset="0"/>
              </a:rPr>
              <a:t>»: інформація </a:t>
            </a:r>
            <a:r>
              <a:rPr lang="uk-UA" sz="1400" dirty="0">
                <a:latin typeface="+mn-lt"/>
                <a:cs typeface="Times New Roman" panose="02020603050405020304" pitchFamily="18" charset="0"/>
              </a:rPr>
              <a:t>щодо очікуваних результатів засвоєння вами матеріалу</a:t>
            </a:r>
            <a:r>
              <a:rPr lang="uk-UA" sz="1400" dirty="0" smtClean="0">
                <a:latin typeface="+mn-lt"/>
                <a:cs typeface="Times New Roman" panose="02020603050405020304" pitchFamily="18" charset="0"/>
              </a:rPr>
              <a:t>.</a:t>
            </a:r>
            <a:br>
              <a:rPr lang="uk-UA" sz="1400" dirty="0" smtClean="0">
                <a:latin typeface="+mn-lt"/>
                <a:cs typeface="Times New Roman" panose="02020603050405020304" pitchFamily="18" charset="0"/>
              </a:rPr>
            </a:br>
            <a:r>
              <a:rPr lang="uk-UA" sz="1400" dirty="0" smtClean="0">
                <a:latin typeface="+mn-lt"/>
                <a:cs typeface="Times New Roman" panose="02020603050405020304" pitchFamily="18" charset="0"/>
              </a:rPr>
              <a:t>2) «</a:t>
            </a:r>
            <a:r>
              <a:rPr lang="uk-UA" sz="1400" b="1" dirty="0" smtClean="0">
                <a:latin typeface="+mn-lt"/>
                <a:cs typeface="Times New Roman" panose="02020603050405020304" pitchFamily="18" charset="0"/>
              </a:rPr>
              <a:t>Пригадайте</a:t>
            </a:r>
            <a:r>
              <a:rPr lang="uk-UA" sz="1400" dirty="0">
                <a:latin typeface="+mn-lt"/>
                <a:cs typeface="Times New Roman" panose="02020603050405020304" pitchFamily="18" charset="0"/>
              </a:rPr>
              <a:t>», що допоможе пов’язати </a:t>
            </a:r>
            <a:r>
              <a:rPr lang="uk-UA" sz="1400" dirty="0" smtClean="0">
                <a:latin typeface="+mn-lt"/>
                <a:cs typeface="Times New Roman" panose="02020603050405020304" pitchFamily="18" charset="0"/>
              </a:rPr>
              <a:t>життєвий </a:t>
            </a:r>
            <a:r>
              <a:rPr lang="uk-UA" sz="1400" dirty="0">
                <a:latin typeface="+mn-lt"/>
                <a:cs typeface="Times New Roman" panose="02020603050405020304" pitchFamily="18" charset="0"/>
              </a:rPr>
              <a:t>досвід </a:t>
            </a:r>
            <a:r>
              <a:rPr lang="uk-UA" sz="1400" dirty="0" smtClean="0">
                <a:latin typeface="+mn-lt"/>
                <a:cs typeface="Times New Roman" panose="02020603050405020304" pitchFamily="18" charset="0"/>
              </a:rPr>
              <a:t>учнів з </a:t>
            </a:r>
            <a:r>
              <a:rPr lang="uk-UA" sz="1400" dirty="0">
                <a:latin typeface="+mn-lt"/>
                <a:cs typeface="Times New Roman" panose="02020603050405020304" pitchFamily="18" charset="0"/>
              </a:rPr>
              <a:t>новим матеріалом і поглибити та розширити </a:t>
            </a:r>
            <a:r>
              <a:rPr lang="uk-UA" sz="1400" dirty="0" smtClean="0">
                <a:latin typeface="+mn-lt"/>
                <a:cs typeface="Times New Roman" panose="02020603050405020304" pitchFamily="18" charset="0"/>
              </a:rPr>
              <a:t>їхні компетенції.</a:t>
            </a:r>
            <a:br>
              <a:rPr lang="uk-UA" sz="1400" dirty="0" smtClean="0">
                <a:latin typeface="+mn-lt"/>
                <a:cs typeface="Times New Roman" panose="02020603050405020304" pitchFamily="18" charset="0"/>
              </a:rPr>
            </a:br>
            <a:r>
              <a:rPr lang="uk-UA" sz="1400" dirty="0" smtClean="0">
                <a:latin typeface="+mn-lt"/>
                <a:cs typeface="Times New Roman" panose="02020603050405020304" pitchFamily="18" charset="0"/>
              </a:rPr>
              <a:t>3) «</a:t>
            </a:r>
            <a:r>
              <a:rPr lang="uk-UA" sz="1400" b="1" dirty="0">
                <a:latin typeface="+mn-lt"/>
                <a:cs typeface="Times New Roman" panose="02020603050405020304" pitchFamily="18" charset="0"/>
              </a:rPr>
              <a:t>Зауважте</a:t>
            </a:r>
            <a:r>
              <a:rPr lang="uk-UA" sz="1400" dirty="0">
                <a:latin typeface="+mn-lt"/>
                <a:cs typeface="Times New Roman" panose="02020603050405020304" pitchFamily="18" charset="0"/>
              </a:rPr>
              <a:t>», що має на меті звернути </a:t>
            </a:r>
            <a:r>
              <a:rPr lang="uk-UA" sz="1400" dirty="0" smtClean="0">
                <a:latin typeface="+mn-lt"/>
                <a:cs typeface="Times New Roman" panose="02020603050405020304" pitchFamily="18" charset="0"/>
              </a:rPr>
              <a:t>увагу школярів </a:t>
            </a:r>
            <a:r>
              <a:rPr lang="uk-UA" sz="1400" dirty="0">
                <a:latin typeface="+mn-lt"/>
                <a:cs typeface="Times New Roman" panose="02020603050405020304" pitchFamily="18" charset="0"/>
              </a:rPr>
              <a:t>на різнобічність матеріалу, який </a:t>
            </a:r>
            <a:r>
              <a:rPr lang="uk-UA" sz="1400" dirty="0" smtClean="0">
                <a:latin typeface="+mn-lt"/>
                <a:cs typeface="Times New Roman" panose="02020603050405020304" pitchFamily="18" charset="0"/>
              </a:rPr>
              <a:t>вони вивчають.</a:t>
            </a:r>
            <a:br>
              <a:rPr lang="uk-UA" sz="1400" dirty="0" smtClean="0">
                <a:latin typeface="+mn-lt"/>
                <a:cs typeface="Times New Roman" panose="02020603050405020304" pitchFamily="18" charset="0"/>
              </a:rPr>
            </a:br>
            <a:r>
              <a:rPr lang="uk-UA" sz="1400" dirty="0" smtClean="0">
                <a:latin typeface="+mn-lt"/>
                <a:cs typeface="Times New Roman" panose="02020603050405020304" pitchFamily="18" charset="0"/>
              </a:rPr>
              <a:t/>
            </a:r>
            <a:br>
              <a:rPr lang="uk-UA" sz="1400" dirty="0" smtClean="0">
                <a:latin typeface="+mn-lt"/>
                <a:cs typeface="Times New Roman" panose="02020603050405020304" pitchFamily="18" charset="0"/>
              </a:rPr>
            </a:br>
            <a:r>
              <a:rPr lang="uk-UA" sz="1400" dirty="0" smtClean="0">
                <a:latin typeface="+mn-lt"/>
                <a:cs typeface="Times New Roman" panose="02020603050405020304" pitchFamily="18" charset="0"/>
              </a:rPr>
              <a:t>Параграфи</a:t>
            </a:r>
            <a:r>
              <a:rPr lang="uk-UA" sz="1400" dirty="0">
                <a:latin typeface="+mn-lt"/>
                <a:cs typeface="Times New Roman" panose="02020603050405020304" pitchFamily="18" charset="0"/>
              </a:rPr>
              <a:t>, що орієнтують на розв’язання географічних задач, оснащені зручними і наочними </a:t>
            </a:r>
            <a:r>
              <a:rPr lang="uk-UA" sz="1400" b="1" dirty="0">
                <a:latin typeface="+mn-lt"/>
                <a:cs typeface="Times New Roman" panose="02020603050405020304" pitchFamily="18" charset="0"/>
              </a:rPr>
              <a:t>алгоритмами</a:t>
            </a:r>
            <a:r>
              <a:rPr lang="uk-UA" sz="1400" dirty="0">
                <a:latin typeface="+mn-lt"/>
                <a:cs typeface="Times New Roman" panose="02020603050405020304" pitchFamily="18" charset="0"/>
              </a:rPr>
              <a:t> для її виконання.</a:t>
            </a:r>
            <a:r>
              <a:rPr lang="ru-RU" sz="1400" dirty="0">
                <a:latin typeface="+mn-lt"/>
                <a:cs typeface="Times New Roman" panose="02020603050405020304" pitchFamily="18" charset="0"/>
              </a:rPr>
              <a:t/>
            </a:r>
            <a:br>
              <a:rPr lang="ru-RU" sz="1400" dirty="0">
                <a:latin typeface="+mn-lt"/>
                <a:cs typeface="Times New Roman" panose="02020603050405020304" pitchFamily="18" charset="0"/>
              </a:rPr>
            </a:br>
            <a:r>
              <a:rPr lang="uk-UA" sz="1400" dirty="0">
                <a:latin typeface="+mn-lt"/>
                <a:cs typeface="Times New Roman" panose="02020603050405020304" pitchFamily="18" charset="0"/>
              </a:rPr>
              <a:t>Для закріплення основних тез кожного параграфа уведено рубрики «</a:t>
            </a:r>
            <a:r>
              <a:rPr lang="uk-UA" sz="1400" b="1" dirty="0">
                <a:latin typeface="+mn-lt"/>
                <a:cs typeface="Times New Roman" panose="02020603050405020304" pitchFamily="18" charset="0"/>
              </a:rPr>
              <a:t>Підсумуйте свої знання</a:t>
            </a:r>
            <a:r>
              <a:rPr lang="uk-UA" sz="1400" dirty="0">
                <a:latin typeface="+mn-lt"/>
                <a:cs typeface="Times New Roman" panose="02020603050405020304" pitchFamily="18" charset="0"/>
              </a:rPr>
              <a:t>» і «</a:t>
            </a:r>
            <a:r>
              <a:rPr lang="uk-UA" sz="1400" b="1" dirty="0">
                <a:latin typeface="+mn-lt"/>
                <a:cs typeface="Times New Roman" panose="02020603050405020304" pitchFamily="18" charset="0"/>
              </a:rPr>
              <a:t>Перевірте, чого навчилися</a:t>
            </a:r>
            <a:r>
              <a:rPr lang="uk-UA" sz="1400" dirty="0">
                <a:latin typeface="+mn-lt"/>
                <a:cs typeface="Times New Roman" panose="02020603050405020304" pitchFamily="18" charset="0"/>
              </a:rPr>
              <a:t>», в яких пропонуємо завдання як для узагальнення знань і тематичних контрольних робіт, так і для набуття досвіду застосування знань і вмінь на практиці (з опорою на відповідні джерела інформації). </a:t>
            </a:r>
            <a:r>
              <a:rPr lang="uk-UA" sz="1400" dirty="0" smtClean="0">
                <a:latin typeface="+mn-lt"/>
                <a:cs typeface="Times New Roman" panose="02020603050405020304" pitchFamily="18" charset="0"/>
              </a:rPr>
              <a:t/>
            </a:r>
            <a:br>
              <a:rPr lang="uk-UA" sz="1400" dirty="0" smtClean="0">
                <a:latin typeface="+mn-lt"/>
                <a:cs typeface="Times New Roman" panose="02020603050405020304" pitchFamily="18" charset="0"/>
              </a:rPr>
            </a:br>
            <a:r>
              <a:rPr lang="uk-UA" sz="1400" dirty="0">
                <a:latin typeface="+mn-lt"/>
                <a:cs typeface="Times New Roman" panose="02020603050405020304" pitchFamily="18" charset="0"/>
              </a:rPr>
              <a:t/>
            </a:r>
            <a:br>
              <a:rPr lang="uk-UA" sz="1400" dirty="0">
                <a:latin typeface="+mn-lt"/>
                <a:cs typeface="Times New Roman" panose="02020603050405020304" pitchFamily="18" charset="0"/>
              </a:rPr>
            </a:br>
            <a:r>
              <a:rPr lang="uk-UA" sz="1400" dirty="0" smtClean="0">
                <a:latin typeface="+mn-lt"/>
                <a:cs typeface="Times New Roman" panose="02020603050405020304" pitchFamily="18" charset="0"/>
              </a:rPr>
              <a:t>Теорія </a:t>
            </a:r>
            <a:r>
              <a:rPr lang="uk-UA" sz="1400" dirty="0">
                <a:latin typeface="+mn-lt"/>
                <a:cs typeface="Times New Roman" panose="02020603050405020304" pitchFamily="18" charset="0"/>
              </a:rPr>
              <a:t>курсу в підручнику тісно пов’язана з </a:t>
            </a:r>
            <a:r>
              <a:rPr lang="uk-UA" sz="1400" dirty="0" smtClean="0">
                <a:latin typeface="+mn-lt"/>
                <a:cs typeface="Times New Roman" panose="02020603050405020304" pitchFamily="18" charset="0"/>
              </a:rPr>
              <a:t>практикою: </a:t>
            </a:r>
            <a:r>
              <a:rPr lang="uk-UA" sz="1400" dirty="0">
                <a:latin typeface="+mn-lt"/>
                <a:cs typeface="Times New Roman" panose="02020603050405020304" pitchFamily="18" charset="0"/>
              </a:rPr>
              <a:t>включено умови й запропоновані завдання програмних «</a:t>
            </a:r>
            <a:r>
              <a:rPr lang="uk-UA" sz="1400" b="1" dirty="0">
                <a:latin typeface="+mn-lt"/>
                <a:cs typeface="Times New Roman" panose="02020603050405020304" pitchFamily="18" charset="0"/>
              </a:rPr>
              <a:t>Практичних робіт»</a:t>
            </a:r>
            <a:r>
              <a:rPr lang="uk-UA" sz="1400" i="1" dirty="0">
                <a:latin typeface="+mn-lt"/>
                <a:cs typeface="Times New Roman" panose="02020603050405020304" pitchFamily="18" charset="0"/>
              </a:rPr>
              <a:t> </a:t>
            </a:r>
            <a:r>
              <a:rPr lang="uk-UA" sz="1400" dirty="0">
                <a:latin typeface="+mn-lt"/>
                <a:cs typeface="Times New Roman" panose="02020603050405020304" pitchFamily="18" charset="0"/>
              </a:rPr>
              <a:t>і «</a:t>
            </a:r>
            <a:r>
              <a:rPr lang="uk-UA" sz="1400" b="1" dirty="0">
                <a:latin typeface="+mn-lt"/>
                <a:cs typeface="Times New Roman" panose="02020603050405020304" pitchFamily="18" charset="0"/>
              </a:rPr>
              <a:t>Орієнтовні теми для досліджень»</a:t>
            </a:r>
            <a:r>
              <a:rPr lang="uk-UA" sz="1400" dirty="0">
                <a:latin typeface="+mn-lt"/>
                <a:cs typeface="Times New Roman" panose="02020603050405020304" pitchFamily="18" charset="0"/>
              </a:rPr>
              <a:t>. </a:t>
            </a:r>
            <a:endParaRPr lang="ru-RU" sz="1400" dirty="0">
              <a:latin typeface="+mn-lt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086550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90146" y="0"/>
            <a:ext cx="13449868" cy="6858000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753134" y="1046284"/>
            <a:ext cx="5363308" cy="3859822"/>
          </a:xfrm>
        </p:spPr>
        <p:txBody>
          <a:bodyPr>
            <a:normAutofit/>
          </a:bodyPr>
          <a:lstStyle/>
          <a:p>
            <a:r>
              <a:rPr lang="uk-UA" sz="2400" b="1" dirty="0" smtClean="0">
                <a:solidFill>
                  <a:srgbClr val="684710"/>
                </a:solidFill>
                <a:latin typeface="+mn-lt"/>
                <a:cs typeface="Times New Roman" panose="02020603050405020304" pitchFamily="18" charset="0"/>
              </a:rPr>
              <a:t>Головними особливостями пропонованого видання є</a:t>
            </a:r>
            <a:r>
              <a:rPr lang="uk-UA" sz="2400" b="1" dirty="0" smtClean="0">
                <a:solidFill>
                  <a:srgbClr val="684710"/>
                </a:solidFill>
                <a:latin typeface="+mn-lt"/>
                <a:cs typeface="Times New Roman" panose="02020603050405020304" pitchFamily="18" charset="0"/>
              </a:rPr>
              <a:t>:</a:t>
            </a:r>
            <a:br>
              <a:rPr lang="uk-UA" sz="2400" b="1" dirty="0" smtClean="0">
                <a:solidFill>
                  <a:srgbClr val="684710"/>
                </a:solidFill>
                <a:latin typeface="+mn-lt"/>
                <a:cs typeface="Times New Roman" panose="02020603050405020304" pitchFamily="18" charset="0"/>
              </a:rPr>
            </a:br>
            <a:r>
              <a:rPr lang="uk-UA" sz="2400" dirty="0" smtClean="0">
                <a:solidFill>
                  <a:srgbClr val="684710"/>
                </a:solidFill>
                <a:latin typeface="+mn-lt"/>
                <a:cs typeface="Times New Roman" panose="02020603050405020304" pitchFamily="18" charset="0"/>
              </a:rPr>
              <a:t/>
            </a:r>
            <a:br>
              <a:rPr lang="uk-UA" sz="2400" dirty="0" smtClean="0">
                <a:solidFill>
                  <a:srgbClr val="684710"/>
                </a:solidFill>
                <a:latin typeface="+mn-lt"/>
                <a:cs typeface="Times New Roman" panose="02020603050405020304" pitchFamily="18" charset="0"/>
              </a:rPr>
            </a:br>
            <a:r>
              <a:rPr lang="uk-UA" sz="2000" dirty="0" smtClean="0">
                <a:latin typeface="+mn-lt"/>
                <a:cs typeface="Times New Roman" panose="02020603050405020304" pitchFamily="18" charset="0"/>
              </a:rPr>
              <a:t>- доступний унаочнений характер викладу навчального матеріалу (багато чітких яскравих ілюстрацій, які допомагають учням згадати вивчене у попередні роки);</a:t>
            </a:r>
            <a:br>
              <a:rPr lang="uk-UA" sz="2000" dirty="0" smtClean="0">
                <a:latin typeface="+mn-lt"/>
                <a:cs typeface="Times New Roman" panose="02020603050405020304" pitchFamily="18" charset="0"/>
              </a:rPr>
            </a:br>
            <a:r>
              <a:rPr lang="uk-UA" sz="2000" dirty="0" smtClean="0">
                <a:latin typeface="+mn-lt"/>
                <a:cs typeface="Times New Roman" panose="02020603050405020304" pitchFamily="18" charset="0"/>
              </a:rPr>
              <a:t>- </a:t>
            </a:r>
            <a:r>
              <a:rPr lang="ru-RU" sz="2000" dirty="0" err="1">
                <a:latin typeface="+mn-lt"/>
                <a:cs typeface="Times New Roman" panose="02020603050405020304" pitchFamily="18" charset="0"/>
              </a:rPr>
              <a:t>різнорівнева</a:t>
            </a:r>
            <a:r>
              <a:rPr lang="ru-RU" sz="2000" dirty="0">
                <a:latin typeface="+mn-lt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+mn-lt"/>
                <a:cs typeface="Times New Roman" panose="02020603050405020304" pitchFamily="18" charset="0"/>
              </a:rPr>
              <a:t>перевірка</a:t>
            </a:r>
            <a:r>
              <a:rPr lang="ru-RU" sz="2000" dirty="0">
                <a:latin typeface="+mn-lt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+mn-lt"/>
                <a:cs typeface="Times New Roman" panose="02020603050405020304" pitchFamily="18" charset="0"/>
              </a:rPr>
              <a:t>засвоєння</a:t>
            </a:r>
            <a:r>
              <a:rPr lang="ru-RU" sz="2000" dirty="0">
                <a:latin typeface="+mn-lt"/>
                <a:cs typeface="Times New Roman" panose="02020603050405020304" pitchFamily="18" charset="0"/>
              </a:rPr>
              <a:t> теоретичного </a:t>
            </a:r>
            <a:r>
              <a:rPr lang="ru-RU" sz="2000" dirty="0" err="1">
                <a:latin typeface="+mn-lt"/>
                <a:cs typeface="Times New Roman" panose="02020603050405020304" pitchFamily="18" charset="0"/>
              </a:rPr>
              <a:t>матеріалу</a:t>
            </a:r>
            <a:r>
              <a:rPr lang="ru-RU" sz="2000" dirty="0">
                <a:latin typeface="+mn-lt"/>
                <a:cs typeface="Times New Roman" panose="02020603050405020304" pitchFamily="18" charset="0"/>
              </a:rPr>
              <a:t> (</a:t>
            </a:r>
            <a:r>
              <a:rPr lang="ru-RU" sz="2000" dirty="0" err="1">
                <a:latin typeface="+mn-lt"/>
                <a:cs typeface="Times New Roman" panose="02020603050405020304" pitchFamily="18" charset="0"/>
              </a:rPr>
              <a:t>задачі</a:t>
            </a:r>
            <a:r>
              <a:rPr lang="ru-RU" sz="2000" dirty="0">
                <a:latin typeface="+mn-lt"/>
                <a:cs typeface="Times New Roman" panose="02020603050405020304" pitchFamily="18" charset="0"/>
              </a:rPr>
              <a:t>, </a:t>
            </a:r>
            <a:r>
              <a:rPr lang="ru-RU" sz="2000" dirty="0" err="1">
                <a:latin typeface="+mn-lt"/>
                <a:cs typeface="Times New Roman" panose="02020603050405020304" pitchFamily="18" charset="0"/>
              </a:rPr>
              <a:t>завдання</a:t>
            </a:r>
            <a:r>
              <a:rPr lang="ru-RU" sz="2000" dirty="0">
                <a:latin typeface="+mn-lt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+mn-lt"/>
                <a:cs typeface="Times New Roman" panose="02020603050405020304" pitchFamily="18" charset="0"/>
              </a:rPr>
              <a:t>тощо</a:t>
            </a:r>
            <a:r>
              <a:rPr lang="ru-RU" sz="2000" dirty="0">
                <a:latin typeface="+mn-lt"/>
                <a:cs typeface="Times New Roman" panose="02020603050405020304" pitchFamily="18" charset="0"/>
              </a:rPr>
              <a:t>);</a:t>
            </a:r>
            <a:r>
              <a:rPr lang="uk-UA" sz="2000" dirty="0" smtClean="0">
                <a:latin typeface="+mn-lt"/>
                <a:cs typeface="Times New Roman" panose="02020603050405020304" pitchFamily="18" charset="0"/>
              </a:rPr>
              <a:t/>
            </a:r>
            <a:br>
              <a:rPr lang="uk-UA" sz="2000" dirty="0" smtClean="0">
                <a:latin typeface="+mn-lt"/>
                <a:cs typeface="Times New Roman" panose="02020603050405020304" pitchFamily="18" charset="0"/>
              </a:rPr>
            </a:br>
            <a:r>
              <a:rPr lang="uk-UA" sz="2000" dirty="0" smtClean="0">
                <a:latin typeface="+mn-lt"/>
                <a:cs typeface="Times New Roman" panose="02020603050405020304" pitchFamily="18" charset="0"/>
              </a:rPr>
              <a:t>- залучення інформаційних технологій, які сприяють дослідницькій роботі учнів);</a:t>
            </a:r>
            <a:br>
              <a:rPr lang="uk-UA" sz="2000" dirty="0" smtClean="0">
                <a:latin typeface="+mn-lt"/>
                <a:cs typeface="Times New Roman" panose="02020603050405020304" pitchFamily="18" charset="0"/>
              </a:rPr>
            </a:br>
            <a:r>
              <a:rPr lang="uk-UA" sz="2000" dirty="0">
                <a:latin typeface="+mn-lt"/>
                <a:cs typeface="Times New Roman" panose="02020603050405020304" pitchFamily="18" charset="0"/>
              </a:rPr>
              <a:t>-</a:t>
            </a:r>
            <a:r>
              <a:rPr lang="uk-UA" sz="2000" dirty="0" smtClean="0">
                <a:latin typeface="+mn-lt"/>
                <a:cs typeface="Times New Roman" panose="02020603050405020304" pitchFamily="18" charset="0"/>
              </a:rPr>
              <a:t> чіткість і логічність подання інформації.</a:t>
            </a:r>
            <a:endParaRPr lang="ru-RU" sz="2000" dirty="0">
              <a:latin typeface="+mn-lt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9186207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9" name="Объект 8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val="141459790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90146" y="0"/>
            <a:ext cx="13449868" cy="6858000"/>
          </a:xfr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4895" y="0"/>
            <a:ext cx="459978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056688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09128" y="0"/>
            <a:ext cx="13449868" cy="6858000"/>
          </a:xfr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14968" y="0"/>
            <a:ext cx="466099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635916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90146" y="0"/>
            <a:ext cx="13449868" cy="6858000"/>
          </a:xfrm>
        </p:spPr>
      </p:pic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r="766"/>
          <a:stretch/>
        </p:blipFill>
        <p:spPr>
          <a:xfrm>
            <a:off x="4125110" y="0"/>
            <a:ext cx="461935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953914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90146" y="0"/>
            <a:ext cx="13449868" cy="6858000"/>
          </a:xfrm>
        </p:spPr>
      </p:pic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35" t="898" r="788"/>
          <a:stretch/>
        </p:blipFill>
        <p:spPr>
          <a:xfrm>
            <a:off x="4122411" y="30773"/>
            <a:ext cx="4624754" cy="67964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733065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90146" y="0"/>
            <a:ext cx="13449868" cy="6858000"/>
          </a:xfrm>
        </p:spPr>
      </p:pic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41" r="739"/>
          <a:stretch/>
        </p:blipFill>
        <p:spPr>
          <a:xfrm>
            <a:off x="4033679" y="43962"/>
            <a:ext cx="4600367" cy="68140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3853570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120</TotalTime>
  <Words>13</Words>
  <Application>Microsoft Office PowerPoint</Application>
  <PresentationFormat>Широкоэкранный</PresentationFormat>
  <Paragraphs>3</Paragraphs>
  <Slides>10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5" baseType="lpstr">
      <vt:lpstr>Arial</vt:lpstr>
      <vt:lpstr>Calibri</vt:lpstr>
      <vt:lpstr>Calibri Light</vt:lpstr>
      <vt:lpstr>Times New Roman</vt:lpstr>
      <vt:lpstr>Тема Office</vt:lpstr>
      <vt:lpstr>Презентация PowerPoint</vt:lpstr>
      <vt:lpstr>Автори говорять  Для досягнення цілей курсу «Географічний простір Землі» пропонуємо вам підручник, у якому значну увагу приділено реалізації компетентнісного підходу до вивчення географії. Наш підручник забезпечує формування предметної географічної компетентності учнів (ПГКУ), складниками якої є змістовий, операційний, прикладний, емоційно-ціннісний та світоглядний (наукове географічне бачення довкілля на підґрунті географічної картини світу) компоненти у тісному зв’язку з міжпредметними географічними компетенціями.  Підручник містить такі рубрики: 1) «На які знання спираємося?» і «На які вміння спираємося?»: інформація щодо очікуваних результатів засвоєння вами матеріалу. 2) «Пригадайте», що допоможе пов’язати життєвий досвід учнів з новим матеріалом і поглибити та розширити їхні компетенції. 3) «Зауважте», що має на меті звернути увагу школярів на різнобічність матеріалу, який вони вивчають.  Параграфи, що орієнтують на розв’язання географічних задач, оснащені зручними і наочними алгоритмами для її виконання. Для закріплення основних тез кожного параграфа уведено рубрики «Підсумуйте свої знання» і «Перевірте, чого навчилися», в яких пропонуємо завдання як для узагальнення знань і тематичних контрольних робіт, так і для набуття досвіду застосування знань і вмінь на практиці (з опорою на відповідні джерела інформації).   Теорія курсу в підручнику тісно пов’язана з практикою: включено умови й запропоновані завдання програмних «Практичних робіт» і «Орієнтовні теми для досліджень». </vt:lpstr>
      <vt:lpstr>Головними особливостями пропонованого видання є:  - доступний унаочнений характер викладу навчального матеріалу (багато чітких яскравих ілюстрацій, які допомагають учням згадати вивчене у попередні роки); - різнорівнева перевірка засвоєння теоретичного матеріалу (задачі, завдання тощо); - залучення інформаційних технологій, які сприяють дослідницькій роботі учнів); - чіткість і логічність подання інформації.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Дякуємо за увагу!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Alexey Dovgan</dc:creator>
  <cp:lastModifiedBy>Yulia Nakonechnaya</cp:lastModifiedBy>
  <cp:revision>17</cp:revision>
  <dcterms:created xsi:type="dcterms:W3CDTF">2019-01-15T09:42:21Z</dcterms:created>
  <dcterms:modified xsi:type="dcterms:W3CDTF">2019-03-05T15:04:30Z</dcterms:modified>
</cp:coreProperties>
</file>