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2" r:id="rId3"/>
    <p:sldId id="257" r:id="rId4"/>
    <p:sldId id="259" r:id="rId5"/>
    <p:sldId id="260" r:id="rId6"/>
    <p:sldId id="276" r:id="rId7"/>
    <p:sldId id="277" r:id="rId8"/>
    <p:sldId id="278" r:id="rId9"/>
    <p:sldId id="279" r:id="rId10"/>
    <p:sldId id="28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75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09" d="100"/>
          <a:sy n="109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27F4E-D221-46BD-8D09-F35F02534377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85675-CA50-4334-B0F2-262952A66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85675-CA50-4334-B0F2-262952A6622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8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85675-CA50-4334-B0F2-262952A662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75C05-59BB-4EFE-9825-130C4A51BAED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193E-8331-4040-8D8C-72D2A971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eneza.u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908720"/>
            <a:ext cx="38559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ea typeface="Times New Roman" pitchFamily="18" charset="0"/>
                <a:cs typeface="Times New Roman" pitchFamily="18" charset="0"/>
              </a:rPr>
              <a:t>«Зарубіжна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ea typeface="Times New Roman" pitchFamily="18" charset="0"/>
                <a:cs typeface="Times New Roman" pitchFamily="18" charset="0"/>
              </a:rPr>
              <a:t>література»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ea typeface="Times New Roman" pitchFamily="18" charset="0"/>
                <a:cs typeface="Times New Roman" pitchFamily="18" charset="0"/>
              </a:rPr>
              <a:t>          11 клас </a:t>
            </a:r>
            <a:endParaRPr lang="uk-UA" sz="4000" dirty="0" smtClean="0"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6" y="3861048"/>
            <a:ext cx="3616054" cy="151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0287"/>
            <a:ext cx="4032448" cy="575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836712"/>
            <a:ext cx="8029219" cy="5328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5" y="32250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noProof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89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8" y="4400793"/>
            <a:ext cx="3853266" cy="21688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800" b="1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noProof="1" smtClean="0">
                <a:ea typeface="Times New Roman" pitchFamily="18" charset="0"/>
                <a:cs typeface="Times New Roman" pitchFamily="18" charset="0"/>
              </a:rPr>
              <a:t>    </a:t>
            </a:r>
            <a:r>
              <a:rPr lang="uk-UA" sz="2800" b="1" noProof="1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7.</a:t>
            </a:r>
            <a:r>
              <a:rPr lang="uk-UA" b="1" noProof="1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 «У світі мистецтва»</a:t>
            </a: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ознайомлює з творами музики, живопису, скульптури, театру, кіно, анімації, в основі яких сюжети програмових художніх текстів або мистецькі біографії.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97" y="1700808"/>
            <a:ext cx="3221238" cy="23726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9" y="1700808"/>
            <a:ext cx="3874113" cy="2372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97" y="4313650"/>
            <a:ext cx="2862038" cy="216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:\Марина\11\Стандарт\Частина 5_іл\Дмитро Зінчук Ctarygan z krylam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9756" r="13333" b="7317"/>
          <a:stretch/>
        </p:blipFill>
        <p:spPr bwMode="auto">
          <a:xfrm>
            <a:off x="539553" y="3534338"/>
            <a:ext cx="1872207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I:\интерактив_мое\Зарубежка_профиль\Карта\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43" y="404664"/>
            <a:ext cx="2875506" cy="25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3"/>
            <a:ext cx="3384376" cy="2543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65" y="3507408"/>
            <a:ext cx="3008609" cy="2729904"/>
          </a:xfrm>
          <a:prstGeom prst="rect">
            <a:avLst/>
          </a:prstGeom>
        </p:spPr>
      </p:pic>
      <p:pic>
        <p:nvPicPr>
          <p:cNvPr id="12" name="Рисунок 11" descr="C:\Users\m.kovinko\Desktop\Стандарт\Театр абсурда\10362780_lepri_07Станислао Лепри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79" y="3508130"/>
            <a:ext cx="1944216" cy="2729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32" y="153726"/>
            <a:ext cx="3302879" cy="2615952"/>
          </a:xfrm>
          <a:prstGeom prst="rect">
            <a:avLst/>
          </a:prstGeom>
        </p:spPr>
      </p:pic>
      <p:pic>
        <p:nvPicPr>
          <p:cNvPr id="10" name="Рисунок 9" descr="C:\Users\e.kamishanskaya\Desktop\petrov-starik-i-more-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 b="10632"/>
          <a:stretch/>
        </p:blipFill>
        <p:spPr bwMode="auto">
          <a:xfrm>
            <a:off x="5211331" y="4005064"/>
            <a:ext cx="3393117" cy="2346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Марина\11\Иллюстрации\Брехт\40f73fa80ab5fa6a899adc06031e0a6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004510"/>
            <a:ext cx="3371475" cy="234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725"/>
            <a:ext cx="3371477" cy="261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ÐÐ¾ÑÐ¾Ð¶ÐµÐµ Ð¸Ð·Ð¾Ð±ÑÐ°Ð¶ÐµÐ½Ð¸Ð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55" y="2605271"/>
            <a:ext cx="1602510" cy="154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4624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Методичний апарат</a:t>
            </a:r>
            <a:endParaRPr lang="uk-UA" sz="3200" dirty="0"/>
          </a:p>
        </p:txBody>
      </p:sp>
      <p:pic>
        <p:nvPicPr>
          <p:cNvPr id="3" name="Рисунок 2" descr="D:\Мои документы\Живопись\Коллажи\67d16e6a6ddd7774e0f23b2c7c538e8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08720"/>
            <a:ext cx="23548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131840" y="787908"/>
            <a:ext cx="446449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«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uk-UA" sz="2000" b="1" u="none" strike="noStrike" cap="none" normalizeH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це знаєте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uk-U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актуалізація знань перед опрацюванням</a:t>
            </a:r>
            <a:r>
              <a:rPr kumimoji="0" lang="uk-UA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нової теми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Перевірте себе» </a:t>
            </a:r>
            <a:r>
              <a:rPr lang="uk-U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контроль засвоєння знань щодо біографії письменника, прочитаного твору, теоретичних понять,</a:t>
            </a:r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самооцінка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досягнень, елементи рефлексії</a:t>
            </a:r>
            <a:r>
              <a:rPr kumimoji="0" lang="uk-UA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267744" y="2599134"/>
            <a:ext cx="43782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«Запитання і завдання 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компетентних читачів»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підведення підсумків та практичне застосування здобутих знань. 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Завдання: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пошукові             індивідуальні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дискусійні             парні</a:t>
            </a:r>
            <a:endParaRPr lang="uk-UA" sz="2000" b="1" i="1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проблемні            групові</a:t>
            </a:r>
            <a:endParaRPr lang="uk-UA" sz="2000" b="1" i="1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0" y="3979880"/>
            <a:ext cx="2511935" cy="2336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5" y="3979880"/>
            <a:ext cx="2245598" cy="2336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Формування та розвиток </a:t>
            </a:r>
            <a:r>
              <a:rPr lang="uk-UA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компетентностей</a:t>
            </a:r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uk-U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 rot="10800000" flipV="1">
            <a:off x="683568" y="779205"/>
            <a:ext cx="80306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uk-UA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омадянська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наявність власної думки та здатність її відстоювати;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uk-UA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соціальна </a:t>
            </a: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алагодження  добрих стосунків з оточенням;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комунікативна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уміння спілкуватися з людьми;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інформаційно-цифрова </a:t>
            </a: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уміння знаходити, упорядковувати, зберігати та презентувати інформацію за допомогою сучасних технологій;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5) творча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написання творів, створення різноманітних проектів;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6) </a:t>
            </a:r>
            <a:r>
              <a:rPr lang="uk-UA" sz="2000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овна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знання мов і розвиток культури мовлення </a:t>
            </a:r>
            <a:r>
              <a:rPr lang="uk-UA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lang="uk-UA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1008"/>
            <a:ext cx="5076386" cy="29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 flipV="1">
            <a:off x="683568" y="452865"/>
            <a:ext cx="8103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Навчально-методичний</a:t>
            </a:r>
            <a:r>
              <a:rPr lang="uk-U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комплект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581128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• Система </a:t>
            </a:r>
            <a:r>
              <a:rPr lang="uk-UA" sz="2000" dirty="0"/>
              <a:t>запитань і завдань для перевірки ключових і предметних </a:t>
            </a:r>
            <a:r>
              <a:rPr lang="uk-UA" sz="2000" dirty="0" err="1"/>
              <a:t>компетентностей</a:t>
            </a:r>
            <a:endParaRPr lang="uk-UA" sz="2000" dirty="0"/>
          </a:p>
          <a:p>
            <a:pPr algn="just"/>
            <a:r>
              <a:rPr lang="uk-UA" sz="2000" dirty="0"/>
              <a:t>• </a:t>
            </a:r>
            <a:r>
              <a:rPr lang="uk-UA" sz="2000" dirty="0" smtClean="0"/>
              <a:t>Поточний контроль</a:t>
            </a:r>
          </a:p>
          <a:p>
            <a:pPr algn="just"/>
            <a:r>
              <a:rPr lang="uk-UA" sz="2000" dirty="0" smtClean="0"/>
              <a:t>• Чіткі критерії оцінювання</a:t>
            </a:r>
          </a:p>
          <a:p>
            <a:pPr algn="just"/>
            <a:r>
              <a:rPr lang="uk-UA" sz="2000" dirty="0" smtClean="0"/>
              <a:t>• Спрямованість на формування широкої читацької культури й розвиток творчих здібностей</a:t>
            </a:r>
            <a:endParaRPr lang="uk-UA" sz="2000" dirty="0"/>
          </a:p>
        </p:txBody>
      </p:sp>
      <p:pic>
        <p:nvPicPr>
          <p:cNvPr id="3074" name="Рисунок 4" descr="https://www.geneza.ua/sites/default/files/product-images/7class/ZarLit/Zoshyt/Voloschuk_ZL_Z-ksr_7.ukr_%28178-14%29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21" y="1135829"/>
            <a:ext cx="1590675" cy="243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1" descr="https://www.geneza.ua/sites/default/files/product-images/5class/ZarLit/Zoshyt/Voloschuk_ZL_Z_5_%28043-18%29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5829"/>
            <a:ext cx="1647825" cy="2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2" descr="https://www.geneza.ua/sites/default/files/product-images/6class/ZarLit/Zoshyt/Voloschuk_SL_Z-ksr_6.ua_%28017-14%29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45133"/>
            <a:ext cx="161925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3" descr="https://www.geneza.ua/sites/default/files/product-images/8class/ZarLit/Zoshyt/Voloschuk_ZL_Zkse_8.ukr_%28012-16%29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27" y="1945133"/>
            <a:ext cx="1593769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5" descr="https://www.geneza.ua/sites/default/files/product-images/9class/ZarLit/Zoshyt/Voloschk_ZL_Zksr_9.ukr_%28012-17%29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13" y="1135829"/>
            <a:ext cx="1552575" cy="243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63270" y="5425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63270" y="9997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 flipV="1">
            <a:off x="683568" y="452865"/>
            <a:ext cx="8103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Навчально-методичний</a:t>
            </a:r>
            <a:r>
              <a:rPr lang="uk-U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комплект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1532112"/>
            <a:ext cx="4807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• Календарно-тематичне планування                </a:t>
            </a:r>
          </a:p>
          <a:p>
            <a:pPr algn="just"/>
            <a:r>
              <a:rPr lang="uk-UA" sz="2000" dirty="0" smtClean="0"/>
              <a:t>• Розробки уроків</a:t>
            </a:r>
          </a:p>
          <a:p>
            <a:pPr algn="just"/>
            <a:r>
              <a:rPr lang="uk-UA" sz="2000" dirty="0" smtClean="0"/>
              <a:t>• Розвиток зв’язного мовлення</a:t>
            </a:r>
          </a:p>
          <a:p>
            <a:pPr algn="just"/>
            <a:r>
              <a:rPr lang="uk-UA" sz="2000" dirty="0" smtClean="0"/>
              <a:t>• Диференційовані запитання та завдання</a:t>
            </a:r>
            <a:r>
              <a:rPr lang="uk-UA" sz="2000" dirty="0"/>
              <a:t> </a:t>
            </a:r>
            <a:r>
              <a:rPr lang="uk-UA" sz="2000" dirty="0" smtClean="0"/>
              <a:t> </a:t>
            </a:r>
          </a:p>
          <a:p>
            <a:pPr algn="just"/>
            <a:r>
              <a:rPr lang="uk-UA" sz="2000" dirty="0" smtClean="0"/>
              <a:t>• </a:t>
            </a:r>
            <a:r>
              <a:rPr lang="uk-UA" sz="2000" dirty="0"/>
              <a:t>Схеми, таблиці, алгоритми</a:t>
            </a:r>
            <a:r>
              <a:rPr lang="uk-UA" sz="2000" dirty="0" smtClean="0"/>
              <a:t>       </a:t>
            </a:r>
          </a:p>
          <a:p>
            <a:pPr algn="just"/>
            <a:r>
              <a:rPr lang="uk-UA" sz="2000" dirty="0" smtClean="0"/>
              <a:t>• Творчі завдання</a:t>
            </a:r>
          </a:p>
          <a:p>
            <a:pPr algn="just"/>
            <a:r>
              <a:rPr lang="uk-UA" sz="2000" dirty="0"/>
              <a:t>• </a:t>
            </a:r>
            <a:r>
              <a:rPr lang="uk-UA" sz="2000" dirty="0" smtClean="0"/>
              <a:t>Міжпредметні зв’язки: живопис, музика, </a:t>
            </a:r>
          </a:p>
          <a:p>
            <a:pPr algn="just"/>
            <a:r>
              <a:rPr lang="uk-UA" sz="2000" dirty="0" smtClean="0"/>
              <a:t>кіномистецтво  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0367" y="4581128"/>
            <a:ext cx="55765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           </a:t>
            </a:r>
          </a:p>
          <a:p>
            <a:pPr algn="ctr"/>
            <a:r>
              <a:rPr lang="uk-UA" sz="2400" b="1" dirty="0" smtClean="0"/>
              <a:t>На сайті видавництва «</a:t>
            </a:r>
            <a:r>
              <a:rPr lang="uk-UA" sz="2400" b="1" dirty="0" err="1" smtClean="0"/>
              <a:t>Генеза</a:t>
            </a:r>
            <a:r>
              <a:rPr lang="uk-UA" sz="2400" b="1" dirty="0" smtClean="0"/>
              <a:t>»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                    www.geneza.ua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uk-UA" sz="3600" b="1" dirty="0" smtClean="0">
                <a:solidFill>
                  <a:srgbClr val="FF0000"/>
                </a:solidFill>
              </a:rPr>
              <a:t>Скачування </a:t>
            </a:r>
            <a:r>
              <a:rPr lang="uk-UA" sz="3600" b="1" dirty="0">
                <a:solidFill>
                  <a:srgbClr val="FF0000"/>
                </a:solidFill>
              </a:rPr>
              <a:t>б</a:t>
            </a:r>
            <a:r>
              <a:rPr lang="uk-UA" sz="3600" b="1" dirty="0" smtClean="0">
                <a:solidFill>
                  <a:srgbClr val="FF0000"/>
                </a:solidFill>
              </a:rPr>
              <a:t>езкоштовне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www.geneza.ua/sites/default/files/product-images/5class/ZarLit/TeachersBook/Voloschuk_ZarLit_Kn_vchytel_5kl_%28071-18%29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1" y="1116823"/>
            <a:ext cx="2448272" cy="346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eneza.ua/sites/default/files/product-images/10class/ZarLit/Pidruchnyk/Voloschuk_ZL%28pr%29_P_10.ukr_%28063-17%29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900894" cy="42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024336" cy="4282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</a:t>
            </a: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ідручники для старшокласників, які вивчають літературу поглиблено. </a:t>
            </a:r>
          </a:p>
          <a:p>
            <a:pPr algn="ctr"/>
            <a:r>
              <a:rPr lang="uk-UA" dirty="0" smtClean="0"/>
              <a:t>У 2018 р. за державний кошт вийшов підручник для 10 класу.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Цьогоріч</a:t>
            </a: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конкурс подано підручник для 11 класу. 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ои документы\Живопись\Коллажи\рисунок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958172" cy="445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5301208"/>
            <a:ext cx="5591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Дякуємо за увагу!</a:t>
            </a:r>
            <a:endParaRPr lang="ru-RU" sz="54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29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9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https://www.geneza.ua/sites/default/files/product-images/5class/ZarLit/Pidruchnyk/Voloschuk_ZL_P_5.ukr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8" y="248749"/>
            <a:ext cx="2134129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" descr="https://www.geneza.ua/sites/default/files/product-images/6class/ZarLit/Pidruchnyk/Voloschu_SL_P_6.ukr_%28033-13%29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8600"/>
            <a:ext cx="2206137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3" descr="https://www.geneza.ua/sites/default/files/product-images/7class/ZarLit/Pidruchnyk/Voloschuk_ZL_P_7.ukr_%28049-15%29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8600"/>
            <a:ext cx="2150016" cy="311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" descr="https://www.geneza.ua/sites/default/files/product-images/8class/ZarLit/Pidruchnyk/Voloschuk_ZL_P_8.ukr_%28102-15%29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63938"/>
            <a:ext cx="2088232" cy="29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6" descr="https://www.geneza.ua/sites/default/files/product-images/9class/ZarLit/Pidruchnyk/Voloschuk_ZL_P_9.ukr_%28084-16%29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6768"/>
            <a:ext cx="2086228" cy="29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7750" y="2513013"/>
            <a:ext cx="6835775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3600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sz="3600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sz="3600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Malgun Gothic" panose="020B0503020000020004" pitchFamily="34" charset="-127"/>
              </a:rPr>
              <a:t>            </a:t>
            </a:r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  <a:ea typeface="Malgun Gothic" panose="020B0503020000020004" pitchFamily="34" charset="-127"/>
              </a:rPr>
              <a:t>Будемо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  <a:ea typeface="Malgun Gothic" panose="020B0503020000020004" pitchFamily="34" charset="-127"/>
              </a:rPr>
              <a:t> </a:t>
            </a:r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  <a:ea typeface="Malgun Gothic" panose="020B0503020000020004" pitchFamily="34" charset="-127"/>
              </a:rPr>
              <a:t>раді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  <a:ea typeface="Malgun Gothic" panose="020B0503020000020004" pitchFamily="34" charset="-127"/>
              </a:rPr>
              <a:t> </a:t>
            </a:r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  <a:ea typeface="Malgun Gothic" panose="020B0503020000020004" pitchFamily="34" charset="-127"/>
              </a:rPr>
              <a:t>співпраці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  <a:ea typeface="Malgun Gothic" panose="020B0503020000020004" pitchFamily="34" charset="-127"/>
              </a:rPr>
              <a:t>!</a:t>
            </a:r>
            <a:endParaRPr lang="uk-UA" sz="4400" b="1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  <a:ea typeface="Malgun Gothic" panose="020B0503020000020004" pitchFamily="34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67398"/>
            <a:ext cx="60960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Сайт:</a:t>
            </a:r>
          </a:p>
          <a:p>
            <a:pPr algn="ctr">
              <a:defRPr/>
            </a:pP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www.geneza.ua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ru-RU" altLang="ru-RU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alt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Торговий</a:t>
            </a:r>
            <a:r>
              <a:rPr lang="ru-RU" alt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Дім</a:t>
            </a:r>
            <a:r>
              <a:rPr lang="ru-RU" alt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uk-UA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Всесвіт»</a:t>
            </a:r>
          </a:p>
          <a:p>
            <a:pPr algn="ctr">
              <a:defRPr/>
            </a:pPr>
            <a:r>
              <a:rPr lang="uk-UA" altLang="ru-RU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</a:t>
            </a:r>
            <a:r>
              <a:rPr lang="uk-UA" alt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.: (044)379-10-54</a:t>
            </a:r>
          </a:p>
          <a:p>
            <a:pPr algn="ctr">
              <a:defRPr/>
            </a:pPr>
            <a:r>
              <a:rPr lang="uk-UA" alt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(044)379-14-07</a:t>
            </a:r>
            <a:br>
              <a:rPr lang="uk-UA" alt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http://tdvsesvit.com.ua/</a:t>
            </a:r>
            <a:r>
              <a:rPr lang="uk-UA" alt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alt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uk-UA" alt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8" descr="ÐÐ°ÑÑÐ¸Ð½ÐºÐ¸ Ð¿Ð¾ Ð·Ð°Ð¿ÑÐ¾ÑÑ Ð²Ð¸Ð´Ð°Ð²Ð½Ð¸ÑÑÐ²Ð¾ Ð³ÐµÐ½ÐµÐ·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4440" b="-5902"/>
          <a:stretch>
            <a:fillRect/>
          </a:stretch>
        </p:blipFill>
        <p:spPr bwMode="auto">
          <a:xfrm>
            <a:off x="6443663" y="160338"/>
            <a:ext cx="2590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972" y="274638"/>
            <a:ext cx="8393828" cy="786695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Пріоритетні напрями</a:t>
            </a:r>
            <a:r>
              <a:rPr lang="ru-RU" sz="3200" b="1" dirty="0" smtClean="0"/>
              <a:t> </a:t>
            </a:r>
            <a:r>
              <a:rPr lang="uk-UA" sz="3200" b="1" dirty="0" smtClean="0"/>
              <a:t>літературної освіти</a:t>
            </a:r>
            <a:endParaRPr lang="uk-UA" sz="3200" dirty="0"/>
          </a:p>
        </p:txBody>
      </p:sp>
      <p:pic>
        <p:nvPicPr>
          <p:cNvPr id="4" name="Содержимое 3" descr="D:\Мои документы\Рукописи\Волощук, Слободянюк, Филенко\Литература, 9. Учебник\Работа с рукописью\Отредактированная рукопись\Иллюстрации\2. Йерко_ил. 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972" y="1196752"/>
            <a:ext cx="382361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17001" y="1381194"/>
            <a:ext cx="47963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000" b="1" dirty="0" smtClean="0"/>
              <a:t>1. </a:t>
            </a:r>
            <a:r>
              <a:rPr lang="uk-UA" sz="2000" dirty="0" smtClean="0"/>
              <a:t>Формування</a:t>
            </a:r>
            <a:r>
              <a:rPr lang="ru-RU" sz="2000" dirty="0" smtClean="0"/>
              <a:t> </a:t>
            </a:r>
            <a:r>
              <a:rPr lang="uk-UA" sz="2000" dirty="0" smtClean="0"/>
              <a:t>ключових компетенцій: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    </a:t>
            </a:r>
            <a:r>
              <a:rPr lang="uk-UA" sz="2000" b="1" dirty="0" smtClean="0"/>
              <a:t>уміння вчитися, </a:t>
            </a:r>
          </a:p>
          <a:p>
            <a:r>
              <a:rPr lang="uk-UA" sz="2000" b="1" dirty="0"/>
              <a:t> </a:t>
            </a:r>
            <a:r>
              <a:rPr lang="uk-UA" sz="2000" b="1" dirty="0" smtClean="0"/>
              <a:t>            літературна, </a:t>
            </a:r>
          </a:p>
          <a:p>
            <a:r>
              <a:rPr lang="uk-UA" sz="2000" b="1" dirty="0"/>
              <a:t> </a:t>
            </a:r>
            <a:r>
              <a:rPr lang="uk-UA" sz="2000" b="1" dirty="0" smtClean="0"/>
              <a:t>            загальнокультурна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             </a:t>
            </a:r>
            <a:r>
              <a:rPr lang="uk-UA" sz="2000" b="1" dirty="0" smtClean="0"/>
              <a:t>інформаційно-комунікаційна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             </a:t>
            </a:r>
            <a:r>
              <a:rPr lang="uk-UA" sz="2000" b="1" dirty="0" smtClean="0"/>
              <a:t>соціальна,</a:t>
            </a:r>
          </a:p>
          <a:p>
            <a:r>
              <a:rPr lang="uk-UA" sz="2000" b="1" dirty="0"/>
              <a:t> </a:t>
            </a:r>
            <a:r>
              <a:rPr lang="uk-UA" sz="2000" b="1" dirty="0" smtClean="0"/>
              <a:t>            громадянська.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317001" y="5241968"/>
            <a:ext cx="4942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4</a:t>
            </a:r>
            <a:r>
              <a:rPr lang="uk-UA" sz="2000" dirty="0" smtClean="0"/>
              <a:t>. Практичне застосування знань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972" y="3346392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605033" y="3617991"/>
            <a:ext cx="43894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2</a:t>
            </a:r>
            <a:r>
              <a:rPr lang="uk-UA" sz="2000" b="1" dirty="0"/>
              <a:t>. </a:t>
            </a:r>
            <a:r>
              <a:rPr lang="uk-UA" sz="2000" dirty="0" smtClean="0"/>
              <a:t>Формування мотивації до читання    літературних творів.</a:t>
            </a:r>
          </a:p>
          <a:p>
            <a:endParaRPr lang="ru-RU" sz="1500" b="1" dirty="0" smtClean="0"/>
          </a:p>
          <a:p>
            <a:r>
              <a:rPr lang="ru-RU" sz="2000" b="1" dirty="0" smtClean="0"/>
              <a:t>3</a:t>
            </a:r>
            <a:r>
              <a:rPr lang="uk-UA" sz="2000" b="1" dirty="0" smtClean="0"/>
              <a:t>. </a:t>
            </a:r>
            <a:r>
              <a:rPr lang="uk-UA" sz="2000" dirty="0" smtClean="0"/>
              <a:t>Забезпечення всебічного розвитку особистості</a:t>
            </a:r>
            <a:r>
              <a:rPr lang="ru-RU" sz="2000" dirty="0" smtClean="0"/>
              <a:t>. </a:t>
            </a:r>
          </a:p>
          <a:p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610657" y="5760617"/>
            <a:ext cx="8218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/>
              <a:t>Сполучна ланка цих напрямів – особистісно орієнтований підхід до навчання.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4244" y="319007"/>
            <a:ext cx="8535323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Рубрики</a:t>
            </a:r>
            <a:endParaRPr kumimoji="0" lang="uk-UA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«Філологічна консультація» </a:t>
            </a:r>
            <a:r>
              <a:rPr lang="uk-UA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коментує мистецькі явища, розкриває секрети побудови літературних творів. </a:t>
            </a:r>
            <a:r>
              <a:rPr kumimoji="0" lang="uk-UA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«Коментар архіваріуса»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висвітлює зв’язки між літературою, 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сторією та культурою. 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«Літературознавча довідка»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п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яснює літературознавчі поняття.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57158" y="5329711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sz="2000" dirty="0"/>
          </a:p>
        </p:txBody>
      </p:sp>
      <p:pic>
        <p:nvPicPr>
          <p:cNvPr id="5" name="Рисунок 4" descr="http://shatsk-sch1-bibl.volyn.sch.in.ua/files2/images/kolaj/%D0%BA%D0%BD%D0%B8%D0%B3%D0%B8%20%D0%B2%D1%96%D0%BA%D0%BD%D0%B0.png?size=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708920"/>
            <a:ext cx="523448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238257"/>
            <a:ext cx="31683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Рубрики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8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noProof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«Світові мотиви» </a:t>
            </a:r>
            <a:r>
              <a:rPr lang="uk-UA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noProof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порівнює ідеї, теми, художні засоби, притаманні різним літературам (елементи компаративістики).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b="1" noProof="1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b="1" noProof="1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noProof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«Українське відлуння» </a:t>
            </a:r>
            <a:r>
              <a:rPr lang="uk-UA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розповідає про світоглядні, культурні, мистецькі зв’язки між творчим доробком зарубіжних авторів та досягненням українства.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b="1" noProof="1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b="1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3557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7" name="Рисунок 6" descr="http://www.litsa.com.ua/i/uploads/2014/08/12-53ea06a43947b.1_sentyabrya_v_shkolah_Dnepropetrovska_projdet_urok_Ukraina__edinaya_stra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483" y="627903"/>
            <a:ext cx="5184576" cy="41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4439" y="5373216"/>
            <a:ext cx="820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noProof="1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uk-UA" b="1" noProof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«Літературний навігатор»  </a:t>
            </a:r>
            <a:r>
              <a:rPr lang="uk-UA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допомагає обрати </a:t>
            </a:r>
            <a:endParaRPr lang="uk-UA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твір для </a:t>
            </a:r>
            <a:r>
              <a:rPr lang="uk-UA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додаткового </a:t>
            </a: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читання.</a:t>
            </a:r>
            <a:endParaRPr lang="uk-UA" b="1" noProof="1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russophile.ru/wp-content/uploads/2017/08/kniga-kotoraya-izmenila-moyu-zhizn-tem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r="19524"/>
          <a:stretch/>
        </p:blipFill>
        <p:spPr bwMode="auto">
          <a:xfrm>
            <a:off x="6144166" y="4509120"/>
            <a:ext cx="2344580" cy="20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9" y="1340768"/>
            <a:ext cx="7884876" cy="2917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437112"/>
            <a:ext cx="7752861" cy="2016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5295" y="296634"/>
            <a:ext cx="285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Приклади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рубрик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615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838095" cy="2095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>
          <a:xfrm>
            <a:off x="539552" y="2243035"/>
            <a:ext cx="8196396" cy="45703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14799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02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21500"/>
            <a:ext cx="8784976" cy="1627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43952"/>
            <a:ext cx="8640960" cy="1965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8935"/>
            <a:ext cx="8712968" cy="1878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98280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15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1" y="3933056"/>
            <a:ext cx="7966812" cy="23611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3" y="836712"/>
            <a:ext cx="7914286" cy="2523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26064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noProof="1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4290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noProof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4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515</Words>
  <Application>Microsoft Office PowerPoint</Application>
  <PresentationFormat>Экран (4:3)</PresentationFormat>
  <Paragraphs>97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Malgun Gothic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Пріоритетні напрями літературної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 Kamishanskaya</dc:creator>
  <cp:lastModifiedBy>Yulia Nakonechnaya</cp:lastModifiedBy>
  <cp:revision>140</cp:revision>
  <dcterms:created xsi:type="dcterms:W3CDTF">2017-03-23T13:27:43Z</dcterms:created>
  <dcterms:modified xsi:type="dcterms:W3CDTF">2019-03-04T15:49:42Z</dcterms:modified>
</cp:coreProperties>
</file>