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56" r:id="rId1"/>
  </p:sldMasterIdLst>
  <p:notesMasterIdLst>
    <p:notesMasterId r:id="rId20"/>
  </p:notesMasterIdLst>
  <p:sldIdLst>
    <p:sldId id="257" r:id="rId2"/>
    <p:sldId id="260" r:id="rId3"/>
    <p:sldId id="278" r:id="rId4"/>
    <p:sldId id="262" r:id="rId5"/>
    <p:sldId id="263" r:id="rId6"/>
    <p:sldId id="264" r:id="rId7"/>
    <p:sldId id="265" r:id="rId8"/>
    <p:sldId id="266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9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668" autoAdjust="0"/>
  </p:normalViewPr>
  <p:slideViewPr>
    <p:cSldViewPr>
      <p:cViewPr>
        <p:scale>
          <a:sx n="119" d="100"/>
          <a:sy n="119" d="100"/>
        </p:scale>
        <p:origin x="-564" y="-2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8" y="212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459E92-7E60-4375-ABEE-5D2781FD3DB1}" type="datetimeFigureOut">
              <a:rPr lang="ru-RU" smtClean="0"/>
              <a:t>28.03.2019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2E3694-2724-4820-884B-3567A0C88D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96308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2E3694-2724-4820-884B-3567A0C88DC7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66168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2E3694-2724-4820-884B-3567A0C88DC7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7542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14F4D31-7136-41F7-8D55-FE4F87BE54B4}" type="datetimeFigureOut">
              <a:rPr lang="ru-RU" smtClean="0"/>
              <a:t>28.03.2019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D72B9D5-1FAA-48D8-9EAF-7E5640AB1343}" type="slidenum">
              <a:rPr lang="ru-RU" smtClean="0"/>
              <a:t>‹#›</a:t>
            </a:fld>
            <a:endParaRPr lang="ru-RU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7761">
        <p:wipe/>
      </p:transition>
    </mc:Choice>
    <mc:Fallback xmlns="">
      <p:transition spd="slow" advClick="0" advTm="7761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F4D31-7136-41F7-8D55-FE4F87BE54B4}" type="datetimeFigureOut">
              <a:rPr lang="ru-RU" smtClean="0"/>
              <a:t>28.03.2019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2B9D5-1FAA-48D8-9EAF-7E5640AB1343}" type="slidenum">
              <a:rPr lang="ru-RU" smtClean="0"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7761">
        <p:wipe/>
      </p:transition>
    </mc:Choice>
    <mc:Fallback xmlns="">
      <p:transition spd="slow" advClick="0" advTm="7761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F4D31-7136-41F7-8D55-FE4F87BE54B4}" type="datetimeFigureOut">
              <a:rPr lang="ru-RU" smtClean="0"/>
              <a:t>28.03.2019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2B9D5-1FAA-48D8-9EAF-7E5640AB1343}" type="slidenum">
              <a:rPr lang="ru-RU" smtClean="0"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7761">
        <p:wipe/>
      </p:transition>
    </mc:Choice>
    <mc:Fallback xmlns="">
      <p:transition spd="slow" advClick="0" advTm="7761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F4D31-7136-41F7-8D55-FE4F87BE54B4}" type="datetimeFigureOut">
              <a:rPr lang="ru-RU" smtClean="0"/>
              <a:t>28.03.2019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2B9D5-1FAA-48D8-9EAF-7E5640AB1343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7761">
        <p:wipe/>
      </p:transition>
    </mc:Choice>
    <mc:Fallback xmlns="">
      <p:transition spd="slow" advClick="0" advTm="7761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F4D31-7136-41F7-8D55-FE4F87BE54B4}" type="datetimeFigureOut">
              <a:rPr lang="ru-RU" smtClean="0"/>
              <a:t>28.03.2019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2B9D5-1FAA-48D8-9EAF-7E5640AB134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7761">
        <p:wipe/>
      </p:transition>
    </mc:Choice>
    <mc:Fallback xmlns="">
      <p:transition spd="slow" advClick="0" advTm="7761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F4D31-7136-41F7-8D55-FE4F87BE54B4}" type="datetimeFigureOut">
              <a:rPr lang="ru-RU" smtClean="0"/>
              <a:t>28.03.2019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2B9D5-1FAA-48D8-9EAF-7E5640AB1343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7761">
        <p:wipe/>
      </p:transition>
    </mc:Choice>
    <mc:Fallback xmlns="">
      <p:transition spd="slow" advClick="0" advTm="7761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F4D31-7136-41F7-8D55-FE4F87BE54B4}" type="datetimeFigureOut">
              <a:rPr lang="ru-RU" smtClean="0"/>
              <a:t>28.03.2019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2B9D5-1FAA-48D8-9EAF-7E5640AB1343}" type="slidenum">
              <a:rPr lang="ru-RU" smtClean="0"/>
              <a:t>‹#›</a:t>
            </a:fld>
            <a:endParaRPr lang="ru-RU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7761">
        <p:wipe/>
      </p:transition>
    </mc:Choice>
    <mc:Fallback xmlns="">
      <p:transition spd="slow" advClick="0" advTm="7761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F4D31-7136-41F7-8D55-FE4F87BE54B4}" type="datetimeFigureOut">
              <a:rPr lang="ru-RU" smtClean="0"/>
              <a:t>28.03.2019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2B9D5-1FAA-48D8-9EAF-7E5640AB1343}" type="slidenum">
              <a:rPr lang="ru-RU" smtClean="0"/>
              <a:t>‹#›</a:t>
            </a:fld>
            <a:endParaRPr lang="ru-RU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7761">
        <p:wipe/>
      </p:transition>
    </mc:Choice>
    <mc:Fallback xmlns="">
      <p:transition spd="slow" advClick="0" advTm="7761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F4D31-7136-41F7-8D55-FE4F87BE54B4}" type="datetimeFigureOut">
              <a:rPr lang="ru-RU" smtClean="0"/>
              <a:t>28.03.2019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2B9D5-1FAA-48D8-9EAF-7E5640AB134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7761">
        <p:wipe/>
      </p:transition>
    </mc:Choice>
    <mc:Fallback xmlns="">
      <p:transition spd="slow" advClick="0" advTm="7761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F4D31-7136-41F7-8D55-FE4F87BE54B4}" type="datetimeFigureOut">
              <a:rPr lang="ru-RU" smtClean="0"/>
              <a:t>28.03.2019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2B9D5-1FAA-48D8-9EAF-7E5640AB134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7761">
        <p:wipe/>
      </p:transition>
    </mc:Choice>
    <mc:Fallback xmlns="">
      <p:transition spd="slow" advClick="0" advTm="7761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F4D31-7136-41F7-8D55-FE4F87BE54B4}" type="datetimeFigureOut">
              <a:rPr lang="ru-RU" smtClean="0"/>
              <a:t>28.03.2019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2B9D5-1FAA-48D8-9EAF-7E5640AB134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7761">
        <p:wipe/>
      </p:transition>
    </mc:Choice>
    <mc:Fallback xmlns="">
      <p:transition spd="slow" advClick="0" advTm="7761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E14F4D31-7136-41F7-8D55-FE4F87BE54B4}" type="datetimeFigureOut">
              <a:rPr lang="ru-RU" smtClean="0"/>
              <a:t>28.03.2019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AD72B9D5-1FAA-48D8-9EAF-7E5640AB1343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7" r:id="rId1"/>
    <p:sldLayoutId id="2147484058" r:id="rId2"/>
    <p:sldLayoutId id="2147484059" r:id="rId3"/>
    <p:sldLayoutId id="2147484060" r:id="rId4"/>
    <p:sldLayoutId id="2147484061" r:id="rId5"/>
    <p:sldLayoutId id="2147484062" r:id="rId6"/>
    <p:sldLayoutId id="2147484063" r:id="rId7"/>
    <p:sldLayoutId id="2147484064" r:id="rId8"/>
    <p:sldLayoutId id="2147484065" r:id="rId9"/>
    <p:sldLayoutId id="2147484066" r:id="rId10"/>
    <p:sldLayoutId id="2147484067" r:id="rId11"/>
  </p:sldLayoutIdLst>
  <mc:AlternateContent xmlns:mc="http://schemas.openxmlformats.org/markup-compatibility/2006" xmlns:p14="http://schemas.microsoft.com/office/powerpoint/2010/main">
    <mc:Choice Requires="p14">
      <p:transition spd="slow" p14:dur="3000" advClick="0" advTm="7761">
        <p:wipe/>
      </p:transition>
    </mc:Choice>
    <mc:Fallback xmlns="">
      <p:transition spd="slow" advClick="0" advTm="7761">
        <p:wip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92696"/>
            <a:ext cx="7772400" cy="2376264"/>
          </a:xfrm>
        </p:spPr>
        <p:txBody>
          <a:bodyPr>
            <a:noAutofit/>
          </a:bodyPr>
          <a:lstStyle/>
          <a:p>
            <a:r>
              <a:rPr lang="uk-UA" sz="2400" b="1" dirty="0" smtClean="0">
                <a:solidFill>
                  <a:schemeClr val="bg2">
                    <a:lumMod val="10000"/>
                  </a:schemeClr>
                </a:solidFill>
                <a:effectLst/>
                <a:cs typeface="Arial" pitchFamily="34" charset="0"/>
              </a:rPr>
              <a:t>Видавництво «Генеза» пропонує новий навчально-методичний комплект з розвитку мовлення дошкільників 3-6 років </a:t>
            </a:r>
            <a:br>
              <a:rPr lang="uk-UA" sz="2400" b="1" dirty="0" smtClean="0">
                <a:solidFill>
                  <a:schemeClr val="bg2">
                    <a:lumMod val="10000"/>
                  </a:schemeClr>
                </a:solidFill>
                <a:effectLst/>
                <a:cs typeface="Arial" pitchFamily="34" charset="0"/>
              </a:rPr>
            </a:br>
            <a:r>
              <a:rPr lang="uk-UA" sz="2400" dirty="0" smtClean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uk-UA" sz="2400" dirty="0" smtClean="0">
                <a:solidFill>
                  <a:schemeClr val="bg2">
                    <a:lumMod val="10000"/>
                  </a:schemeClr>
                </a:solidFill>
              </a:rPr>
            </a:br>
            <a:r>
              <a:rPr lang="uk-UA" b="1" dirty="0" smtClean="0">
                <a:solidFill>
                  <a:schemeClr val="accent5"/>
                </a:solidFill>
              </a:rPr>
              <a:t>«Я учуся розмовляти»</a:t>
            </a:r>
            <a:endParaRPr lang="ru-RU" b="1" dirty="0">
              <a:solidFill>
                <a:schemeClr val="accent5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212976"/>
            <a:ext cx="6400800" cy="1816225"/>
          </a:xfrm>
        </p:spPr>
        <p:txBody>
          <a:bodyPr/>
          <a:lstStyle/>
          <a:p>
            <a:endParaRPr lang="uk-UA" sz="1200" dirty="0" smtClean="0"/>
          </a:p>
          <a:p>
            <a:endParaRPr lang="uk-UA" sz="1200" dirty="0"/>
          </a:p>
          <a:p>
            <a:endParaRPr lang="uk-UA" sz="1200" dirty="0" smtClean="0"/>
          </a:p>
          <a:p>
            <a:r>
              <a:rPr lang="uk-UA" sz="3200" b="1" i="1" dirty="0" smtClean="0"/>
              <a:t>Ю. В. Рібцун</a:t>
            </a:r>
          </a:p>
          <a:p>
            <a:endParaRPr lang="ru-RU" dirty="0"/>
          </a:p>
        </p:txBody>
      </p:sp>
      <p:pic>
        <p:nvPicPr>
          <p:cNvPr id="8" name="darras-leroux-borderlin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3000" out="3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44752" y="5373216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825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5231">
        <p:wipe/>
      </p:transition>
    </mc:Choice>
    <mc:Fallback>
      <p:transition spd="slow" advTm="5231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7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4636249" y="1195335"/>
            <a:ext cx="3888432" cy="26017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5052977" y="4012737"/>
            <a:ext cx="3675954" cy="25722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043672" y="4000356"/>
            <a:ext cx="3744416" cy="25969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611560" y="1195335"/>
            <a:ext cx="3744416" cy="26017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43" y="1225219"/>
            <a:ext cx="3690995" cy="254194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858424"/>
          </a:xfrm>
        </p:spPr>
        <p:txBody>
          <a:bodyPr>
            <a:normAutofit/>
          </a:bodyPr>
          <a:lstStyle/>
          <a:p>
            <a:r>
              <a:rPr lang="uk-UA" sz="2800" b="1" i="1" dirty="0" smtClean="0">
                <a:solidFill>
                  <a:schemeClr val="tx1"/>
                </a:solidFill>
              </a:rPr>
              <a:t>3. Контурні зображення:</a:t>
            </a:r>
            <a:endParaRPr lang="ru-RU" sz="2800" b="1" i="1" dirty="0">
              <a:solidFill>
                <a:schemeClr val="tx1"/>
              </a:solidFill>
            </a:endParaRPr>
          </a:p>
        </p:txBody>
      </p:sp>
      <p:pic>
        <p:nvPicPr>
          <p:cNvPr id="10246" name="Picture 6" descr="Y:\Рібцун презентація\7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108" y="4030187"/>
            <a:ext cx="3677543" cy="2537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Y:\Рібцун презентація\5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132" y="1223019"/>
            <a:ext cx="3808666" cy="2549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Y:\Рібцун презентація\6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208" y="4047635"/>
            <a:ext cx="3607492" cy="2502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3105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8551">
        <p:wipe/>
      </p:transition>
    </mc:Choice>
    <mc:Fallback>
      <p:transition spd="slow" advTm="8551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4945485" y="4043029"/>
            <a:ext cx="3744416" cy="2648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821457" y="4035171"/>
            <a:ext cx="3822551" cy="26341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4716016" y="1124743"/>
            <a:ext cx="3888432" cy="27363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23132" y="1124744"/>
            <a:ext cx="3904851" cy="27363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020" y="1164851"/>
            <a:ext cx="3816424" cy="2647391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858424"/>
          </a:xfrm>
        </p:spPr>
        <p:txBody>
          <a:bodyPr>
            <a:normAutofit/>
          </a:bodyPr>
          <a:lstStyle/>
          <a:p>
            <a:r>
              <a:rPr lang="uk-UA" sz="2800" b="1" i="1" dirty="0" smtClean="0">
                <a:solidFill>
                  <a:schemeClr val="tx1"/>
                </a:solidFill>
              </a:rPr>
              <a:t>4. Силуетні зображення:</a:t>
            </a:r>
            <a:endParaRPr lang="ru-RU" sz="2800" b="1" i="1" dirty="0">
              <a:solidFill>
                <a:schemeClr val="tx1"/>
              </a:solidFill>
            </a:endParaRPr>
          </a:p>
        </p:txBody>
      </p:sp>
      <p:pic>
        <p:nvPicPr>
          <p:cNvPr id="11267" name="Picture 3" descr="Y:\Рібцун презентація\1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45" y="1164851"/>
            <a:ext cx="3816423" cy="2656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Y:\Рібцун презентація\10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31" y="4067156"/>
            <a:ext cx="3769002" cy="2570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Y:\Рібцун презентація\11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747" y="4091171"/>
            <a:ext cx="3667892" cy="2578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1919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7055">
        <p:wipe/>
      </p:transition>
    </mc:Choice>
    <mc:Fallback>
      <p:transition spd="slow" advTm="7055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788025" y="3997623"/>
            <a:ext cx="3834318" cy="2649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644008" y="1196752"/>
            <a:ext cx="3744416" cy="25922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611561" y="1196752"/>
            <a:ext cx="3744416" cy="25922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292" name="Picture 4" descr="Y:\Рібцун презентація\12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88339" y="1230560"/>
            <a:ext cx="3655753" cy="2499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146456"/>
          </a:xfrm>
        </p:spPr>
        <p:txBody>
          <a:bodyPr>
            <a:normAutofit/>
          </a:bodyPr>
          <a:lstStyle/>
          <a:p>
            <a:r>
              <a:rPr lang="uk-UA" sz="2800" b="1" i="1" dirty="0" smtClean="0">
                <a:solidFill>
                  <a:schemeClr val="tx1"/>
                </a:solidFill>
              </a:rPr>
              <a:t>5. Пунктирні зображення:</a:t>
            </a:r>
            <a:endParaRPr lang="ru-RU" sz="2800" b="1" i="1" dirty="0">
              <a:solidFill>
                <a:schemeClr val="tx1"/>
              </a:solidFill>
            </a:endParaRPr>
          </a:p>
        </p:txBody>
      </p:sp>
      <p:pic>
        <p:nvPicPr>
          <p:cNvPr id="12293" name="Picture 5" descr="Y:\Рібцун презентація\12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976" y="4053047"/>
            <a:ext cx="3744416" cy="256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4027677"/>
            <a:ext cx="3804667" cy="2578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34144" y="3997623"/>
            <a:ext cx="3826098" cy="2649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147" y="4052703"/>
            <a:ext cx="3748165" cy="2553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 descr="Y:\Рібцун презентація\13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85" y="1247824"/>
            <a:ext cx="3654367" cy="2490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1501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8251">
        <p:wipe/>
      </p:transition>
    </mc:Choice>
    <mc:Fallback>
      <p:transition spd="slow" advTm="8251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3210" y="2348880"/>
            <a:ext cx="4320480" cy="29397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644008" y="3140968"/>
            <a:ext cx="4248472" cy="29397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314" name="Picture 2" descr="Y:\Рібцун презентація\135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2031" y="2404109"/>
            <a:ext cx="4242837" cy="282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800" b="1" i="1" dirty="0" smtClean="0">
                <a:solidFill>
                  <a:schemeClr val="tx1"/>
                </a:solidFill>
              </a:rPr>
              <a:t>6. Кольорові лабіринти, плутанки:</a:t>
            </a:r>
            <a:endParaRPr lang="ru-RU" sz="2800" b="1" i="1" dirty="0">
              <a:solidFill>
                <a:schemeClr val="tx1"/>
              </a:solidFill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12" y="3187064"/>
            <a:ext cx="4176464" cy="2847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1947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7031">
        <p:wipe/>
      </p:transition>
    </mc:Choice>
    <mc:Fallback>
      <p:transition spd="slow" advTm="7031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572000" y="2864786"/>
            <a:ext cx="4392488" cy="30844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80918" y="2420888"/>
            <a:ext cx="4240953" cy="30243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410" name="Picture 2" descr="Y:\Рібцун презентація\14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35592" y="2909794"/>
            <a:ext cx="4265303" cy="2994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800" b="1" i="1" dirty="0" smtClean="0">
                <a:solidFill>
                  <a:schemeClr val="tx1"/>
                </a:solidFill>
              </a:rPr>
              <a:t>7. Знаходження графічних елементів на сюжетних кольорових малюнках:</a:t>
            </a:r>
            <a:endParaRPr lang="ru-RU" sz="2800" b="1" i="1" dirty="0">
              <a:solidFill>
                <a:schemeClr val="tx1"/>
              </a:solidFill>
            </a:endParaRP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15" y="2482325"/>
            <a:ext cx="4121758" cy="2901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4027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7627">
        <p:wipe/>
      </p:transition>
    </mc:Choice>
    <mc:Fallback>
      <p:transition spd="slow" advTm="7627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55229" y="2708920"/>
            <a:ext cx="4320480" cy="30243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2348880"/>
            <a:ext cx="4392488" cy="30243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338" name="Picture 2" descr="Y:\Рібцун презентація\14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1977" y="2404175"/>
            <a:ext cx="4327557" cy="2913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800" b="1" i="1" dirty="0" smtClean="0">
                <a:solidFill>
                  <a:schemeClr val="tx1"/>
                </a:solidFill>
              </a:rPr>
              <a:t>8. Знаходження відмінностей на сюжетних кольорових малюнках: </a:t>
            </a:r>
            <a:endParaRPr lang="ru-RU" sz="2800" b="1" i="1" dirty="0">
              <a:solidFill>
                <a:schemeClr val="tx1"/>
              </a:solidFill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622" y="2767163"/>
            <a:ext cx="4259693" cy="290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2982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8168">
        <p:wipe/>
      </p:transition>
    </mc:Choice>
    <mc:Fallback>
      <p:transition spd="slow" advTm="8168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498138" y="2852935"/>
            <a:ext cx="4466350" cy="30961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15407" y="2411778"/>
            <a:ext cx="4220598" cy="30961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362" name="Picture 2" descr="Y:\Рібцун презентація\15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1188" y="2481794"/>
            <a:ext cx="4129036" cy="2956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800" b="1" i="1" dirty="0">
                <a:solidFill>
                  <a:prstClr val="black"/>
                </a:solidFill>
              </a:rPr>
              <a:t>9</a:t>
            </a:r>
            <a:r>
              <a:rPr lang="uk-UA" sz="2800" b="1" i="1" dirty="0" smtClean="0">
                <a:solidFill>
                  <a:prstClr val="black"/>
                </a:solidFill>
              </a:rPr>
              <a:t>. </a:t>
            </a:r>
            <a:r>
              <a:rPr lang="uk-UA" sz="2800" b="1" i="1" dirty="0">
                <a:solidFill>
                  <a:prstClr val="black"/>
                </a:solidFill>
              </a:rPr>
              <a:t>Знаходження </a:t>
            </a:r>
            <a:r>
              <a:rPr lang="uk-UA" sz="2800" b="1" i="1" dirty="0" smtClean="0">
                <a:solidFill>
                  <a:prstClr val="black"/>
                </a:solidFill>
              </a:rPr>
              <a:t>нісенітниць </a:t>
            </a:r>
            <a:r>
              <a:rPr lang="uk-UA" sz="2800" b="1" i="1" dirty="0">
                <a:solidFill>
                  <a:prstClr val="black"/>
                </a:solidFill>
              </a:rPr>
              <a:t>на сюжетних кольорових малюнках: </a:t>
            </a:r>
            <a:endParaRPr lang="ru-RU" dirty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921122"/>
            <a:ext cx="4335686" cy="2956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2498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7240">
        <p:wipe/>
      </p:transition>
    </mc:Choice>
    <mc:Fallback>
      <p:transition spd="slow" advTm="724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087996" y="4246050"/>
            <a:ext cx="3693131" cy="24953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043608" y="4246051"/>
            <a:ext cx="3672408" cy="24626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475966" y="1572272"/>
            <a:ext cx="3696434" cy="25768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67544" y="1556792"/>
            <a:ext cx="3712368" cy="25922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386" name="Picture 2" descr="Y:\Рібцун презентація\15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6765" y="1605177"/>
            <a:ext cx="3653925" cy="2510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54707" y="34497"/>
            <a:ext cx="7756263" cy="1502007"/>
          </a:xfrm>
        </p:spPr>
        <p:txBody>
          <a:bodyPr>
            <a:normAutofit/>
          </a:bodyPr>
          <a:lstStyle/>
          <a:p>
            <a:r>
              <a:rPr lang="uk-UA" sz="2800" b="1" dirty="0" smtClean="0">
                <a:solidFill>
                  <a:schemeClr val="tx1"/>
                </a:solidFill>
              </a:rPr>
              <a:t>Додаток.</a:t>
            </a:r>
            <a:r>
              <a:rPr lang="uk-UA" sz="2800" b="1" i="1" dirty="0" smtClean="0">
                <a:solidFill>
                  <a:schemeClr val="tx1"/>
                </a:solidFill>
              </a:rPr>
              <a:t> На допомогу педагогам і батькам у формуванні правильної звуковимови в дітей</a:t>
            </a:r>
            <a:endParaRPr lang="ru-RU" sz="2800" b="1" i="1" dirty="0">
              <a:solidFill>
                <a:schemeClr val="tx1"/>
              </a:solidFill>
            </a:endParaRPr>
          </a:p>
        </p:txBody>
      </p:sp>
      <p:pic>
        <p:nvPicPr>
          <p:cNvPr id="16387" name="Picture 3" descr="Y:\Рібцун презентація\1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503" y="4287676"/>
            <a:ext cx="3606618" cy="2379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Y:\Рібцун презентація\15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800" y="1592520"/>
            <a:ext cx="3631993" cy="2520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Y:\Рібцун презентація\15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300" y="4266884"/>
            <a:ext cx="3614521" cy="2441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9265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5292">
        <p:wipe/>
      </p:transition>
    </mc:Choice>
    <mc:Fallback>
      <p:transition spd="slow" advTm="5292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177480" y="2285327"/>
            <a:ext cx="5040560" cy="42484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55" y="1196752"/>
            <a:ext cx="1456489" cy="6529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1252728"/>
          </a:xfrm>
        </p:spPr>
        <p:txBody>
          <a:bodyPr>
            <a:noAutofit/>
          </a:bodyPr>
          <a:lstStyle/>
          <a:p>
            <a:r>
              <a:rPr lang="uk-UA" sz="3200" dirty="0" smtClean="0">
                <a:solidFill>
                  <a:schemeClr val="accent5"/>
                </a:solidFill>
              </a:rPr>
              <a:t>Замовляйте навчальну літературу видавництва </a:t>
            </a:r>
            <a:r>
              <a:rPr lang="uk-UA" sz="3200" b="1" dirty="0" smtClean="0">
                <a:solidFill>
                  <a:schemeClr val="accent5"/>
                </a:solidFill>
              </a:rPr>
              <a:t>«Генеза» </a:t>
            </a:r>
            <a:r>
              <a:rPr lang="uk-UA" sz="3200" dirty="0" smtClean="0">
                <a:solidFill>
                  <a:schemeClr val="accent5"/>
                </a:solidFill>
              </a:rPr>
              <a:t>- лідера українського книговидання</a:t>
            </a:r>
            <a:endParaRPr lang="ru-RU" sz="3200" dirty="0">
              <a:solidFill>
                <a:schemeClr val="accent5"/>
              </a:solidFill>
            </a:endParaRPr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488" y="2348880"/>
            <a:ext cx="4896544" cy="412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519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12550">
        <p:wipe/>
      </p:transition>
    </mc:Choice>
    <mc:Fallback>
      <p:transition spd="slow" advTm="1255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2708920"/>
            <a:ext cx="2880320" cy="2304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67" y="2769295"/>
            <a:ext cx="2728090" cy="2183505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600" b="1" dirty="0" smtClean="0">
                <a:solidFill>
                  <a:schemeClr val="tx1"/>
                </a:solidFill>
              </a:rPr>
              <a:t>Автор </a:t>
            </a:r>
            <a:r>
              <a:rPr lang="uk-UA" sz="3600" b="1" i="1" dirty="0" smtClean="0">
                <a:solidFill>
                  <a:schemeClr val="tx1"/>
                </a:solidFill>
              </a:rPr>
              <a:t>Юлія Валентинівна Рібцун </a:t>
            </a:r>
            <a:endParaRPr lang="ru-RU" sz="3600" b="1" i="1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563888" y="1720840"/>
            <a:ext cx="532859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b="1" dirty="0" smtClean="0">
                <a:cs typeface="Calibri" pitchFamily="34" charset="0"/>
              </a:rPr>
              <a:t>Кандидат педагогічних наук, старший науковий співробітник відділу логопедії Інституту спеціальної </a:t>
            </a:r>
            <a:r>
              <a:rPr lang="uk-UA" b="1" dirty="0" smtClean="0">
                <a:cs typeface="Calibri" pitchFamily="34" charset="0"/>
              </a:rPr>
              <a:t>педагогіки</a:t>
            </a:r>
            <a:r>
              <a:rPr lang="ru-RU" b="1" dirty="0" smtClean="0">
                <a:cs typeface="Calibri" pitchFamily="34" charset="0"/>
              </a:rPr>
              <a:t> </a:t>
            </a:r>
            <a:r>
              <a:rPr lang="uk-UA" b="1" dirty="0" smtClean="0">
                <a:cs typeface="Calibri" pitchFamily="34" charset="0"/>
              </a:rPr>
              <a:t>та психології імені</a:t>
            </a:r>
            <a:r>
              <a:rPr lang="ru-RU" b="1" dirty="0" smtClean="0">
                <a:cs typeface="Calibri" pitchFamily="34" charset="0"/>
              </a:rPr>
              <a:t> </a:t>
            </a:r>
            <a:r>
              <a:rPr lang="uk-UA" b="1" dirty="0" smtClean="0">
                <a:cs typeface="Calibri" pitchFamily="34" charset="0"/>
              </a:rPr>
              <a:t>Миколи Ярмаченка</a:t>
            </a:r>
            <a:r>
              <a:rPr lang="ru-RU" b="1" dirty="0" smtClean="0">
                <a:cs typeface="Calibri" pitchFamily="34" charset="0"/>
              </a:rPr>
              <a:t> НАПН </a:t>
            </a:r>
            <a:r>
              <a:rPr lang="uk-UA" b="1" dirty="0" smtClean="0">
                <a:cs typeface="Calibri" pitchFamily="34" charset="0"/>
              </a:rPr>
              <a:t>України, корекційний педагог, учитель-логопед, практикуючий психолог і психотерапевт, автор понад 250 </a:t>
            </a:r>
            <a:r>
              <a:rPr lang="ru-RU" b="1" dirty="0" smtClean="0">
                <a:cs typeface="Calibri" pitchFamily="34" charset="0"/>
              </a:rPr>
              <a:t>науково-практичних публікацій з проблем спеціальної освіти, діагностики та корекції мовленнєвих </a:t>
            </a:r>
            <a:r>
              <a:rPr lang="uk-UA" b="1" dirty="0" smtClean="0">
                <a:cs typeface="Calibri" pitchFamily="34" charset="0"/>
              </a:rPr>
              <a:t>порушень у дітей різних вікових груп.</a:t>
            </a:r>
          </a:p>
          <a:p>
            <a:r>
              <a:rPr lang="uk-UA" b="1" dirty="0" smtClean="0">
                <a:cs typeface="Calibri" pitchFamily="34" charset="0"/>
              </a:rPr>
              <a:t>Авторський</a:t>
            </a:r>
            <a:r>
              <a:rPr lang="ru-RU" b="1" dirty="0" smtClean="0">
                <a:cs typeface="Calibri" pitchFamily="34" charset="0"/>
              </a:rPr>
              <a:t> сайт </a:t>
            </a:r>
            <a:r>
              <a:rPr lang="en-US" b="1" dirty="0" smtClean="0">
                <a:solidFill>
                  <a:srgbClr val="0070C0"/>
                </a:solidFill>
                <a:cs typeface="Calibri" pitchFamily="34" charset="0"/>
              </a:rPr>
              <a:t>www.logoped.in.ua</a:t>
            </a:r>
            <a:endParaRPr lang="en-US" b="1" dirty="0">
              <a:solidFill>
                <a:srgbClr val="0070C0"/>
              </a:solidFill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915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10109">
        <p:wipe/>
      </p:transition>
    </mc:Choice>
    <mc:Fallback>
      <p:transition spd="slow" advTm="10109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724128" y="2060848"/>
            <a:ext cx="3024336" cy="46085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2492896"/>
            <a:ext cx="5328592" cy="3600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507288" cy="1944216"/>
          </a:xfrm>
        </p:spPr>
        <p:txBody>
          <a:bodyPr>
            <a:normAutofit fontScale="90000"/>
          </a:bodyPr>
          <a:lstStyle/>
          <a:p>
            <a:r>
              <a:rPr lang="uk-UA" sz="2000" b="1" dirty="0" smtClean="0">
                <a:solidFill>
                  <a:schemeClr val="tx1"/>
                </a:solidFill>
              </a:rPr>
              <a:t>      </a:t>
            </a:r>
            <a:br>
              <a:rPr lang="uk-UA" sz="2000" b="1" dirty="0" smtClean="0">
                <a:solidFill>
                  <a:schemeClr val="tx1"/>
                </a:solidFill>
              </a:rPr>
            </a:br>
            <a:r>
              <a:rPr lang="uk-UA" sz="3100" b="1" dirty="0" smtClean="0">
                <a:solidFill>
                  <a:srgbClr val="C00000"/>
                </a:solidFill>
              </a:rPr>
              <a:t>НМК «Я </a:t>
            </a:r>
            <a:r>
              <a:rPr lang="uk-UA" sz="3100" b="1" dirty="0">
                <a:solidFill>
                  <a:srgbClr val="C00000"/>
                </a:solidFill>
              </a:rPr>
              <a:t>учуся розмовляти</a:t>
            </a:r>
            <a:r>
              <a:rPr lang="uk-UA" sz="3100" b="1" dirty="0" smtClean="0">
                <a:solidFill>
                  <a:srgbClr val="C00000"/>
                </a:solidFill>
              </a:rPr>
              <a:t>»:</a:t>
            </a:r>
            <a:r>
              <a:rPr lang="uk-UA" sz="2000" b="1" dirty="0" smtClean="0">
                <a:solidFill>
                  <a:srgbClr val="C00000"/>
                </a:solidFill>
              </a:rPr>
              <a:t/>
            </a:r>
            <a:br>
              <a:rPr lang="uk-UA" sz="2000" b="1" dirty="0" smtClean="0">
                <a:solidFill>
                  <a:srgbClr val="C00000"/>
                </a:solidFill>
              </a:rPr>
            </a:br>
            <a:r>
              <a:rPr lang="uk-UA" sz="2400" b="1" i="1" dirty="0" smtClean="0">
                <a:solidFill>
                  <a:prstClr val="black"/>
                </a:solidFill>
              </a:rPr>
              <a:t>Логопедичний альбом з розвитку мовлення дошкільників </a:t>
            </a:r>
            <a:r>
              <a:rPr lang="uk-UA" sz="2400" b="1" i="1" dirty="0" smtClean="0">
                <a:solidFill>
                  <a:schemeClr val="tx1"/>
                </a:solidFill>
              </a:rPr>
              <a:t>3-6 років </a:t>
            </a:r>
            <a:r>
              <a:rPr lang="uk-UA" sz="2400" b="1" i="1" dirty="0" smtClean="0">
                <a:solidFill>
                  <a:prstClr val="black"/>
                </a:solidFill>
              </a:rPr>
              <a:t/>
            </a:r>
            <a:br>
              <a:rPr lang="uk-UA" sz="2400" b="1" i="1" dirty="0" smtClean="0">
                <a:solidFill>
                  <a:prstClr val="black"/>
                </a:solidFill>
              </a:rPr>
            </a:br>
            <a:r>
              <a:rPr lang="uk-UA" sz="2400" b="1" i="1" dirty="0" smtClean="0">
                <a:solidFill>
                  <a:prstClr val="black"/>
                </a:solidFill>
              </a:rPr>
              <a:t>та</a:t>
            </a:r>
            <a:br>
              <a:rPr lang="uk-UA" sz="2400" b="1" i="1" dirty="0" smtClean="0">
                <a:solidFill>
                  <a:prstClr val="black"/>
                </a:solidFill>
              </a:rPr>
            </a:br>
            <a:r>
              <a:rPr lang="uk-UA" sz="2400" b="1" i="1" dirty="0" smtClean="0">
                <a:solidFill>
                  <a:schemeClr val="tx1"/>
                </a:solidFill>
              </a:rPr>
              <a:t>Навчально-методичний посібник</a:t>
            </a:r>
            <a:br>
              <a:rPr lang="uk-UA" sz="2400" b="1" i="1" dirty="0" smtClean="0">
                <a:solidFill>
                  <a:schemeClr val="tx1"/>
                </a:solidFill>
              </a:rPr>
            </a:br>
            <a:r>
              <a:rPr lang="uk-UA" sz="2200" b="1" i="1" dirty="0">
                <a:solidFill>
                  <a:schemeClr val="tx1"/>
                </a:solidFill>
              </a:rPr>
              <a:t/>
            </a:r>
            <a:br>
              <a:rPr lang="uk-UA" sz="2200" b="1" i="1" dirty="0">
                <a:solidFill>
                  <a:schemeClr val="tx1"/>
                </a:solidFill>
              </a:rPr>
            </a:br>
            <a:endParaRPr lang="ru-RU" sz="2200" i="1" dirty="0"/>
          </a:p>
        </p:txBody>
      </p:sp>
      <p:pic>
        <p:nvPicPr>
          <p:cNvPr id="5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72" y="2515888"/>
            <a:ext cx="5274067" cy="3549157"/>
          </a:xfrm>
        </p:spPr>
      </p:pic>
      <p:pic>
        <p:nvPicPr>
          <p:cNvPr id="6" name="Объект 3"/>
          <p:cNvPicPr>
            <a:picLocks noGrp="1" noChangeAspect="1"/>
          </p:cNvPicPr>
          <p:nvPr>
            <p:ph sz="quarter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132" y="2098127"/>
            <a:ext cx="2952328" cy="4533953"/>
          </a:xfrm>
        </p:spPr>
      </p:pic>
      <p:pic>
        <p:nvPicPr>
          <p:cNvPr id="7" name="muzyka-dlya-prezentaci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2500" out="2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249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7209">
        <p:wipe/>
      </p:transition>
    </mc:Choice>
    <mc:Fallback>
      <p:transition spd="slow" advTm="7209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99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2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27584" y="2348880"/>
            <a:ext cx="7560840" cy="4320480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itchFamily="2" charset="2"/>
              <a:buChar char="ü"/>
            </a:pPr>
            <a:r>
              <a:rPr lang="ru-RU" b="1" dirty="0" smtClean="0">
                <a:solidFill>
                  <a:schemeClr val="tx1"/>
                </a:solidFill>
              </a:rPr>
              <a:t>вихователям </a:t>
            </a:r>
            <a:r>
              <a:rPr lang="ru-RU" b="1" dirty="0">
                <a:solidFill>
                  <a:schemeClr val="tx1"/>
                </a:solidFill>
              </a:rPr>
              <a:t>закладів дошкільної освіти, </a:t>
            </a:r>
            <a:endParaRPr lang="ru-RU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smtClean="0">
                <a:solidFill>
                  <a:schemeClr val="tx1"/>
                </a:solidFill>
              </a:rPr>
              <a:t>    зокрема з інклюзією</a:t>
            </a:r>
            <a:endParaRPr lang="ru-RU" b="1" dirty="0">
              <a:solidFill>
                <a:schemeClr val="tx1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ru-RU" b="1" dirty="0" smtClean="0">
                <a:solidFill>
                  <a:schemeClr val="tx1"/>
                </a:solidFill>
              </a:rPr>
              <a:t>учителям-логопедам</a:t>
            </a:r>
            <a:endParaRPr lang="ru-RU" b="1" dirty="0">
              <a:solidFill>
                <a:schemeClr val="tx1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ru-RU" b="1" dirty="0" smtClean="0">
                <a:solidFill>
                  <a:schemeClr val="tx1"/>
                </a:solidFill>
              </a:rPr>
              <a:t>корекційним педагогам</a:t>
            </a:r>
            <a:endParaRPr lang="ru-RU" b="1" dirty="0">
              <a:solidFill>
                <a:schemeClr val="tx1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ru-RU" b="1" dirty="0" smtClean="0">
                <a:solidFill>
                  <a:schemeClr val="tx1"/>
                </a:solidFill>
              </a:rPr>
              <a:t>тифлопедагогам</a:t>
            </a:r>
            <a:endParaRPr lang="ru-RU" b="1" dirty="0">
              <a:solidFill>
                <a:schemeClr val="tx1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ru-RU" b="1" dirty="0" smtClean="0">
                <a:solidFill>
                  <a:schemeClr val="tx1"/>
                </a:solidFill>
              </a:rPr>
              <a:t>практичним психологам</a:t>
            </a:r>
            <a:endParaRPr lang="ru-RU" b="1" dirty="0">
              <a:solidFill>
                <a:schemeClr val="tx1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ru-RU" b="1" dirty="0" smtClean="0">
                <a:solidFill>
                  <a:schemeClr val="tx1"/>
                </a:solidFill>
              </a:rPr>
              <a:t>учителям </a:t>
            </a:r>
            <a:r>
              <a:rPr lang="ru-RU" b="1" dirty="0">
                <a:solidFill>
                  <a:schemeClr val="tx1"/>
                </a:solidFill>
              </a:rPr>
              <a:t>початкових </a:t>
            </a:r>
            <a:r>
              <a:rPr lang="ru-RU" b="1" dirty="0" smtClean="0">
                <a:solidFill>
                  <a:schemeClr val="tx1"/>
                </a:solidFill>
              </a:rPr>
              <a:t>класів</a:t>
            </a:r>
            <a:endParaRPr lang="ru-RU" b="1" dirty="0">
              <a:solidFill>
                <a:schemeClr val="tx1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ru-RU" b="1" dirty="0" smtClean="0">
                <a:solidFill>
                  <a:schemeClr val="tx1"/>
                </a:solidFill>
              </a:rPr>
              <a:t>працівникам </a:t>
            </a:r>
            <a:r>
              <a:rPr lang="ru-RU" b="1" dirty="0">
                <a:solidFill>
                  <a:schemeClr val="tx1"/>
                </a:solidFill>
              </a:rPr>
              <a:t>реабілітаційних, </a:t>
            </a:r>
            <a:endParaRPr lang="ru-RU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smtClean="0">
                <a:solidFill>
                  <a:schemeClr val="tx1"/>
                </a:solidFill>
              </a:rPr>
              <a:t>    інклюзивно-ресурсних центрів</a:t>
            </a:r>
            <a:endParaRPr lang="ru-RU" b="1" dirty="0">
              <a:solidFill>
                <a:schemeClr val="tx1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ru-RU" b="1" dirty="0" smtClean="0">
                <a:solidFill>
                  <a:schemeClr val="tx1"/>
                </a:solidFill>
              </a:rPr>
              <a:t>студентам</a:t>
            </a:r>
            <a:endParaRPr lang="ru-RU" b="1" dirty="0">
              <a:solidFill>
                <a:schemeClr val="tx1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ru-RU" b="1" dirty="0" smtClean="0">
                <a:solidFill>
                  <a:schemeClr val="tx1"/>
                </a:solidFill>
              </a:rPr>
              <a:t>батькам</a:t>
            </a:r>
            <a:endParaRPr lang="ru-RU" b="1" dirty="0">
              <a:solidFill>
                <a:schemeClr val="tx1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ru-RU" b="1" dirty="0" smtClean="0">
                <a:solidFill>
                  <a:schemeClr val="tx1"/>
                </a:solidFill>
              </a:rPr>
              <a:t>гувернерам</a:t>
            </a:r>
            <a:endParaRPr lang="ru-RU" b="1" dirty="0">
              <a:solidFill>
                <a:schemeClr val="tx1"/>
              </a:solidFill>
            </a:endParaRPr>
          </a:p>
          <a:p>
            <a:pPr>
              <a:buFont typeface="Wingdings" pitchFamily="2" charset="2"/>
              <a:buChar char="ü"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800" b="1" dirty="0" smtClean="0">
                <a:solidFill>
                  <a:schemeClr val="tx1"/>
                </a:solidFill>
              </a:rPr>
              <a:t>Навчально-методичний комплект буде корисний:</a:t>
            </a:r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924944"/>
            <a:ext cx="2021210" cy="2021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5939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6605">
        <p:wipe/>
      </p:transition>
    </mc:Choice>
    <mc:Fallback>
      <p:transition spd="slow" advTm="6605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669528" y="2636912"/>
            <a:ext cx="2448272" cy="2448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75856" y="2564905"/>
            <a:ext cx="5004544" cy="33123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200" b="1" dirty="0">
                <a:solidFill>
                  <a:schemeClr val="tx1"/>
                </a:solidFill>
                <a:cs typeface="Arial" pitchFamily="34" charset="0"/>
              </a:rPr>
              <a:t>Подана комплексна </a:t>
            </a:r>
            <a:r>
              <a:rPr lang="ru-RU" sz="2200" b="1" dirty="0" smtClean="0">
                <a:solidFill>
                  <a:schemeClr val="tx1"/>
                </a:solidFill>
                <a:cs typeface="Arial" pitchFamily="34" charset="0"/>
              </a:rPr>
              <a:t>методика </a:t>
            </a:r>
            <a:r>
              <a:rPr lang="ru-RU" sz="2200" b="1" dirty="0">
                <a:solidFill>
                  <a:schemeClr val="tx1"/>
                </a:solidFill>
                <a:cs typeface="Arial" pitchFamily="34" charset="0"/>
              </a:rPr>
              <a:t>спрямована на вдосконалення всіх складових мовлення в поєднанні з розвитком зорового сприймання, уваги, пам’яті, основних мисленнєвих функцій і операцій, зокрема прогнозування і контролю.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656184"/>
          </a:xfrm>
        </p:spPr>
        <p:txBody>
          <a:bodyPr>
            <a:normAutofit/>
          </a:bodyPr>
          <a:lstStyle/>
          <a:p>
            <a:r>
              <a:rPr lang="uk-UA" sz="2400" b="1" i="1" dirty="0" smtClean="0">
                <a:solidFill>
                  <a:schemeClr val="tx1"/>
                </a:solidFill>
              </a:rPr>
              <a:t>Щоб </a:t>
            </a:r>
            <a:r>
              <a:rPr lang="uk-UA" sz="2400" b="1" i="1" dirty="0">
                <a:solidFill>
                  <a:schemeClr val="tx1"/>
                </a:solidFill>
              </a:rPr>
              <a:t>правильно розмовляти, дитина має навчитися дивитися і бачити, слухати і чути, розуміти і </a:t>
            </a:r>
            <a:r>
              <a:rPr lang="uk-UA" sz="2400" b="1" i="1" dirty="0" smtClean="0">
                <a:solidFill>
                  <a:schemeClr val="tx1"/>
                </a:solidFill>
              </a:rPr>
              <a:t>міркувати</a:t>
            </a:r>
            <a:r>
              <a:rPr lang="ru-RU" sz="2400" i="1" dirty="0">
                <a:solidFill>
                  <a:schemeClr val="tx1"/>
                </a:solidFill>
              </a:rPr>
              <a:t/>
            </a:r>
            <a:br>
              <a:rPr lang="ru-RU" sz="2400" i="1" dirty="0">
                <a:solidFill>
                  <a:schemeClr val="tx1"/>
                </a:solidFill>
              </a:rPr>
            </a:br>
            <a:endParaRPr lang="ru-RU" sz="2400" i="1" dirty="0">
              <a:solidFill>
                <a:schemeClr val="tx1"/>
              </a:solidFill>
            </a:endParaRPr>
          </a:p>
        </p:txBody>
      </p:sp>
      <p:pic>
        <p:nvPicPr>
          <p:cNvPr id="6151" name="Picture 7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731" y="2705115"/>
            <a:ext cx="2311866" cy="2311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2682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6700">
        <p:wipe/>
      </p:transition>
    </mc:Choice>
    <mc:Fallback>
      <p:transition spd="slow" advTm="67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6026" y="2132855"/>
            <a:ext cx="6616374" cy="4588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512168"/>
          </a:xfrm>
        </p:spPr>
        <p:txBody>
          <a:bodyPr>
            <a:normAutofit/>
          </a:bodyPr>
          <a:lstStyle/>
          <a:p>
            <a:r>
              <a:rPr lang="uk-UA" sz="2400" i="1" dirty="0">
                <a:solidFill>
                  <a:schemeClr val="tx1"/>
                </a:solidFill>
              </a:rPr>
              <a:t>НМК має </a:t>
            </a:r>
            <a:r>
              <a:rPr lang="uk-UA" sz="2400" b="1" i="1" dirty="0">
                <a:solidFill>
                  <a:schemeClr val="tx1"/>
                </a:solidFill>
              </a:rPr>
              <a:t>9 розділів</a:t>
            </a:r>
            <a:r>
              <a:rPr lang="uk-UA" sz="2400" i="1" dirty="0">
                <a:solidFill>
                  <a:schemeClr val="tx1"/>
                </a:solidFill>
              </a:rPr>
              <a:t>, </a:t>
            </a:r>
            <a:r>
              <a:rPr lang="uk-UA" sz="2400" i="1" dirty="0" smtClean="0">
                <a:solidFill>
                  <a:schemeClr val="tx1"/>
                </a:solidFill>
              </a:rPr>
              <a:t>які </a:t>
            </a:r>
            <a:r>
              <a:rPr lang="uk-UA" sz="2400" i="1" dirty="0">
                <a:solidFill>
                  <a:schemeClr val="tx1"/>
                </a:solidFill>
              </a:rPr>
              <a:t>залежно від зорового </a:t>
            </a:r>
            <a:r>
              <a:rPr lang="uk-UA" sz="2400" i="1" dirty="0" smtClean="0">
                <a:solidFill>
                  <a:schemeClr val="tx1"/>
                </a:solidFill>
              </a:rPr>
              <a:t>навантаження розташовано </a:t>
            </a:r>
            <a:r>
              <a:rPr lang="uk-UA" sz="2400" i="1" dirty="0">
                <a:solidFill>
                  <a:schemeClr val="tx1"/>
                </a:solidFill>
              </a:rPr>
              <a:t>за ступенем складності:</a:t>
            </a:r>
            <a:r>
              <a:rPr lang="ru-RU" sz="2400" i="1" dirty="0">
                <a:solidFill>
                  <a:schemeClr val="tx1"/>
                </a:solidFill>
              </a:rPr>
              <a:t/>
            </a:r>
            <a:br>
              <a:rPr lang="ru-RU" sz="2400" i="1" dirty="0">
                <a:solidFill>
                  <a:schemeClr val="tx1"/>
                </a:solidFill>
              </a:rPr>
            </a:br>
            <a:endParaRPr lang="ru-RU" sz="24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676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10997">
        <p:wipe/>
      </p:transition>
    </mc:Choice>
    <mc:Fallback>
      <p:transition spd="slow" advTm="10997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 rot="21349368">
            <a:off x="201362" y="5702193"/>
            <a:ext cx="1494953" cy="10460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616721">
            <a:off x="7102580" y="671390"/>
            <a:ext cx="1470265" cy="10547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7361676" y="2762982"/>
            <a:ext cx="1654190" cy="11621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7230318" y="5157192"/>
            <a:ext cx="1672443" cy="12084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rot="21110403">
            <a:off x="356294" y="1139106"/>
            <a:ext cx="1508131" cy="10941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69281" y="2424879"/>
            <a:ext cx="6943079" cy="3452393"/>
          </a:xfrm>
        </p:spPr>
        <p:txBody>
          <a:bodyPr>
            <a:normAutofit/>
          </a:bodyPr>
          <a:lstStyle/>
          <a:p>
            <a:r>
              <a:rPr lang="uk-UA" sz="2100" b="1" dirty="0" smtClean="0">
                <a:solidFill>
                  <a:schemeClr val="tx1"/>
                </a:solidFill>
              </a:rPr>
              <a:t>Сторінка:</a:t>
            </a:r>
            <a:r>
              <a:rPr lang="uk-UA" sz="2100" dirty="0" smtClean="0">
                <a:solidFill>
                  <a:schemeClr val="tx1"/>
                </a:solidFill>
              </a:rPr>
              <a:t> у методичному посібнику зазначено відповідну сторінку логопедичного альбому.</a:t>
            </a:r>
            <a:endParaRPr lang="ru-RU" sz="2100" dirty="0" smtClean="0">
              <a:solidFill>
                <a:schemeClr val="tx1"/>
              </a:solidFill>
            </a:endParaRPr>
          </a:p>
          <a:p>
            <a:r>
              <a:rPr lang="uk-UA" sz="2100" b="1" dirty="0" smtClean="0">
                <a:solidFill>
                  <a:schemeClr val="tx1"/>
                </a:solidFill>
              </a:rPr>
              <a:t>Звук</a:t>
            </a:r>
            <a:r>
              <a:rPr lang="uk-UA" sz="2100" dirty="0" smtClean="0">
                <a:solidFill>
                  <a:schemeClr val="tx1"/>
                </a:solidFill>
              </a:rPr>
              <a:t>, </a:t>
            </a:r>
            <a:r>
              <a:rPr lang="uk-UA" sz="2100" dirty="0">
                <a:solidFill>
                  <a:schemeClr val="tx1"/>
                </a:solidFill>
              </a:rPr>
              <a:t>яким </a:t>
            </a:r>
            <a:r>
              <a:rPr lang="uk-UA" sz="2100" dirty="0" smtClean="0">
                <a:solidFill>
                  <a:schemeClr val="tx1"/>
                </a:solidFill>
              </a:rPr>
              <a:t>насичено </a:t>
            </a:r>
            <a:r>
              <a:rPr lang="uk-UA" sz="2100" dirty="0">
                <a:solidFill>
                  <a:schemeClr val="tx1"/>
                </a:solidFill>
              </a:rPr>
              <a:t>ілюстративний матеріал</a:t>
            </a:r>
            <a:r>
              <a:rPr lang="uk-UA" sz="2100" dirty="0" smtClean="0">
                <a:solidFill>
                  <a:schemeClr val="tx1"/>
                </a:solidFill>
              </a:rPr>
              <a:t>.</a:t>
            </a:r>
            <a:endParaRPr lang="ru-RU" sz="2100" dirty="0">
              <a:solidFill>
                <a:schemeClr val="tx1"/>
              </a:solidFill>
            </a:endParaRPr>
          </a:p>
          <a:p>
            <a:r>
              <a:rPr lang="uk-UA" sz="2100" b="1" dirty="0" smtClean="0">
                <a:solidFill>
                  <a:schemeClr val="tx1"/>
                </a:solidFill>
              </a:rPr>
              <a:t>Зображення:</a:t>
            </a:r>
            <a:r>
              <a:rPr lang="uk-UA" sz="2100" dirty="0" smtClean="0">
                <a:solidFill>
                  <a:schemeClr val="tx1"/>
                </a:solidFill>
              </a:rPr>
              <a:t> подано перелік </a:t>
            </a:r>
            <a:r>
              <a:rPr lang="uk-UA" sz="2100" dirty="0">
                <a:solidFill>
                  <a:schemeClr val="tx1"/>
                </a:solidFill>
              </a:rPr>
              <a:t>предметів, у назві яких стоїть </a:t>
            </a:r>
            <a:r>
              <a:rPr lang="uk-UA" sz="2100" dirty="0" smtClean="0">
                <a:solidFill>
                  <a:schemeClr val="tx1"/>
                </a:solidFill>
              </a:rPr>
              <a:t>наголос, виділено </a:t>
            </a:r>
            <a:r>
              <a:rPr lang="uk-UA" sz="2100" dirty="0">
                <a:solidFill>
                  <a:schemeClr val="tx1"/>
                </a:solidFill>
              </a:rPr>
              <a:t>звук, що відпрацьовується</a:t>
            </a:r>
            <a:r>
              <a:rPr lang="uk-UA" sz="2100" dirty="0" smtClean="0">
                <a:solidFill>
                  <a:schemeClr val="tx1"/>
                </a:solidFill>
              </a:rPr>
              <a:t>.</a:t>
            </a:r>
            <a:endParaRPr lang="ru-RU" sz="2100" dirty="0">
              <a:solidFill>
                <a:schemeClr val="tx1"/>
              </a:solidFill>
            </a:endParaRPr>
          </a:p>
          <a:p>
            <a:r>
              <a:rPr lang="uk-UA" sz="2100" b="1" dirty="0" smtClean="0">
                <a:solidFill>
                  <a:schemeClr val="tx1"/>
                </a:solidFill>
              </a:rPr>
              <a:t>Окремі </a:t>
            </a:r>
            <a:r>
              <a:rPr lang="uk-UA" sz="2100" b="1" dirty="0">
                <a:solidFill>
                  <a:schemeClr val="tx1"/>
                </a:solidFill>
              </a:rPr>
              <a:t>зразки мовленнєвого </a:t>
            </a:r>
            <a:r>
              <a:rPr lang="uk-UA" sz="2100" b="1" dirty="0" smtClean="0">
                <a:solidFill>
                  <a:schemeClr val="tx1"/>
                </a:solidFill>
              </a:rPr>
              <a:t>матеріалу:</a:t>
            </a:r>
            <a:r>
              <a:rPr lang="uk-UA" sz="2100" dirty="0" smtClean="0">
                <a:solidFill>
                  <a:schemeClr val="tx1"/>
                </a:solidFill>
              </a:rPr>
              <a:t> </a:t>
            </a:r>
            <a:r>
              <a:rPr lang="uk-UA" sz="2100" dirty="0">
                <a:solidFill>
                  <a:schemeClr val="tx1"/>
                </a:solidFill>
              </a:rPr>
              <a:t>скоромовки, </a:t>
            </a:r>
            <a:r>
              <a:rPr lang="uk-UA" sz="2100" dirty="0" smtClean="0">
                <a:solidFill>
                  <a:schemeClr val="tx1"/>
                </a:solidFill>
              </a:rPr>
              <a:t>чистомовки, загадки</a:t>
            </a:r>
            <a:r>
              <a:rPr lang="uk-UA" sz="2100" dirty="0">
                <a:solidFill>
                  <a:schemeClr val="tx1"/>
                </a:solidFill>
              </a:rPr>
              <a:t>, лічилки, вірші, </a:t>
            </a:r>
            <a:r>
              <a:rPr lang="uk-UA" sz="2100" dirty="0" smtClean="0">
                <a:solidFill>
                  <a:schemeClr val="tx1"/>
                </a:solidFill>
              </a:rPr>
              <a:t>оповідання.</a:t>
            </a:r>
            <a:endParaRPr lang="ru-RU" sz="2100" dirty="0">
              <a:solidFill>
                <a:schemeClr val="tx1"/>
              </a:solidFill>
            </a:endParaRPr>
          </a:p>
          <a:p>
            <a:r>
              <a:rPr lang="uk-UA" sz="2100" b="1" dirty="0" smtClean="0">
                <a:solidFill>
                  <a:schemeClr val="tx1"/>
                </a:solidFill>
              </a:rPr>
              <a:t>Універсальні </a:t>
            </a:r>
            <a:r>
              <a:rPr lang="uk-UA" sz="2100" b="1" dirty="0">
                <a:solidFill>
                  <a:schemeClr val="tx1"/>
                </a:solidFill>
              </a:rPr>
              <a:t>мовленнєво-пізнавальні </a:t>
            </a:r>
            <a:r>
              <a:rPr lang="uk-UA" sz="2100" b="1" dirty="0" smtClean="0">
                <a:solidFill>
                  <a:schemeClr val="tx1"/>
                </a:solidFill>
              </a:rPr>
              <a:t>завдання.</a:t>
            </a:r>
            <a:endParaRPr lang="ru-RU" sz="2100" dirty="0">
              <a:solidFill>
                <a:schemeClr val="tx1"/>
              </a:solidFill>
            </a:endParaRPr>
          </a:p>
          <a:p>
            <a:r>
              <a:rPr lang="uk-UA" sz="2100" b="1" dirty="0" smtClean="0">
                <a:solidFill>
                  <a:schemeClr val="tx1"/>
                </a:solidFill>
              </a:rPr>
              <a:t>Спеціальні </a:t>
            </a:r>
            <a:r>
              <a:rPr lang="uk-UA" sz="2100" b="1" dirty="0">
                <a:solidFill>
                  <a:schemeClr val="tx1"/>
                </a:solidFill>
              </a:rPr>
              <a:t>мовленнєво-пізнавальні </a:t>
            </a:r>
            <a:r>
              <a:rPr lang="uk-UA" sz="2100" b="1" dirty="0" smtClean="0">
                <a:solidFill>
                  <a:schemeClr val="tx1"/>
                </a:solidFill>
              </a:rPr>
              <a:t>завдання</a:t>
            </a:r>
            <a:r>
              <a:rPr lang="uk-UA" sz="2100" dirty="0" smtClean="0">
                <a:solidFill>
                  <a:schemeClr val="tx1"/>
                </a:solidFill>
              </a:rPr>
              <a:t>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898360"/>
          </a:xfrm>
        </p:spPr>
        <p:txBody>
          <a:bodyPr>
            <a:noAutofit/>
          </a:bodyPr>
          <a:lstStyle/>
          <a:p>
            <a:r>
              <a:rPr lang="uk-UA" sz="2800" b="1" dirty="0">
                <a:solidFill>
                  <a:schemeClr val="tx1"/>
                </a:solidFill>
              </a:rPr>
              <a:t>Схема роботи </a:t>
            </a:r>
            <a:r>
              <a:rPr lang="uk-UA" sz="2800" b="1" dirty="0" smtClean="0">
                <a:solidFill>
                  <a:schemeClr val="tx1"/>
                </a:solidFill>
              </a:rPr>
              <a:t/>
            </a:r>
            <a:br>
              <a:rPr lang="uk-UA" sz="2800" b="1" dirty="0" smtClean="0">
                <a:solidFill>
                  <a:schemeClr val="tx1"/>
                </a:solidFill>
              </a:rPr>
            </a:br>
            <a:r>
              <a:rPr lang="uk-UA" sz="2800" b="1" dirty="0" smtClean="0">
                <a:solidFill>
                  <a:schemeClr val="tx1"/>
                </a:solidFill>
              </a:rPr>
              <a:t>з </a:t>
            </a:r>
            <a:r>
              <a:rPr lang="uk-UA" sz="2800" b="1" dirty="0">
                <a:solidFill>
                  <a:schemeClr val="tx1"/>
                </a:solidFill>
              </a:rPr>
              <a:t>ілюстративним матеріалом:</a:t>
            </a:r>
            <a:r>
              <a:rPr lang="ru-RU" sz="2800" b="1" dirty="0">
                <a:solidFill>
                  <a:schemeClr val="tx1"/>
                </a:solidFill>
              </a:rPr>
              <a:t/>
            </a:r>
            <a:br>
              <a:rPr lang="ru-RU" sz="2800" b="1" dirty="0">
                <a:solidFill>
                  <a:schemeClr val="tx1"/>
                </a:solidFill>
              </a:rPr>
            </a:br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13485">
            <a:off x="382240" y="1174460"/>
            <a:ext cx="1462874" cy="102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975" y="2817044"/>
            <a:ext cx="1561591" cy="1054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7" name="Picture 2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12028">
            <a:off x="247021" y="5731347"/>
            <a:ext cx="1412577" cy="962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17" name="Picture 45" descr="Y:\Рібцун презентація\3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805" y="5213537"/>
            <a:ext cx="1612711" cy="1095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8817">
            <a:off x="7131014" y="719998"/>
            <a:ext cx="1413396" cy="95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026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8996">
        <p:wipe/>
      </p:transition>
    </mc:Choice>
    <mc:Fallback>
      <p:transition spd="slow" advTm="8996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5148064" y="3909555"/>
            <a:ext cx="3672408" cy="2633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043608" y="3909555"/>
            <a:ext cx="3860851" cy="2633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4499992" y="1236678"/>
            <a:ext cx="3744416" cy="25659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539552" y="1227625"/>
            <a:ext cx="3752903" cy="25865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403" y="3950411"/>
            <a:ext cx="3579729" cy="2551988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074448"/>
          </a:xfrm>
        </p:spPr>
        <p:txBody>
          <a:bodyPr>
            <a:normAutofit/>
          </a:bodyPr>
          <a:lstStyle/>
          <a:p>
            <a:r>
              <a:rPr lang="uk-UA" sz="2800" b="1" i="1" dirty="0" smtClean="0">
                <a:solidFill>
                  <a:schemeClr val="tx1"/>
                </a:solidFill>
              </a:rPr>
              <a:t>1. Фотографічні зображення:</a:t>
            </a:r>
            <a:endParaRPr lang="ru-RU" sz="2800" b="1" i="1" dirty="0">
              <a:solidFill>
                <a:schemeClr val="tx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023" y="1284827"/>
            <a:ext cx="3673960" cy="2495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671" y="1276810"/>
            <a:ext cx="3637057" cy="252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401" y="3950411"/>
            <a:ext cx="3761263" cy="2551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5068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9361">
        <p:wipe/>
      </p:transition>
    </mc:Choice>
    <mc:Fallback>
      <p:transition spd="slow" advTm="9361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076056" y="4086325"/>
            <a:ext cx="3816424" cy="25922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043608" y="4086325"/>
            <a:ext cx="3821962" cy="25922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572000" y="1239904"/>
            <a:ext cx="3816424" cy="2700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67544" y="1239942"/>
            <a:ext cx="3886108" cy="2700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219" name="Picture 3" descr="Y:\Рібцун презентація\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482" y="1304857"/>
            <a:ext cx="3703459" cy="2602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0192" y="4139235"/>
            <a:ext cx="3748793" cy="2485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41674" y="328412"/>
            <a:ext cx="8229600" cy="1002440"/>
          </a:xfrm>
        </p:spPr>
        <p:txBody>
          <a:bodyPr>
            <a:normAutofit/>
          </a:bodyPr>
          <a:lstStyle/>
          <a:p>
            <a:r>
              <a:rPr lang="uk-UA" sz="2800" b="1" i="1" dirty="0" smtClean="0">
                <a:solidFill>
                  <a:schemeClr val="tx1"/>
                </a:solidFill>
              </a:rPr>
              <a:t>2. Реалістичні зображення:</a:t>
            </a:r>
            <a:endParaRPr lang="ru-RU" sz="2800" b="1" i="1" dirty="0">
              <a:solidFill>
                <a:schemeClr val="tx1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78" y="1287842"/>
            <a:ext cx="3777040" cy="2604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 descr="Y:\Рібцун презентація\2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538" y="4125761"/>
            <a:ext cx="3703459" cy="2511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1766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8777">
        <p:wipe/>
      </p:transition>
    </mc:Choice>
    <mc:Fallback>
      <p:transition spd="slow" advTm="8777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вердый переплет">
  <a:themeElements>
    <a:clrScheme name="Твердый переплет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1216</TotalTime>
  <Words>323</Words>
  <Application>Microsoft Office PowerPoint</Application>
  <PresentationFormat>Экран (4:3)</PresentationFormat>
  <Paragraphs>48</Paragraphs>
  <Slides>18</Slides>
  <Notes>2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Твердый переплет</vt:lpstr>
      <vt:lpstr>Видавництво «Генеза» пропонує новий навчально-методичний комплект з розвитку мовлення дошкільників 3-6 років   «Я учуся розмовляти»</vt:lpstr>
      <vt:lpstr>Автор Юлія Валентинівна Рібцун </vt:lpstr>
      <vt:lpstr>       НМК «Я учуся розмовляти»: Логопедичний альбом з розвитку мовлення дошкільників 3-6 років  та Навчально-методичний посібник  </vt:lpstr>
      <vt:lpstr>Навчально-методичний комплект буде корисний:</vt:lpstr>
      <vt:lpstr>Щоб правильно розмовляти, дитина має навчитися дивитися і бачити, слухати і чути, розуміти і міркувати </vt:lpstr>
      <vt:lpstr>НМК має 9 розділів, які залежно від зорового навантаження розташовано за ступенем складності: </vt:lpstr>
      <vt:lpstr>Схема роботи  з ілюстративним матеріалом: </vt:lpstr>
      <vt:lpstr>1. Фотографічні зображення:</vt:lpstr>
      <vt:lpstr>2. Реалістичні зображення:</vt:lpstr>
      <vt:lpstr>3. Контурні зображення:</vt:lpstr>
      <vt:lpstr>4. Силуетні зображення:</vt:lpstr>
      <vt:lpstr>5. Пунктирні зображення:</vt:lpstr>
      <vt:lpstr>6. Кольорові лабіринти, плутанки:</vt:lpstr>
      <vt:lpstr>7. Знаходження графічних елементів на сюжетних кольорових малюнках:</vt:lpstr>
      <vt:lpstr>8. Знаходження відмінностей на сюжетних кольорових малюнках: </vt:lpstr>
      <vt:lpstr>9. Знаходження нісенітниць на сюжетних кольорових малюнках: </vt:lpstr>
      <vt:lpstr>Додаток. На допомогу педагогам і батькам у формуванні правильної звуковимови в дітей</vt:lpstr>
      <vt:lpstr>Замовляйте навчальну літературу видавництва «Генеза» - лідера українського книговидання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Логотип «Генеза»</dc:title>
  <dc:creator>Inna Borik</dc:creator>
  <cp:lastModifiedBy>Inna Borik</cp:lastModifiedBy>
  <cp:revision>159</cp:revision>
  <dcterms:created xsi:type="dcterms:W3CDTF">2019-03-21T14:01:06Z</dcterms:created>
  <dcterms:modified xsi:type="dcterms:W3CDTF">2019-03-28T08:13:59Z</dcterms:modified>
</cp:coreProperties>
</file>